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43"/>
    <p:restoredTop sz="94677"/>
  </p:normalViewPr>
  <p:slideViewPr>
    <p:cSldViewPr snapToGrid="0">
      <p:cViewPr varScale="1">
        <p:scale>
          <a:sx n="155" d="100"/>
          <a:sy n="155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7F9D-C51B-5896-95AB-AC78A5D29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74955-3F6B-D362-A4D7-328B14277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A4A2D-1AD8-EC25-952A-4FC8E6A7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76FC-FC19-F166-C998-AD674FE7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295F1-C1E8-317B-5CA6-4539E59A0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89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CE13-0E8B-B4A2-F3AD-439F210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E947C-42D1-3EF7-B57D-2766E62B6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B1789-58A9-1EFA-559F-2E1E6EE4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082D-EC3A-5F28-485E-A694F06D4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78E91-F1AD-81EB-C3C7-510625A0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C2BB4-75BE-165D-F300-60FDC12B9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3E9EB-BFB9-5135-5F50-803C2BD0D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AA806-20D4-F52A-493F-28F87B4AD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75C8B-540C-225F-9AD1-52708536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4EC0F-47EA-A2E0-D52D-2C8A0EC2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2063-A3D1-5B73-E36B-28BB58C9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DC8E3-B060-B027-52F4-A0B372B7F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CDA29-0E9E-4D40-F80B-1C0B2FF9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96E3D-60F4-2D6E-C6FD-AF5DDF6AD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55040-F884-53E8-226A-8BA264E3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6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B605-4ED9-0298-7A69-8A5F88AF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4E393-735C-69F3-6F1E-FE777B9FA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3D9B6-93A8-D5E9-B88E-137E3ADB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4F1CF-5551-4576-2133-81838AC4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6F61-2E77-A6AB-79C4-816C8DC0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0A3D-60B2-C692-6A99-F06DC164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1B97-C18E-1B0B-3393-D7E4115B2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67A6B-4EAB-4E87-4F4D-BCE04A16D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B3A55-4A4A-7FF3-1CC4-17D88F69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D7C71-128D-2956-F7D7-1C19A8EE4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05646-4FF2-30D5-BD52-B214C80BB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8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405B-78F8-E261-F32F-61342AED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B0515-C38B-0DE2-BBE7-BC4836E8C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43BB8-5963-2823-04EC-236ED527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09DE-8AE1-3185-F46F-8EB3245CE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DA5489-8556-FD5B-73C5-0CD34915E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D3BDB-342F-1124-A621-FD4B2ECD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1C6A0-4A5E-D60A-B97F-D4BC000A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C9E50-CCB8-460A-997A-B00279E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7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1B29-4A50-17EB-B4DB-A999D0198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56135-1A4F-F1A9-6129-5F4E5CEE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6D77B-00D7-DEEE-1A1E-1E132F3F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73E80-6276-61D1-35FC-123E095B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3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9FE97-0460-BBB0-940B-DE4640E9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B4AB6-DFD6-F9B2-0158-FE523C42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207BF-8705-14B7-D4F3-0688967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9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B26E-529B-88AC-96C9-A005181C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1734-4561-18CD-AEBE-7C813D5A4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7A34F9-5866-3CFA-7664-FBF9AC85F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75269-A3BA-10A8-91B4-DA7428D3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1E6DB-484D-E88B-F18A-5B9B8F1A5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D892A-CDCE-C66A-8F51-94928AB8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1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2379-5089-76A1-806E-7422ACB8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F8EFD-12DE-3492-89D3-5E033D6B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9220-B27C-44E8-031D-A006ACD8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6677D-D7CF-1DE2-DA24-6AE12E2A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30B4-A587-98AC-84DB-2200075A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50359-C3E3-9F91-194E-0B8BDC255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69E78-8256-05CA-BFB9-D049C542E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98C7-1093-D9D2-E53C-6CBF78B4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D115-1DAB-3581-6677-465D31C1E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AC851-4BEC-5B44-855E-3F686DDD4615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D397-E52E-F100-3A9E-5DB813F8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78DDA-2D50-1851-4061-360E69CE3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04609-517F-D646-9503-1622F1AAA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4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0C7A-393B-2D0A-4CF1-C520E340B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Smart Glove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24995-C5EA-9970-F736-F22A9E748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5A0D-34FB-3E31-BEDD-79DDFE5C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42" y="60673"/>
            <a:ext cx="2853690" cy="1325563"/>
          </a:xfrm>
        </p:spPr>
        <p:txBody>
          <a:bodyPr/>
          <a:lstStyle/>
          <a:p>
            <a:r>
              <a:rPr lang="en-US" dirty="0"/>
              <a:t>Hardwares</a:t>
            </a:r>
          </a:p>
        </p:txBody>
      </p:sp>
      <p:pic>
        <p:nvPicPr>
          <p:cNvPr id="5" name="Picture 4" descr="A close-up of a blue circuit board&#10;&#10;AI-generated content may be incorrect.">
            <a:extLst>
              <a:ext uri="{FF2B5EF4-FFF2-40B4-BE49-F238E27FC236}">
                <a16:creationId xmlns:a16="http://schemas.microsoft.com/office/drawing/2014/main" id="{B47E7C07-F856-1736-B329-8CDC3898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616" y="3218877"/>
            <a:ext cx="1396275" cy="779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31D90E-57F1-3138-852E-68A7712C23D3}"/>
              </a:ext>
            </a:extLst>
          </p:cNvPr>
          <p:cNvSpPr txBox="1"/>
          <p:nvPr/>
        </p:nvSpPr>
        <p:spPr>
          <a:xfrm>
            <a:off x="10443068" y="3998014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MT3608</a:t>
            </a:r>
          </a:p>
        </p:txBody>
      </p:sp>
      <p:pic>
        <p:nvPicPr>
          <p:cNvPr id="8" name="Picture 7" descr="A green circuit board with gold trim&#10;&#10;AI-generated content may be incorrect.">
            <a:extLst>
              <a:ext uri="{FF2B5EF4-FFF2-40B4-BE49-F238E27FC236}">
                <a16:creationId xmlns:a16="http://schemas.microsoft.com/office/drawing/2014/main" id="{1C536AFF-DCBA-2180-725D-1F823D3D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229" y="2377546"/>
            <a:ext cx="2994122" cy="19193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DD505C-7C27-FBAF-7B69-49812941D292}"/>
              </a:ext>
            </a:extLst>
          </p:cNvPr>
          <p:cNvSpPr txBox="1"/>
          <p:nvPr/>
        </p:nvSpPr>
        <p:spPr>
          <a:xfrm>
            <a:off x="7328591" y="4045549"/>
            <a:ext cx="9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PICO W</a:t>
            </a:r>
          </a:p>
        </p:txBody>
      </p:sp>
      <p:pic>
        <p:nvPicPr>
          <p:cNvPr id="11" name="Picture 10" descr="A couple of batteries with white text&#10;&#10;AI-generated content may be incorrect.">
            <a:extLst>
              <a:ext uri="{FF2B5EF4-FFF2-40B4-BE49-F238E27FC236}">
                <a16:creationId xmlns:a16="http://schemas.microsoft.com/office/drawing/2014/main" id="{9CD4F375-AD12-A453-9506-4018CB9E9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123" y="4982647"/>
            <a:ext cx="794768" cy="9842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8741C6-A52B-251E-CD47-62AB8A51565F}"/>
              </a:ext>
            </a:extLst>
          </p:cNvPr>
          <p:cNvSpPr txBox="1"/>
          <p:nvPr/>
        </p:nvSpPr>
        <p:spPr>
          <a:xfrm>
            <a:off x="10618733" y="596689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18650</a:t>
            </a:r>
            <a:r>
              <a:rPr lang="zh-CN" altLang="en-US" dirty="0"/>
              <a:t> </a:t>
            </a:r>
            <a:r>
              <a:rPr lang="en-US" altLang="zh-CN" dirty="0"/>
              <a:t>3.7V</a:t>
            </a:r>
            <a:endParaRPr lang="en-US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2EB102F-0FC1-02F0-C79C-1A3E4A6C3CE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880746" y="4550844"/>
            <a:ext cx="562913" cy="1959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44D3397D-53FF-6D2E-2C70-04D1949DF9DD}"/>
              </a:ext>
            </a:extLst>
          </p:cNvPr>
          <p:cNvCxnSpPr>
            <a:cxnSpLocks/>
          </p:cNvCxnSpPr>
          <p:nvPr/>
        </p:nvCxnSpPr>
        <p:spPr>
          <a:xfrm rot="10800000">
            <a:off x="9228084" y="3454458"/>
            <a:ext cx="733053" cy="13276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9D6070FE-AC9F-2B64-481C-7375BE7CB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0130" y="2137025"/>
            <a:ext cx="1441399" cy="108185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54A997C-1BFF-4E21-4B30-CE68605FAEA1}"/>
              </a:ext>
            </a:extLst>
          </p:cNvPr>
          <p:cNvSpPr txBox="1"/>
          <p:nvPr/>
        </p:nvSpPr>
        <p:spPr>
          <a:xfrm>
            <a:off x="862759" y="3269792"/>
            <a:ext cx="22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FSR402 Force Sensor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BDF5A1-ECAC-C171-A9CF-C6F5559F76FE}"/>
              </a:ext>
            </a:extLst>
          </p:cNvPr>
          <p:cNvSpPr txBox="1"/>
          <p:nvPr/>
        </p:nvSpPr>
        <p:spPr>
          <a:xfrm>
            <a:off x="830695" y="5335314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MPU</a:t>
            </a:r>
            <a:r>
              <a:rPr lang="en-US" altLang="zh-CN" dirty="0"/>
              <a:t>9250</a:t>
            </a:r>
            <a:r>
              <a:rPr lang="en-US" dirty="0"/>
              <a:t> IMU</a:t>
            </a:r>
          </a:p>
          <a:p>
            <a:r>
              <a:rPr lang="en-US" dirty="0"/>
              <a:t>(</a:t>
            </a:r>
            <a:r>
              <a:rPr lang="en-US" altLang="zh-CN" dirty="0"/>
              <a:t>9</a:t>
            </a:r>
            <a:r>
              <a:rPr lang="en-US" dirty="0"/>
              <a:t> axis)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1D826E8-E25F-4484-7A7B-FA723D75B79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6"/>
          <a:stretch/>
        </p:blipFill>
        <p:spPr>
          <a:xfrm>
            <a:off x="3470159" y="2564318"/>
            <a:ext cx="1723353" cy="174385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62299BF-3CEE-7111-31B6-CA37F2E4E938}"/>
              </a:ext>
            </a:extLst>
          </p:cNvPr>
          <p:cNvSpPr txBox="1"/>
          <p:nvPr/>
        </p:nvSpPr>
        <p:spPr>
          <a:xfrm>
            <a:off x="3470159" y="4414881"/>
            <a:ext cx="162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Glove (Carrier)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EA5EEA0-E995-3F01-0BD9-58C8FBA29722}"/>
              </a:ext>
            </a:extLst>
          </p:cNvPr>
          <p:cNvCxnSpPr>
            <a:cxnSpLocks/>
          </p:cNvCxnSpPr>
          <p:nvPr/>
        </p:nvCxnSpPr>
        <p:spPr>
          <a:xfrm rot="10800000">
            <a:off x="5390846" y="2955218"/>
            <a:ext cx="778727" cy="14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3B6F04-49D0-92B6-97DD-FC3232822BEA}"/>
              </a:ext>
            </a:extLst>
          </p:cNvPr>
          <p:cNvSpPr/>
          <p:nvPr/>
        </p:nvSpPr>
        <p:spPr>
          <a:xfrm>
            <a:off x="6646201" y="954965"/>
            <a:ext cx="1737392" cy="5885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Computing unit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7D919857-995A-13DA-7550-444FC43121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83830" y="1328095"/>
            <a:ext cx="2231763" cy="102248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CC84E0D-FCD0-9C47-8DD1-7E7CA7E0982E}"/>
              </a:ext>
            </a:extLst>
          </p:cNvPr>
          <p:cNvSpPr/>
          <p:nvPr/>
        </p:nvSpPr>
        <p:spPr>
          <a:xfrm>
            <a:off x="10267616" y="283779"/>
            <a:ext cx="1396275" cy="6711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PLATFORM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9CC55-18F6-2F89-B40B-84DCC422CA9E}"/>
              </a:ext>
            </a:extLst>
          </p:cNvPr>
          <p:cNvCxnSpPr/>
          <p:nvPr/>
        </p:nvCxnSpPr>
        <p:spPr>
          <a:xfrm flipV="1">
            <a:off x="7178566" y="1702676"/>
            <a:ext cx="0" cy="674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B78185-C837-417D-BF79-BEAF40C4A58B}"/>
              </a:ext>
            </a:extLst>
          </p:cNvPr>
          <p:cNvCxnSpPr>
            <a:cxnSpLocks/>
          </p:cNvCxnSpPr>
          <p:nvPr/>
        </p:nvCxnSpPr>
        <p:spPr>
          <a:xfrm>
            <a:off x="7688318" y="1756709"/>
            <a:ext cx="0" cy="748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E8754E-304A-D9A3-53E8-8692DE81F8A6}"/>
              </a:ext>
            </a:extLst>
          </p:cNvPr>
          <p:cNvSpPr txBox="1"/>
          <p:nvPr/>
        </p:nvSpPr>
        <p:spPr>
          <a:xfrm>
            <a:off x="9228084" y="1483243"/>
            <a:ext cx="75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MQTT</a:t>
            </a:r>
          </a:p>
        </p:txBody>
      </p:sp>
      <p:pic>
        <p:nvPicPr>
          <p:cNvPr id="7" name="Picture 6" descr="A blue circuit board and a small black and white object&#10;&#10;AI-generated content may be incorrect.">
            <a:extLst>
              <a:ext uri="{FF2B5EF4-FFF2-40B4-BE49-F238E27FC236}">
                <a16:creationId xmlns:a16="http://schemas.microsoft.com/office/drawing/2014/main" id="{EDA0F115-7459-4830-38AD-4EEF9D6A7E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336" y="3966464"/>
            <a:ext cx="1315151" cy="136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83007-D478-E65D-93EE-04FDF589F23D}"/>
              </a:ext>
            </a:extLst>
          </p:cNvPr>
          <p:cNvSpPr txBox="1"/>
          <p:nvPr/>
        </p:nvSpPr>
        <p:spPr>
          <a:xfrm>
            <a:off x="1194487" y="751344"/>
            <a:ext cx="875258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3. </a:t>
            </a:r>
            <a:r>
              <a:rPr lang="zh-CN" altLang="en-US" b="1" dirty="0"/>
              <a:t>处理数据的方法</a:t>
            </a:r>
          </a:p>
          <a:p>
            <a:r>
              <a:rPr lang="zh-CN" altLang="en-US" b="1" dirty="0"/>
              <a:t>信号预处理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滤波</a:t>
            </a:r>
            <a:r>
              <a:rPr lang="zh-CN" altLang="en-US" dirty="0"/>
              <a:t>：使用 </a:t>
            </a:r>
            <a:r>
              <a:rPr lang="zh-CN" altLang="en-US" b="1" dirty="0"/>
              <a:t>卡尔曼滤波（</a:t>
            </a:r>
            <a:r>
              <a:rPr lang="en-US" b="1" dirty="0"/>
              <a:t>Kalman Filter）</a:t>
            </a:r>
            <a:r>
              <a:rPr lang="en-US" dirty="0"/>
              <a:t> </a:t>
            </a:r>
            <a:r>
              <a:rPr lang="zh-CN" altLang="en-US" dirty="0"/>
              <a:t>或 </a:t>
            </a:r>
            <a:r>
              <a:rPr lang="zh-CN" altLang="en-US" b="1" dirty="0"/>
              <a:t>低通滤波（</a:t>
            </a:r>
            <a:r>
              <a:rPr lang="en-US" b="1" dirty="0"/>
              <a:t>Low-Pass Filter）</a:t>
            </a:r>
            <a:r>
              <a:rPr lang="en-US" dirty="0"/>
              <a:t> </a:t>
            </a:r>
            <a:r>
              <a:rPr lang="zh-CN" altLang="en-US" dirty="0"/>
              <a:t>去除噪声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归一化（</a:t>
            </a:r>
            <a:r>
              <a:rPr lang="en-US" b="1" dirty="0"/>
              <a:t>Normalization）</a:t>
            </a:r>
            <a:r>
              <a:rPr lang="en-US" dirty="0"/>
              <a:t>：</a:t>
            </a:r>
            <a:r>
              <a:rPr lang="zh-CN" altLang="en-US" dirty="0"/>
              <a:t>将不同传感器数据映射到统一范围，方便机器学习处理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1" dirty="0"/>
              <a:t>特征提取</a:t>
            </a:r>
            <a:r>
              <a:rPr lang="zh-CN" altLang="en-US" dirty="0"/>
              <a:t>：计算手势的</a:t>
            </a:r>
            <a:r>
              <a:rPr lang="zh-CN" altLang="en-US" b="1" dirty="0"/>
              <a:t>平均角速度、加速度峰值、时间序列变化</a:t>
            </a:r>
            <a:endParaRPr lang="zh-CN" altLang="en-US" dirty="0"/>
          </a:p>
          <a:p>
            <a:r>
              <a:rPr lang="zh-CN" altLang="en-US" b="1" dirty="0"/>
              <a:t>手势识别方法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基于阈值的简单规则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例如：</a:t>
            </a:r>
            <a:r>
              <a:rPr lang="en-US" dirty="0"/>
              <a:t>Z </a:t>
            </a:r>
            <a:r>
              <a:rPr lang="zh-CN" altLang="en-US" dirty="0"/>
              <a:t>轴角速度 </a:t>
            </a:r>
            <a:r>
              <a:rPr lang="en-US" altLang="zh-CN" dirty="0"/>
              <a:t>&gt; </a:t>
            </a:r>
            <a:r>
              <a:rPr lang="zh-CN" altLang="en-US" dirty="0"/>
              <a:t>某个阈值 → 识别为</a:t>
            </a:r>
            <a:r>
              <a:rPr lang="zh-CN" altLang="en-US" b="1" dirty="0"/>
              <a:t>旋转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适合简单的左右挥手、旋转手腕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基于机器学习（</a:t>
            </a:r>
            <a:r>
              <a:rPr lang="en-US" b="1" dirty="0"/>
              <a:t>ML）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训练一个</a:t>
            </a:r>
            <a:r>
              <a:rPr lang="zh-CN" altLang="en-US" b="1" dirty="0"/>
              <a:t>决策树 </a:t>
            </a:r>
            <a:r>
              <a:rPr lang="en-US" altLang="zh-CN" b="1" dirty="0"/>
              <a:t>/ </a:t>
            </a:r>
            <a:r>
              <a:rPr lang="en-US" b="1" dirty="0"/>
              <a:t>SVM / </a:t>
            </a:r>
            <a:r>
              <a:rPr lang="zh-CN" altLang="en-US" b="1" dirty="0"/>
              <a:t>深度学习模型</a:t>
            </a:r>
            <a:r>
              <a:rPr lang="zh-CN" altLang="en-US" dirty="0"/>
              <a:t>，输入：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dirty="0"/>
              <a:t>加速度数据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dirty="0"/>
              <a:t>角速度数据</a:t>
            </a:r>
          </a:p>
          <a:p>
            <a:pPr marL="1143000" lvl="2" indent="-228600">
              <a:buFont typeface="+mj-lt"/>
              <a:buAutoNum type="arabicPeriod"/>
            </a:pPr>
            <a:r>
              <a:rPr lang="zh-CN" altLang="en-US" dirty="0"/>
              <a:t>手指弯曲数据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适合更复杂的手势，如 </a:t>
            </a:r>
            <a:r>
              <a:rPr lang="zh-CN" altLang="en-US" b="1" dirty="0"/>
              <a:t>数字 </a:t>
            </a:r>
            <a:r>
              <a:rPr lang="en-US" altLang="zh-CN" b="1" dirty="0"/>
              <a:t>0-9</a:t>
            </a:r>
            <a:r>
              <a:rPr lang="zh-CN" altLang="en-US" b="1" dirty="0"/>
              <a:t>、字母 </a:t>
            </a:r>
            <a:r>
              <a:rPr lang="en-US" b="1" dirty="0"/>
              <a:t>A-Z </a:t>
            </a:r>
            <a:r>
              <a:rPr lang="zh-CN" altLang="en-US" b="1" dirty="0"/>
              <a:t>手势识别</a:t>
            </a:r>
            <a:endParaRPr lang="zh-CN" altLang="en-US" dirty="0"/>
          </a:p>
          <a:p>
            <a:pPr>
              <a:buFont typeface="+mj-lt"/>
              <a:buAutoNum type="arabicPeriod"/>
            </a:pPr>
            <a:r>
              <a:rPr lang="zh-CN" altLang="en-US" b="1" dirty="0"/>
              <a:t>基于深度学习（</a:t>
            </a:r>
            <a:r>
              <a:rPr lang="en-US" b="1" dirty="0"/>
              <a:t>RNN/LSTM）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如果需要</a:t>
            </a:r>
            <a:r>
              <a:rPr lang="zh-CN" altLang="en-US" b="1" dirty="0"/>
              <a:t>实时手势识别</a:t>
            </a:r>
            <a:r>
              <a:rPr lang="zh-CN" altLang="en-US" dirty="0"/>
              <a:t>，可以用 </a:t>
            </a:r>
            <a:r>
              <a:rPr lang="en-US" b="1" dirty="0"/>
              <a:t>LSTM（</a:t>
            </a:r>
            <a:r>
              <a:rPr lang="zh-CN" altLang="en-US" b="1" dirty="0"/>
              <a:t>长短时记忆网络）</a:t>
            </a:r>
            <a:r>
              <a:rPr lang="zh-CN" altLang="en-US" dirty="0"/>
              <a:t> 处理时间序列数据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适合 </a:t>
            </a:r>
            <a:r>
              <a:rPr lang="zh-CN" altLang="en-US" b="1" dirty="0"/>
              <a:t>动态手势识别（如挥手、画圈）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8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C877-314C-6C12-A926-214B4754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3952757-6421-0E36-97A5-C035F05FB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692150"/>
            <a:ext cx="7772400" cy="409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2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198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Smart Glove</vt:lpstr>
      <vt:lpstr>Hardwares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Liu</dc:creator>
  <cp:lastModifiedBy>Jeff Liu</cp:lastModifiedBy>
  <cp:revision>5</cp:revision>
  <dcterms:created xsi:type="dcterms:W3CDTF">2025-02-16T16:47:56Z</dcterms:created>
  <dcterms:modified xsi:type="dcterms:W3CDTF">2025-02-17T18:26:06Z</dcterms:modified>
</cp:coreProperties>
</file>