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  <p:sldMasterId id="2147483721" r:id="rId2"/>
  </p:sldMasterIdLst>
  <p:notesMasterIdLst>
    <p:notesMasterId r:id="rId15"/>
  </p:notesMasterIdLst>
  <p:handoutMasterIdLst>
    <p:handoutMasterId r:id="rId16"/>
  </p:handoutMasterIdLst>
  <p:sldIdLst>
    <p:sldId id="402" r:id="rId3"/>
    <p:sldId id="418" r:id="rId4"/>
    <p:sldId id="405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</p:sldIdLst>
  <p:sldSz cx="17348200" cy="9756775"/>
  <p:notesSz cx="6858000" cy="9144000"/>
  <p:defaultTextStyle>
    <a:defPPr>
      <a:defRPr lang="nl-NL"/>
    </a:defPPr>
    <a:lvl1pPr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649288" indent="-192088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1300163" indent="-385763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949450" indent="-577850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2600325" indent="-771525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3" userDrawn="1">
          <p15:clr>
            <a:srgbClr val="A4A3A4"/>
          </p15:clr>
        </p15:guide>
        <p15:guide id="2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922"/>
    <a:srgbClr val="BE2E1A"/>
    <a:srgbClr val="BF2E1B"/>
    <a:srgbClr val="B72E1B"/>
    <a:srgbClr val="B3011B"/>
    <a:srgbClr val="A8011B"/>
    <a:srgbClr val="00332B"/>
    <a:srgbClr val="E8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0" autoAdjust="0"/>
  </p:normalViewPr>
  <p:slideViewPr>
    <p:cSldViewPr snapToGrid="0" snapToObjects="1">
      <p:cViewPr>
        <p:scale>
          <a:sx n="66" d="100"/>
          <a:sy n="66" d="100"/>
        </p:scale>
        <p:origin x="1188" y="594"/>
      </p:cViewPr>
      <p:guideLst>
        <p:guide orient="horz" pos="3073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2" d="100"/>
          <a:sy n="162" d="100"/>
        </p:scale>
        <p:origin x="654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7A39E9D-B438-D94D-AF2A-93757548558C}" type="datetime1">
              <a:rPr lang="nl-NL" altLang="nl-NL"/>
              <a:pPr/>
              <a:t>2-6-2018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8A9EAD0-9E80-4D48-BD70-0B8751B7105E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16391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AA95554-0BC3-EC48-BCE0-DB850053191D}" type="datetime1">
              <a:rPr lang="nl-NL" altLang="nl-NL"/>
              <a:pPr/>
              <a:t>2-6-2018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99F9E045-9CC3-1D4F-BC0B-726384831F88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7747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1ED08B-741D-9E48-95DA-82644AB503BC}" type="datetime1">
              <a:rPr lang="nl-NL" altLang="nl-NL" smtClean="0"/>
              <a:t>2-6-2018</a:t>
            </a:fld>
            <a:endParaRPr lang="nl-NL" altLang="nl-NL"/>
          </a:p>
        </p:txBody>
      </p:sp>
      <p:pic>
        <p:nvPicPr>
          <p:cNvPr id="9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725420" y="9147199"/>
            <a:ext cx="2364395" cy="5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Rechte verbindingslijn 9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rgbClr val="BE2E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4"/>
          </a:xfrm>
          <a:prstGeom prst="rect">
            <a:avLst/>
          </a:prstGeom>
        </p:spPr>
      </p:pic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 baseline="0"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510068-CF9F-1546-A962-438E155E6626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1ED08B-741D-9E48-95DA-82644AB503BC}" type="datetime1">
              <a:rPr lang="nl-NL" altLang="nl-NL" smtClean="0"/>
              <a:pPr/>
              <a:t>2-6-2018</a:t>
            </a:fld>
            <a:endParaRPr lang="nl-NL" altLang="nl-NL" dirty="0"/>
          </a:p>
        </p:txBody>
      </p:sp>
      <p:pic>
        <p:nvPicPr>
          <p:cNvPr id="10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9499" y="9147199"/>
            <a:ext cx="2360316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2-6-2018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3318318"/>
            <a:ext cx="14889249" cy="508545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5738" y="9147199"/>
            <a:ext cx="2364395" cy="5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1200884" y="2157048"/>
            <a:ext cx="14889249" cy="97301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336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2-6-2018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2157047"/>
            <a:ext cx="14889249" cy="6224953"/>
          </a:xfrm>
        </p:spPr>
        <p:txBody>
          <a:bodyPr/>
          <a:lstStyle>
            <a:lvl1pPr algn="l">
              <a:defRPr baseline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5738" y="9147199"/>
            <a:ext cx="2364395" cy="5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0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1800224"/>
            <a:ext cx="14889249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Calibri" charset="0"/>
              </a:defRPr>
            </a:lvl1pPr>
          </a:lstStyle>
          <a:p>
            <a:fld id="{B3873A8C-A209-FC40-86BC-D3E9A671FD81}" type="datetime1">
              <a:rPr lang="nl-NL" altLang="nl-NL" smtClean="0"/>
              <a:pPr/>
              <a:t>2-6-2018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2913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66215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2pPr>
      <a:lvl3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3pPr>
      <a:lvl4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4pPr>
      <a:lvl5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5pPr>
      <a:lvl6pPr marL="60995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6pPr>
      <a:lvl7pPr marL="121990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7pPr>
      <a:lvl8pPr marL="182985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8pPr>
      <a:lvl9pPr marL="243980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9pPr>
    </p:titleStyle>
    <p:bodyStyle>
      <a:lvl1pPr marL="609951" indent="-609951" algn="l" defTabSz="866215" rtl="0" eaLnBrk="1" fontAlgn="base" hangingPunct="1">
        <a:lnSpc>
          <a:spcPct val="10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7463" algn="l" defTabSz="866215" rtl="0" eaLnBrk="1" fontAlgn="base" hangingPunct="1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7364" indent="-457463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4718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021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2157414"/>
            <a:ext cx="14889249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FB5CF2AB-20FF-5442-9E53-3C6EDD7FBCEA}" type="datetime1">
              <a:rPr lang="nl-NL" altLang="nl-NL" smtClean="0"/>
              <a:pPr/>
              <a:t>2-6-2018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3953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2" r:id="rId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6621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2pPr>
      <a:lvl3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3pPr>
      <a:lvl4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4pPr>
      <a:lvl5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5pPr>
      <a:lvl6pPr marL="60995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6pPr>
      <a:lvl7pPr marL="121990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7pPr>
      <a:lvl8pPr marL="182985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8pPr>
      <a:lvl9pPr marL="243980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9pPr>
    </p:titleStyle>
    <p:bodyStyle>
      <a:lvl1pPr algn="l" defTabSz="866215" rtl="0" eaLnBrk="0" fontAlgn="base" hangingPunct="0">
        <a:spcBef>
          <a:spcPts val="2001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5346" algn="l" defTabSz="866215" rtl="0" eaLnBrk="0" fontAlgn="base" hangingPunct="0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5247" indent="-457463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2599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18904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The </a:t>
            </a:r>
            <a:r>
              <a:rPr lang="nl-NL" dirty="0" err="1" smtClean="0"/>
              <a:t>Lymphocyte</a:t>
            </a:r>
            <a:r>
              <a:rPr lang="nl-NL" dirty="0" smtClean="0"/>
              <a:t> </a:t>
            </a:r>
            <a:r>
              <a:rPr lang="nl-NL" dirty="0" err="1" smtClean="0"/>
              <a:t>Detection</a:t>
            </a:r>
            <a:r>
              <a:rPr lang="nl-NL" dirty="0" smtClean="0"/>
              <a:t> Project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algn="ctr"/>
            <a:r>
              <a:rPr lang="nl-NL" dirty="0" smtClean="0"/>
              <a:t>Team 6 </a:t>
            </a:r>
          </a:p>
          <a:p>
            <a:pPr algn="ctr"/>
            <a:endParaRPr lang="nl-NL" dirty="0" smtClean="0"/>
          </a:p>
          <a:p>
            <a:pPr algn="ctr"/>
            <a:r>
              <a:rPr lang="en-US" i="1" dirty="0" smtClean="0"/>
              <a:t>Detection </a:t>
            </a:r>
            <a:r>
              <a:rPr lang="en-US" i="1" dirty="0"/>
              <a:t>of lymphocytes in histopathology whole-slide images of breast, colon and prostate cancer, stained with </a:t>
            </a:r>
            <a:r>
              <a:rPr lang="en-US" i="1" dirty="0" smtClean="0"/>
              <a:t>immunohistochemistry</a:t>
            </a:r>
          </a:p>
          <a:p>
            <a:pPr algn="ctr"/>
            <a:endParaRPr lang="nl-NL" i="1" dirty="0" smtClean="0"/>
          </a:p>
          <a:p>
            <a:pPr algn="ctr"/>
            <a:r>
              <a:rPr lang="nl-NL" i="1" dirty="0" smtClean="0"/>
              <a:t>Supervisor: Francesco </a:t>
            </a:r>
            <a:r>
              <a:rPr lang="nl-NL" i="1" dirty="0" err="1" smtClean="0"/>
              <a:t>Ciompi</a:t>
            </a:r>
            <a:endParaRPr lang="nl-NL" i="1" dirty="0"/>
          </a:p>
          <a:p>
            <a:pPr algn="ctr"/>
            <a:endParaRPr lang="nl-NL" i="1" dirty="0"/>
          </a:p>
          <a:p>
            <a:pPr algn="ctr"/>
            <a:r>
              <a:rPr lang="nl-NL" dirty="0" err="1" smtClean="0"/>
              <a:t>June</a:t>
            </a:r>
            <a:r>
              <a:rPr lang="nl-NL" dirty="0" smtClean="0"/>
              <a:t> 4, 2018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smtClean="0"/>
              <a:t>U-Net (2)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marL="605148" lvl="1" indent="0">
              <a:buNone/>
            </a:pPr>
            <a:r>
              <a:rPr lang="nl-NL" dirty="0" err="1" smtClean="0"/>
              <a:t>Ours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goes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smtClean="0">
                <a:solidFill>
                  <a:srgbClr val="FF0000"/>
                </a:solidFill>
              </a:rPr>
              <a:t>512</a:t>
            </a:r>
            <a:r>
              <a:rPr lang="nl-NL" dirty="0" smtClean="0"/>
              <a:t>, but we experiment </a:t>
            </a:r>
            <a:r>
              <a:rPr lang="nl-NL" dirty="0" err="1" smtClean="0"/>
              <a:t>with</a:t>
            </a:r>
            <a:r>
              <a:rPr lang="nl-NL" dirty="0" smtClean="0"/>
              <a:t> differen</a:t>
            </a:r>
            <a:r>
              <a:rPr lang="nl-NL" dirty="0" smtClean="0"/>
              <a:t>t </a:t>
            </a:r>
            <a:r>
              <a:rPr lang="nl-NL" dirty="0" err="1" smtClean="0"/>
              <a:t>architectures</a:t>
            </a:r>
            <a:endParaRPr lang="nl-NL" dirty="0" smtClean="0"/>
          </a:p>
          <a:p>
            <a:pPr marL="605148" lvl="1" indent="0">
              <a:buNone/>
            </a:pPr>
            <a:r>
              <a:rPr lang="nl-NL" dirty="0" smtClean="0"/>
              <a:t>We train on patches of </a:t>
            </a:r>
            <a:r>
              <a:rPr lang="nl-NL" dirty="0" smtClean="0">
                <a:solidFill>
                  <a:srgbClr val="FF0000"/>
                </a:solidFill>
              </a:rPr>
              <a:t>512</a:t>
            </a:r>
            <a:r>
              <a:rPr lang="nl-NL" dirty="0" smtClean="0"/>
              <a:t>x</a:t>
            </a:r>
            <a:r>
              <a:rPr lang="nl-NL" dirty="0" smtClean="0">
                <a:solidFill>
                  <a:srgbClr val="FF0000"/>
                </a:solidFill>
              </a:rPr>
              <a:t>512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5138099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So</a:t>
            </a:r>
            <a:r>
              <a:rPr lang="nl-NL" dirty="0" smtClean="0"/>
              <a:t> Far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marL="605148" lvl="1" indent="0">
              <a:buNone/>
            </a:pPr>
            <a:endParaRPr lang="nl-NL" i="1" dirty="0" smtClean="0"/>
          </a:p>
        </p:txBody>
      </p:sp>
    </p:spTree>
    <p:extLst>
      <p:ext uri="{BB962C8B-B14F-4D97-AF65-F5344CB8AC3E}">
        <p14:creationId xmlns:p14="http://schemas.microsoft.com/office/powerpoint/2010/main" val="16232971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smtClean="0"/>
              <a:t>Our </a:t>
            </a:r>
            <a:r>
              <a:rPr lang="nl-NL" dirty="0" err="1" smtClean="0"/>
              <a:t>Plans</a:t>
            </a:r>
            <a:r>
              <a:rPr lang="nl-NL" dirty="0" smtClean="0"/>
              <a:t> For The Rest Of The Course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lvl="1"/>
            <a:r>
              <a:rPr lang="nl-NL" i="1" dirty="0" err="1" smtClean="0"/>
              <a:t>Figure</a:t>
            </a:r>
            <a:r>
              <a:rPr lang="nl-NL" i="1" dirty="0" smtClean="0"/>
              <a:t> out different </a:t>
            </a:r>
            <a:r>
              <a:rPr lang="nl-NL" i="1" dirty="0" err="1" smtClean="0"/>
              <a:t>ways</a:t>
            </a:r>
            <a:r>
              <a:rPr lang="nl-NL" i="1" dirty="0" smtClean="0"/>
              <a:t> </a:t>
            </a:r>
            <a:r>
              <a:rPr lang="nl-NL" i="1" dirty="0" err="1" smtClean="0"/>
              <a:t>to</a:t>
            </a:r>
            <a:r>
              <a:rPr lang="nl-NL" i="1" dirty="0" smtClean="0"/>
              <a:t> get </a:t>
            </a:r>
            <a:r>
              <a:rPr lang="nl-NL" i="1" dirty="0" err="1" smtClean="0"/>
              <a:t>the</a:t>
            </a:r>
            <a:r>
              <a:rPr lang="nl-NL" i="1" dirty="0" smtClean="0"/>
              <a:t> center of </a:t>
            </a:r>
            <a:r>
              <a:rPr lang="nl-NL" i="1" dirty="0" err="1" smtClean="0"/>
              <a:t>annotation</a:t>
            </a:r>
            <a:endParaRPr lang="nl-NL" i="1" dirty="0" smtClean="0"/>
          </a:p>
          <a:p>
            <a:pPr lvl="1"/>
            <a:r>
              <a:rPr lang="nl-NL" i="1" dirty="0" smtClean="0"/>
              <a:t>Different </a:t>
            </a:r>
            <a:r>
              <a:rPr lang="nl-NL" i="1" dirty="0" err="1" smtClean="0"/>
              <a:t>augmentations</a:t>
            </a:r>
            <a:r>
              <a:rPr lang="nl-NL" i="1" dirty="0" smtClean="0"/>
              <a:t>  - </a:t>
            </a:r>
            <a:r>
              <a:rPr lang="nl-NL" i="1" dirty="0" err="1" smtClean="0"/>
              <a:t>such</a:t>
            </a:r>
            <a:r>
              <a:rPr lang="nl-NL" i="1" dirty="0" smtClean="0"/>
              <a:t> as </a:t>
            </a:r>
            <a:r>
              <a:rPr lang="nl-NL" i="1" dirty="0" err="1" smtClean="0"/>
              <a:t>warping</a:t>
            </a:r>
            <a:endParaRPr lang="nl-NL" i="1" dirty="0" smtClean="0"/>
          </a:p>
          <a:p>
            <a:pPr lvl="1"/>
            <a:r>
              <a:rPr lang="nl-NL" i="1" dirty="0" err="1" smtClean="0"/>
              <a:t>Better</a:t>
            </a:r>
            <a:r>
              <a:rPr lang="nl-NL" i="1" dirty="0" smtClean="0"/>
              <a:t> sampling </a:t>
            </a:r>
            <a:r>
              <a:rPr lang="nl-NL" i="1" dirty="0" err="1" smtClean="0"/>
              <a:t>techniques</a:t>
            </a:r>
            <a:endParaRPr lang="nl-NL" i="1" dirty="0" smtClean="0"/>
          </a:p>
          <a:p>
            <a:pPr lvl="1"/>
            <a:r>
              <a:rPr lang="nl-NL" i="1" dirty="0" err="1" smtClean="0"/>
              <a:t>Try</a:t>
            </a:r>
            <a:r>
              <a:rPr lang="nl-NL" i="1" dirty="0" smtClean="0"/>
              <a:t> </a:t>
            </a:r>
            <a:r>
              <a:rPr lang="nl-NL" i="1" dirty="0" err="1" smtClean="0"/>
              <a:t>and</a:t>
            </a:r>
            <a:r>
              <a:rPr lang="nl-NL" i="1" dirty="0" smtClean="0"/>
              <a:t> </a:t>
            </a:r>
            <a:r>
              <a:rPr lang="nl-NL" i="1" dirty="0" err="1" smtClean="0"/>
              <a:t>evaluate</a:t>
            </a:r>
            <a:r>
              <a:rPr lang="nl-NL" i="1" dirty="0" smtClean="0"/>
              <a:t> manual </a:t>
            </a:r>
            <a:r>
              <a:rPr lang="nl-NL" i="1" dirty="0" err="1" smtClean="0"/>
              <a:t>annotation</a:t>
            </a:r>
            <a:endParaRPr lang="nl-NL" i="1" dirty="0" smtClean="0"/>
          </a:p>
          <a:p>
            <a:pPr lvl="1"/>
            <a:r>
              <a:rPr lang="nl-NL" i="1" dirty="0" err="1" smtClean="0"/>
              <a:t>Customize</a:t>
            </a:r>
            <a:r>
              <a:rPr lang="nl-NL" i="1" dirty="0" smtClean="0"/>
              <a:t> our </a:t>
            </a:r>
            <a:r>
              <a:rPr lang="nl-NL" i="1" dirty="0" err="1" smtClean="0"/>
              <a:t>own</a:t>
            </a:r>
            <a:r>
              <a:rPr lang="nl-NL" i="1" dirty="0"/>
              <a:t> </a:t>
            </a:r>
            <a:r>
              <a:rPr lang="nl-NL" i="1" dirty="0" err="1" smtClean="0"/>
              <a:t>loss</a:t>
            </a:r>
            <a:r>
              <a:rPr lang="nl-NL" i="1" dirty="0" smtClean="0"/>
              <a:t> </a:t>
            </a:r>
            <a:r>
              <a:rPr lang="nl-NL" i="1" dirty="0" err="1" smtClean="0"/>
              <a:t>function</a:t>
            </a:r>
            <a:r>
              <a:rPr lang="nl-NL" i="1" dirty="0" smtClean="0"/>
              <a:t> </a:t>
            </a:r>
            <a:r>
              <a:rPr lang="nl-NL" i="1" dirty="0" err="1" smtClean="0"/>
              <a:t>with</a:t>
            </a:r>
            <a:r>
              <a:rPr lang="nl-NL" i="1" dirty="0" smtClean="0"/>
              <a:t> a </a:t>
            </a:r>
            <a:r>
              <a:rPr lang="nl-NL" i="1" dirty="0" err="1" smtClean="0"/>
              <a:t>better</a:t>
            </a:r>
            <a:r>
              <a:rPr lang="nl-NL" i="1" dirty="0" smtClean="0"/>
              <a:t> penalty </a:t>
            </a:r>
            <a:r>
              <a:rPr lang="nl-NL" i="1" dirty="0" err="1" smtClean="0"/>
              <a:t>for</a:t>
            </a:r>
            <a:r>
              <a:rPr lang="nl-NL" i="1" dirty="0" smtClean="0"/>
              <a:t> background</a:t>
            </a:r>
            <a:endParaRPr lang="nl-NL" i="1" dirty="0" smtClean="0"/>
          </a:p>
        </p:txBody>
      </p:sp>
    </p:spTree>
    <p:extLst>
      <p:ext uri="{BB962C8B-B14F-4D97-AF65-F5344CB8AC3E}">
        <p14:creationId xmlns:p14="http://schemas.microsoft.com/office/powerpoint/2010/main" val="17795546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350003" y="40376"/>
            <a:ext cx="14889249" cy="1079500"/>
          </a:xfrm>
        </p:spPr>
        <p:txBody>
          <a:bodyPr/>
          <a:lstStyle/>
          <a:p>
            <a:r>
              <a:rPr lang="nl-NL" sz="5400" dirty="0" smtClean="0"/>
              <a:t> The Boy Band</a:t>
            </a:r>
            <a:endParaRPr lang="nl-NL" sz="540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11945" y="5713733"/>
            <a:ext cx="2257306" cy="291267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nl-NL" dirty="0" smtClean="0">
                <a:solidFill>
                  <a:srgbClr val="FF0000"/>
                </a:solidFill>
              </a:rPr>
              <a:t>Jeffrey</a:t>
            </a:r>
          </a:p>
          <a:p>
            <a:pPr marL="0" indent="0" algn="ctr">
              <a:buNone/>
            </a:pPr>
            <a:r>
              <a:rPr lang="nl-NL" i="1" dirty="0" smtClean="0"/>
              <a:t>“</a:t>
            </a:r>
            <a:r>
              <a:rPr lang="nl-NL" i="1" dirty="0" err="1" smtClean="0"/>
              <a:t>They</a:t>
            </a:r>
            <a:r>
              <a:rPr lang="nl-NL" i="1" dirty="0" smtClean="0"/>
              <a:t> </a:t>
            </a:r>
            <a:r>
              <a:rPr lang="nl-NL" i="1" dirty="0" err="1" smtClean="0"/>
              <a:t>dont</a:t>
            </a:r>
            <a:r>
              <a:rPr lang="nl-NL" i="1" dirty="0" smtClean="0"/>
              <a:t> </a:t>
            </a:r>
            <a:r>
              <a:rPr lang="nl-NL" i="1" dirty="0" err="1" smtClean="0"/>
              <a:t>dare</a:t>
            </a:r>
            <a:r>
              <a:rPr lang="nl-NL" i="1" dirty="0" smtClean="0"/>
              <a:t> </a:t>
            </a:r>
            <a:r>
              <a:rPr lang="nl-NL" i="1" dirty="0" err="1" smtClean="0"/>
              <a:t>to</a:t>
            </a:r>
            <a:r>
              <a:rPr lang="nl-NL" i="1" dirty="0" smtClean="0"/>
              <a:t> </a:t>
            </a:r>
            <a:r>
              <a:rPr lang="nl-NL" i="1" dirty="0" err="1" smtClean="0"/>
              <a:t>give</a:t>
            </a:r>
            <a:r>
              <a:rPr lang="nl-NL" i="1" dirty="0" smtClean="0"/>
              <a:t> me a </a:t>
            </a:r>
            <a:r>
              <a:rPr lang="nl-NL" i="1" dirty="0" err="1" smtClean="0"/>
              <a:t>nickname</a:t>
            </a:r>
            <a:r>
              <a:rPr lang="nl-NL" i="1" dirty="0" smtClean="0"/>
              <a:t>”</a:t>
            </a:r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dirty="0" smtClean="0"/>
              <a:t>Data </a:t>
            </a:r>
            <a:r>
              <a:rPr lang="nl-NL" dirty="0" err="1" smtClean="0"/>
              <a:t>Science</a:t>
            </a:r>
            <a:endParaRPr lang="nl-NL" dirty="0"/>
          </a:p>
        </p:txBody>
      </p:sp>
      <p:sp>
        <p:nvSpPr>
          <p:cNvPr id="3" name="AutoShape 2" descr="blob:https://web.whatsapp.com/91729684-8f7a-4c69-9e21-57608db8744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Picture 4" descr="foto van Christoph Schmidl.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440" y="1095484"/>
            <a:ext cx="3028054" cy="3028054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foto van Marty Brands - fotograaf.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1" r="23270" b="11860"/>
          <a:stretch/>
        </p:blipFill>
        <p:spPr bwMode="auto">
          <a:xfrm>
            <a:off x="13041815" y="2339749"/>
            <a:ext cx="3048000" cy="2942490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foto van Gijs van der Meijde.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97" y="1095484"/>
            <a:ext cx="3028054" cy="3028054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foto van Jeffrey Luppes."/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69"/>
          <a:stretch/>
        </p:blipFill>
        <p:spPr bwMode="auto">
          <a:xfrm>
            <a:off x="777198" y="2339749"/>
            <a:ext cx="3126800" cy="3028054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jdelijke aanduiding voor inhoud 4"/>
          <p:cNvSpPr txBox="1">
            <a:spLocks/>
          </p:cNvSpPr>
          <p:nvPr/>
        </p:nvSpPr>
        <p:spPr bwMode="auto">
          <a:xfrm>
            <a:off x="4896728" y="4482651"/>
            <a:ext cx="3280391" cy="291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609951" indent="-609951" algn="l" defTabSz="866215" rtl="0" eaLnBrk="1" fontAlgn="base" hangingPunct="1">
              <a:lnSpc>
                <a:spcPct val="100000"/>
              </a:lnSpc>
              <a:spcBef>
                <a:spcPts val="2001"/>
              </a:spcBef>
              <a:spcAft>
                <a:spcPct val="0"/>
              </a:spcAft>
              <a:buFont typeface="Arial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2611" indent="-457463" algn="l" defTabSz="866215" rtl="0" eaLnBrk="1" fontAlgn="base" hangingPunct="1">
              <a:lnSpc>
                <a:spcPct val="90000"/>
              </a:lnSpc>
              <a:spcBef>
                <a:spcPts val="2001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77364" indent="-457463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6268" indent="-381219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21021" indent="-381219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71430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38962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06495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74027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nl-NL" dirty="0" smtClean="0">
                <a:solidFill>
                  <a:srgbClr val="FF0000"/>
                </a:solidFill>
              </a:rPr>
              <a:t>Gijsbrecht</a:t>
            </a:r>
          </a:p>
          <a:p>
            <a:pPr marL="0" indent="0" algn="ctr">
              <a:buFont typeface="Arial" charset="0"/>
              <a:buNone/>
            </a:pPr>
            <a:r>
              <a:rPr lang="nl-NL" i="1" dirty="0" smtClean="0"/>
              <a:t>“My loops are </a:t>
            </a:r>
            <a:r>
              <a:rPr lang="nl-NL" i="1" dirty="0" err="1" smtClean="0"/>
              <a:t>better</a:t>
            </a:r>
            <a:r>
              <a:rPr lang="nl-NL" i="1" dirty="0" smtClean="0"/>
              <a:t> </a:t>
            </a:r>
            <a:r>
              <a:rPr lang="nl-NL" i="1" dirty="0" err="1" smtClean="0"/>
              <a:t>than</a:t>
            </a:r>
            <a:r>
              <a:rPr lang="nl-NL" i="1" dirty="0" smtClean="0"/>
              <a:t> </a:t>
            </a:r>
            <a:r>
              <a:rPr lang="nl-NL" i="1" dirty="0" err="1" smtClean="0"/>
              <a:t>numpy</a:t>
            </a:r>
            <a:r>
              <a:rPr lang="nl-NL" i="1" dirty="0" smtClean="0"/>
              <a:t>”</a:t>
            </a:r>
            <a:endParaRPr lang="nl-NL" dirty="0" smtClean="0"/>
          </a:p>
          <a:p>
            <a:pPr marL="0" indent="0" algn="ctr">
              <a:buFont typeface="Arial" charset="0"/>
              <a:buNone/>
            </a:pPr>
            <a:r>
              <a:rPr lang="nl-NL" dirty="0" smtClean="0"/>
              <a:t>Software </a:t>
            </a:r>
            <a:r>
              <a:rPr lang="nl-NL" dirty="0" err="1" smtClean="0"/>
              <a:t>Science</a:t>
            </a:r>
            <a:endParaRPr lang="nl-NL" dirty="0"/>
          </a:p>
        </p:txBody>
      </p:sp>
      <p:sp>
        <p:nvSpPr>
          <p:cNvPr id="14" name="Tijdelijke aanduiding voor inhoud 4"/>
          <p:cNvSpPr txBox="1">
            <a:spLocks/>
          </p:cNvSpPr>
          <p:nvPr/>
        </p:nvSpPr>
        <p:spPr bwMode="auto">
          <a:xfrm>
            <a:off x="9480814" y="4498297"/>
            <a:ext cx="2257306" cy="291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609951" indent="-609951" algn="l" defTabSz="866215" rtl="0" eaLnBrk="1" fontAlgn="base" hangingPunct="1">
              <a:lnSpc>
                <a:spcPct val="100000"/>
              </a:lnSpc>
              <a:spcBef>
                <a:spcPts val="2001"/>
              </a:spcBef>
              <a:spcAft>
                <a:spcPct val="0"/>
              </a:spcAft>
              <a:buFont typeface="Arial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2611" indent="-457463" algn="l" defTabSz="866215" rtl="0" eaLnBrk="1" fontAlgn="base" hangingPunct="1">
              <a:lnSpc>
                <a:spcPct val="90000"/>
              </a:lnSpc>
              <a:spcBef>
                <a:spcPts val="2001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77364" indent="-457463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6268" indent="-381219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21021" indent="-381219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71430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38962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06495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74027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nl-NL" dirty="0" smtClean="0">
                <a:solidFill>
                  <a:srgbClr val="FF0000"/>
                </a:solidFill>
              </a:rPr>
              <a:t>Christoph</a:t>
            </a:r>
          </a:p>
          <a:p>
            <a:pPr marL="0" indent="0" algn="ctr">
              <a:buFont typeface="Arial" charset="0"/>
              <a:buNone/>
            </a:pPr>
            <a:r>
              <a:rPr lang="nl-NL" i="1" dirty="0" smtClean="0"/>
              <a:t>“</a:t>
            </a:r>
            <a:r>
              <a:rPr lang="nl-NL" i="1" dirty="0" err="1" smtClean="0"/>
              <a:t>Suspicious</a:t>
            </a:r>
            <a:r>
              <a:rPr lang="nl-NL" i="1" dirty="0" smtClean="0"/>
              <a:t> </a:t>
            </a:r>
            <a:r>
              <a:rPr lang="nl-NL" i="1" dirty="0" err="1" smtClean="0"/>
              <a:t>hatchet</a:t>
            </a:r>
            <a:r>
              <a:rPr lang="nl-NL" i="1" dirty="0" smtClean="0"/>
              <a:t> </a:t>
            </a:r>
            <a:r>
              <a:rPr lang="nl-NL" i="1" dirty="0" err="1" smtClean="0"/>
              <a:t>not</a:t>
            </a:r>
            <a:r>
              <a:rPr lang="nl-NL" i="1" dirty="0" smtClean="0"/>
              <a:t> </a:t>
            </a:r>
            <a:r>
              <a:rPr lang="nl-NL" i="1" dirty="0" err="1" smtClean="0"/>
              <a:t>included</a:t>
            </a:r>
            <a:r>
              <a:rPr lang="nl-NL" i="1" dirty="0" smtClean="0"/>
              <a:t>”</a:t>
            </a:r>
          </a:p>
          <a:p>
            <a:pPr marL="0" indent="0" algn="ctr">
              <a:buFont typeface="Arial" charset="0"/>
              <a:buNone/>
            </a:pPr>
            <a:endParaRPr lang="nl-NL" dirty="0" smtClean="0"/>
          </a:p>
          <a:p>
            <a:pPr marL="0" indent="0" algn="ctr">
              <a:buFont typeface="Arial" charset="0"/>
              <a:buNone/>
            </a:pPr>
            <a:r>
              <a:rPr lang="nl-NL" dirty="0" smtClean="0"/>
              <a:t>Data</a:t>
            </a:r>
            <a:r>
              <a:rPr lang="nl-NL" b="1" dirty="0" smtClean="0"/>
              <a:t> </a:t>
            </a:r>
            <a:r>
              <a:rPr lang="nl-NL" dirty="0" err="1" smtClean="0"/>
              <a:t>Science</a:t>
            </a:r>
            <a:endParaRPr lang="nl-NL" dirty="0"/>
          </a:p>
        </p:txBody>
      </p:sp>
      <p:sp>
        <p:nvSpPr>
          <p:cNvPr id="15" name="Tijdelijke aanduiding voor inhoud 4"/>
          <p:cNvSpPr txBox="1">
            <a:spLocks/>
          </p:cNvSpPr>
          <p:nvPr/>
        </p:nvSpPr>
        <p:spPr bwMode="auto">
          <a:xfrm>
            <a:off x="13344950" y="5713733"/>
            <a:ext cx="2441729" cy="291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609951" indent="-609951" algn="l" defTabSz="866215" rtl="0" eaLnBrk="1" fontAlgn="base" hangingPunct="1">
              <a:lnSpc>
                <a:spcPct val="100000"/>
              </a:lnSpc>
              <a:spcBef>
                <a:spcPts val="2001"/>
              </a:spcBef>
              <a:spcAft>
                <a:spcPct val="0"/>
              </a:spcAft>
              <a:buFont typeface="Arial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2611" indent="-457463" algn="l" defTabSz="866215" rtl="0" eaLnBrk="1" fontAlgn="base" hangingPunct="1">
              <a:lnSpc>
                <a:spcPct val="90000"/>
              </a:lnSpc>
              <a:spcBef>
                <a:spcPts val="2001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77364" indent="-457463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6268" indent="-381219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21021" indent="-381219" algn="l" defTabSz="866215" rtl="0" eaLnBrk="1" fontAlgn="base" hangingPunct="1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71430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38962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06495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74027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nl-NL" dirty="0" smtClean="0">
                <a:solidFill>
                  <a:srgbClr val="FF0000"/>
                </a:solidFill>
              </a:rPr>
              <a:t>Brian</a:t>
            </a:r>
          </a:p>
          <a:p>
            <a:pPr marL="0" indent="0" algn="ctr">
              <a:buFont typeface="Arial" charset="0"/>
              <a:buNone/>
            </a:pPr>
            <a:r>
              <a:rPr lang="nl-NL" i="1" dirty="0" smtClean="0"/>
              <a:t>“The Ladykiller”</a:t>
            </a:r>
          </a:p>
          <a:p>
            <a:pPr marL="0" indent="0" algn="ctr">
              <a:buFont typeface="Arial" charset="0"/>
              <a:buNone/>
            </a:pPr>
            <a:endParaRPr lang="nl-NL" dirty="0" smtClean="0"/>
          </a:p>
          <a:p>
            <a:pPr marL="0" indent="0" algn="ctr">
              <a:buFont typeface="Arial" charset="0"/>
              <a:buNone/>
            </a:pPr>
            <a:r>
              <a:rPr lang="nl-NL" dirty="0" smtClean="0"/>
              <a:t>Data </a:t>
            </a:r>
            <a:r>
              <a:rPr lang="nl-NL" dirty="0" err="1" smtClean="0"/>
              <a:t>Science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41315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smtClean="0"/>
              <a:t>Our </a:t>
            </a:r>
            <a:r>
              <a:rPr lang="nl-NL" dirty="0" err="1" smtClean="0"/>
              <a:t>Assignment</a:t>
            </a:r>
            <a:r>
              <a:rPr lang="nl-NL" dirty="0" smtClean="0"/>
              <a:t> (1)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lvl="1"/>
            <a:r>
              <a:rPr lang="nl-NL" dirty="0" smtClean="0"/>
              <a:t>Scans </a:t>
            </a:r>
            <a:r>
              <a:rPr lang="nl-NL" dirty="0" err="1" smtClean="0"/>
              <a:t>contain</a:t>
            </a:r>
            <a:r>
              <a:rPr lang="nl-NL" dirty="0" smtClean="0"/>
              <a:t> </a:t>
            </a:r>
            <a:r>
              <a:rPr lang="nl-NL" dirty="0" err="1" smtClean="0">
                <a:solidFill>
                  <a:srgbClr val="FF0000"/>
                </a:solidFill>
              </a:rPr>
              <a:t>lymphocytes</a:t>
            </a:r>
            <a:endParaRPr lang="nl-NL" dirty="0" smtClean="0">
              <a:solidFill>
                <a:srgbClr val="FF0000"/>
              </a:solidFill>
            </a:endParaRPr>
          </a:p>
          <a:p>
            <a:pPr lvl="1"/>
            <a:r>
              <a:rPr lang="nl-NL" dirty="0" err="1" smtClean="0">
                <a:solidFill>
                  <a:srgbClr val="FF0000"/>
                </a:solidFill>
              </a:rPr>
              <a:t>Breast</a:t>
            </a:r>
            <a:r>
              <a:rPr lang="nl-NL" dirty="0" smtClean="0"/>
              <a:t>, </a:t>
            </a:r>
            <a:r>
              <a:rPr lang="nl-NL" dirty="0" smtClean="0">
                <a:solidFill>
                  <a:srgbClr val="FF0000"/>
                </a:solidFill>
              </a:rPr>
              <a:t>colon</a:t>
            </a:r>
            <a:r>
              <a:rPr lang="nl-NL" dirty="0" smtClean="0"/>
              <a:t>,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>
                <a:solidFill>
                  <a:srgbClr val="FF0000"/>
                </a:solidFill>
              </a:rPr>
              <a:t>prostate</a:t>
            </a:r>
            <a:endParaRPr lang="nl-NL" dirty="0" smtClean="0">
              <a:solidFill>
                <a:srgbClr val="FF0000"/>
              </a:solidFill>
            </a:endParaRPr>
          </a:p>
          <a:p>
            <a:pPr lvl="1"/>
            <a:r>
              <a:rPr lang="nl-NL" dirty="0" smtClean="0">
                <a:solidFill>
                  <a:srgbClr val="FF0000"/>
                </a:solidFill>
              </a:rPr>
              <a:t>Strong  </a:t>
            </a:r>
            <a:r>
              <a:rPr lang="nl-NL" dirty="0" err="1" smtClean="0">
                <a:solidFill>
                  <a:srgbClr val="FF0000"/>
                </a:solidFill>
              </a:rPr>
              <a:t>variations</a:t>
            </a:r>
            <a:r>
              <a:rPr lang="nl-NL" dirty="0" smtClean="0"/>
              <a:t> in </a:t>
            </a:r>
            <a:r>
              <a:rPr lang="nl-NL" dirty="0" err="1" smtClean="0"/>
              <a:t>dimensions</a:t>
            </a:r>
            <a:endParaRPr lang="nl-NL" dirty="0" smtClean="0"/>
          </a:p>
          <a:p>
            <a:pPr lvl="1"/>
            <a:r>
              <a:rPr lang="nl-NL" dirty="0" err="1" smtClean="0"/>
              <a:t>Locations</a:t>
            </a:r>
            <a:r>
              <a:rPr lang="nl-NL" dirty="0" smtClean="0"/>
              <a:t> in </a:t>
            </a:r>
            <a:r>
              <a:rPr lang="nl-NL" dirty="0" err="1" smtClean="0">
                <a:solidFill>
                  <a:srgbClr val="FF0000"/>
                </a:solidFill>
              </a:rPr>
              <a:t>csv</a:t>
            </a:r>
            <a:r>
              <a:rPr lang="nl-NL" dirty="0" smtClean="0"/>
              <a:t> file</a:t>
            </a:r>
          </a:p>
          <a:p>
            <a:pPr marL="605148" lvl="1" indent="0">
              <a:buNone/>
            </a:pPr>
            <a:endParaRPr lang="nl-NL" i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712" y="1991995"/>
            <a:ext cx="4545648" cy="45456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smtClean="0"/>
              <a:t>Our </a:t>
            </a:r>
            <a:r>
              <a:rPr lang="nl-NL" dirty="0" err="1" smtClean="0"/>
              <a:t>Assignment</a:t>
            </a:r>
            <a:r>
              <a:rPr lang="nl-NL" dirty="0" smtClean="0"/>
              <a:t> (2)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lvl="1"/>
            <a:r>
              <a:rPr lang="nl-NL" dirty="0" smtClean="0">
                <a:solidFill>
                  <a:srgbClr val="FF0000"/>
                </a:solidFill>
              </a:rPr>
              <a:t>Strong</a:t>
            </a:r>
            <a:r>
              <a:rPr lang="nl-NL" dirty="0" smtClean="0"/>
              <a:t> </a:t>
            </a:r>
            <a:r>
              <a:rPr lang="nl-NL" dirty="0" smtClean="0">
                <a:solidFill>
                  <a:srgbClr val="FF0000"/>
                </a:solidFill>
              </a:rPr>
              <a:t>case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counting</a:t>
            </a:r>
            <a:r>
              <a:rPr lang="nl-NL" dirty="0" smtClean="0"/>
              <a:t> </a:t>
            </a:r>
            <a:r>
              <a:rPr lang="nl-NL" dirty="0" err="1" smtClean="0"/>
              <a:t>lymphocytes</a:t>
            </a:r>
            <a:endParaRPr lang="nl-NL" dirty="0" smtClean="0"/>
          </a:p>
          <a:p>
            <a:pPr lvl="1"/>
            <a:r>
              <a:rPr lang="nl-NL" dirty="0" smtClean="0">
                <a:solidFill>
                  <a:srgbClr val="FF0000"/>
                </a:solidFill>
              </a:rPr>
              <a:t>Train</a:t>
            </a:r>
            <a:r>
              <a:rPr lang="nl-NL" dirty="0" smtClean="0"/>
              <a:t> a model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detect</a:t>
            </a:r>
            <a:r>
              <a:rPr lang="nl-NL" dirty="0" smtClean="0"/>
              <a:t> </a:t>
            </a:r>
            <a:r>
              <a:rPr lang="nl-NL" dirty="0" err="1" smtClean="0"/>
              <a:t>them</a:t>
            </a:r>
            <a:endParaRPr lang="nl-NL" dirty="0" smtClean="0"/>
          </a:p>
          <a:p>
            <a:pPr lvl="1"/>
            <a:r>
              <a:rPr lang="nl-NL" dirty="0" err="1" smtClean="0">
                <a:solidFill>
                  <a:srgbClr val="FF0000"/>
                </a:solidFill>
              </a:rPr>
              <a:t>Predict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/>
              <a:t>and</a:t>
            </a:r>
            <a:r>
              <a:rPr lang="nl-NL" dirty="0" smtClean="0"/>
              <a:t> output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coordinates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centroid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prediction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a </a:t>
            </a:r>
            <a:r>
              <a:rPr lang="nl-NL" dirty="0" err="1" smtClean="0">
                <a:solidFill>
                  <a:srgbClr val="FF0000"/>
                </a:solidFill>
              </a:rPr>
              <a:t>csv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smtClean="0"/>
              <a:t>file.</a:t>
            </a:r>
          </a:p>
          <a:p>
            <a:pPr lvl="1"/>
            <a:endParaRPr lang="nl-NL" i="1" dirty="0" smtClean="0"/>
          </a:p>
        </p:txBody>
      </p:sp>
    </p:spTree>
    <p:extLst>
      <p:ext uri="{BB962C8B-B14F-4D97-AF65-F5344CB8AC3E}">
        <p14:creationId xmlns:p14="http://schemas.microsoft.com/office/powerpoint/2010/main" val="21391244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smtClean="0"/>
              <a:t>Images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Annotations</a:t>
            </a:r>
            <a:endParaRPr lang="nl-N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47" y="2112005"/>
            <a:ext cx="11916234" cy="461137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13824" y="4262592"/>
            <a:ext cx="4027408" cy="415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143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smtClean="0"/>
              <a:t>Our Approach: </a:t>
            </a:r>
            <a:r>
              <a:rPr lang="nl-NL" dirty="0" err="1" smtClean="0"/>
              <a:t>Outline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lvl="1"/>
            <a:r>
              <a:rPr lang="nl-NL" dirty="0" smtClean="0"/>
              <a:t>First </a:t>
            </a:r>
            <a:r>
              <a:rPr lang="nl-NL" dirty="0" err="1" smtClean="0"/>
              <a:t>hunch</a:t>
            </a:r>
            <a:r>
              <a:rPr lang="nl-NL" dirty="0" smtClean="0"/>
              <a:t>: </a:t>
            </a:r>
            <a:r>
              <a:rPr lang="nl-NL" dirty="0" err="1" smtClean="0">
                <a:solidFill>
                  <a:srgbClr val="FF0000"/>
                </a:solidFill>
              </a:rPr>
              <a:t>Yolo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it</a:t>
            </a:r>
            <a:endParaRPr lang="nl-NL" dirty="0" smtClean="0">
              <a:solidFill>
                <a:srgbClr val="FF0000"/>
              </a:solidFill>
            </a:endParaRPr>
          </a:p>
          <a:p>
            <a:pPr marL="605148" lvl="1" indent="0" algn="ctr">
              <a:buNone/>
            </a:pPr>
            <a:r>
              <a:rPr lang="en-US" i="1" dirty="0" smtClean="0"/>
              <a:t>“Boxes </a:t>
            </a:r>
            <a:r>
              <a:rPr lang="en-US" i="1" dirty="0"/>
              <a:t>are stupid anyway though, I’m probably a true believer</a:t>
            </a:r>
          </a:p>
          <a:p>
            <a:pPr marL="605148" lvl="1" indent="0" algn="ctr">
              <a:buNone/>
            </a:pPr>
            <a:r>
              <a:rPr lang="en-US" i="1" dirty="0"/>
              <a:t>in masks except I can’t get YOLO to learn them</a:t>
            </a:r>
            <a:r>
              <a:rPr lang="en-US" i="1" dirty="0" smtClean="0"/>
              <a:t>.”</a:t>
            </a:r>
          </a:p>
          <a:p>
            <a:pPr marL="605148" lvl="1" indent="0" algn="ctr">
              <a:buNone/>
            </a:pPr>
            <a:r>
              <a:rPr lang="en-US" i="1" dirty="0" smtClean="0"/>
              <a:t>- </a:t>
            </a:r>
            <a:r>
              <a:rPr lang="en-US" i="1" dirty="0" smtClean="0">
                <a:solidFill>
                  <a:srgbClr val="FF0000"/>
                </a:solidFill>
              </a:rPr>
              <a:t>Joseph </a:t>
            </a:r>
            <a:r>
              <a:rPr lang="en-US" i="1" dirty="0" err="1" smtClean="0">
                <a:solidFill>
                  <a:srgbClr val="FF0000"/>
                </a:solidFill>
              </a:rPr>
              <a:t>Redmon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/>
              <a:t>(on comments received with </a:t>
            </a:r>
            <a:r>
              <a:rPr lang="en-US" i="1" dirty="0" smtClean="0">
                <a:solidFill>
                  <a:srgbClr val="FF0000"/>
                </a:solidFill>
              </a:rPr>
              <a:t>yolov3</a:t>
            </a:r>
            <a:r>
              <a:rPr lang="en-US" i="1" dirty="0" smtClean="0"/>
              <a:t>)</a:t>
            </a:r>
            <a:endParaRPr lang="nl-NL" i="1" dirty="0"/>
          </a:p>
          <a:p>
            <a:pPr lvl="1"/>
            <a:r>
              <a:rPr lang="nl-NL" dirty="0" smtClean="0">
                <a:solidFill>
                  <a:srgbClr val="FF0000"/>
                </a:solidFill>
              </a:rPr>
              <a:t>U-net </a:t>
            </a:r>
            <a:r>
              <a:rPr lang="nl-NL" dirty="0" err="1" smtClean="0"/>
              <a:t>performed</a:t>
            </a:r>
            <a:r>
              <a:rPr lang="nl-NL" dirty="0" smtClean="0"/>
              <a:t> well in </a:t>
            </a:r>
            <a:r>
              <a:rPr lang="nl-NL" dirty="0" err="1" smtClean="0"/>
              <a:t>literature</a:t>
            </a:r>
            <a:endParaRPr lang="nl-NL" dirty="0" smtClean="0"/>
          </a:p>
          <a:p>
            <a:pPr lvl="1"/>
            <a:r>
              <a:rPr lang="nl-NL" dirty="0" err="1" smtClean="0"/>
              <a:t>Manually</a:t>
            </a:r>
            <a:r>
              <a:rPr lang="nl-NL" dirty="0" smtClean="0"/>
              <a:t> </a:t>
            </a:r>
            <a:r>
              <a:rPr lang="nl-NL" dirty="0" err="1" smtClean="0"/>
              <a:t>annotate</a:t>
            </a:r>
            <a:r>
              <a:rPr lang="nl-NL" dirty="0" smtClean="0"/>
              <a:t> images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mask</a:t>
            </a:r>
            <a:endParaRPr lang="nl-NL" dirty="0" smtClean="0"/>
          </a:p>
          <a:p>
            <a:pPr marL="605148" lvl="1" indent="0">
              <a:buNone/>
            </a:pPr>
            <a:r>
              <a:rPr lang="nl-NL" dirty="0" smtClean="0"/>
              <a:t>				</a:t>
            </a:r>
            <a:r>
              <a:rPr lang="nl-NL" dirty="0" smtClean="0">
                <a:solidFill>
                  <a:srgbClr val="FF0000"/>
                </a:solidFill>
              </a:rPr>
              <a:t>Or </a:t>
            </a:r>
          </a:p>
          <a:p>
            <a:pPr lvl="1"/>
            <a:r>
              <a:rPr lang="nl-NL" dirty="0" err="1" smtClean="0"/>
              <a:t>Generate</a:t>
            </a:r>
            <a:r>
              <a:rPr lang="nl-NL" dirty="0" smtClean="0"/>
              <a:t> </a:t>
            </a:r>
            <a:r>
              <a:rPr lang="nl-NL" dirty="0" err="1" smtClean="0"/>
              <a:t>masks</a:t>
            </a:r>
            <a:r>
              <a:rPr lang="nl-NL" dirty="0" smtClean="0"/>
              <a:t> (</a:t>
            </a:r>
            <a:r>
              <a:rPr lang="nl-NL" dirty="0" err="1" smtClean="0"/>
              <a:t>saves</a:t>
            </a:r>
            <a:r>
              <a:rPr lang="nl-NL" dirty="0" smtClean="0"/>
              <a:t> </a:t>
            </a:r>
            <a:r>
              <a:rPr lang="nl-NL" dirty="0" err="1" smtClean="0"/>
              <a:t>us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, right?)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861086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err="1" smtClean="0"/>
              <a:t>Mask</a:t>
            </a:r>
            <a:r>
              <a:rPr lang="nl-NL" dirty="0" smtClean="0"/>
              <a:t> </a:t>
            </a:r>
            <a:r>
              <a:rPr lang="nl-NL" dirty="0" err="1" smtClean="0"/>
              <a:t>Creation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marL="605148" lvl="1" indent="0">
              <a:buNone/>
            </a:pPr>
            <a:endParaRPr lang="nl-NL" i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89" y="3762186"/>
            <a:ext cx="7943850" cy="3095625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4643410" y="5067796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29" y="1023710"/>
            <a:ext cx="3733800" cy="3209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937" y="4719150"/>
            <a:ext cx="3537442" cy="33507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61008" y="4195930"/>
            <a:ext cx="2029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>
                <a:latin typeface="+mn-lt"/>
              </a:rPr>
              <a:t>Square</a:t>
            </a:r>
            <a:endParaRPr lang="nl-NL" sz="2800" dirty="0" smtClean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64555" y="8046752"/>
            <a:ext cx="107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 smtClean="0">
                <a:latin typeface="+mn-lt"/>
              </a:rPr>
              <a:t>Elipsis</a:t>
            </a:r>
            <a:endParaRPr lang="nl-NL" sz="2800" dirty="0" smtClean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6901354"/>
            <a:ext cx="988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 smtClean="0">
                <a:latin typeface="+mn-lt"/>
              </a:rPr>
              <a:t>Circle</a:t>
            </a:r>
            <a:endParaRPr lang="nl-NL" sz="2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47863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smtClean="0"/>
              <a:t>Data </a:t>
            </a:r>
            <a:r>
              <a:rPr lang="nl-NL" dirty="0" err="1" smtClean="0"/>
              <a:t>Augmentation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lvl="1"/>
            <a:r>
              <a:rPr lang="nl-NL" dirty="0" smtClean="0"/>
              <a:t>The basic stuff (</a:t>
            </a:r>
            <a:r>
              <a:rPr lang="nl-NL" dirty="0" smtClean="0">
                <a:solidFill>
                  <a:srgbClr val="FF0000"/>
                </a:solidFill>
              </a:rPr>
              <a:t>flipping</a:t>
            </a:r>
            <a:r>
              <a:rPr lang="nl-NL" dirty="0" smtClean="0"/>
              <a:t> et cetera)</a:t>
            </a:r>
          </a:p>
          <a:p>
            <a:pPr lvl="1"/>
            <a:r>
              <a:rPr lang="nl-NL" dirty="0" err="1" smtClean="0"/>
              <a:t>Looking</a:t>
            </a:r>
            <a:r>
              <a:rPr lang="nl-NL" dirty="0" smtClean="0"/>
              <a:t> at </a:t>
            </a:r>
            <a:r>
              <a:rPr lang="nl-NL" dirty="0" err="1" smtClean="0"/>
              <a:t>warping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OpenCV</a:t>
            </a:r>
            <a:endParaRPr lang="nl-NL" dirty="0" smtClean="0"/>
          </a:p>
          <a:p>
            <a:pPr lvl="1"/>
            <a:endParaRPr lang="nl-NL" dirty="0"/>
          </a:p>
          <a:p>
            <a:pPr lvl="1"/>
            <a:endParaRPr lang="nl-NL" dirty="0" smtClean="0"/>
          </a:p>
          <a:p>
            <a:pPr lvl="1"/>
            <a:r>
              <a:rPr lang="nl-NL" dirty="0" err="1" smtClean="0">
                <a:solidFill>
                  <a:srgbClr val="FF0000"/>
                </a:solidFill>
              </a:rPr>
              <a:t>Shifting</a:t>
            </a:r>
            <a:r>
              <a:rPr lang="nl-NL" dirty="0" smtClean="0"/>
              <a:t> </a:t>
            </a:r>
            <a:r>
              <a:rPr lang="nl-NL" dirty="0" err="1" smtClean="0"/>
              <a:t>wasn</a:t>
            </a:r>
            <a:r>
              <a:rPr lang="nl-NL" dirty="0" err="1" smtClean="0"/>
              <a:t>’t</a:t>
            </a:r>
            <a:r>
              <a:rPr lang="nl-NL" dirty="0" smtClean="0"/>
              <a:t> a </a:t>
            </a:r>
            <a:r>
              <a:rPr lang="nl-NL" dirty="0" err="1" smtClean="0"/>
              <a:t>great</a:t>
            </a:r>
            <a:r>
              <a:rPr lang="nl-NL" dirty="0" smtClean="0"/>
              <a:t> </a:t>
            </a:r>
            <a:r>
              <a:rPr lang="nl-NL" dirty="0" err="1" smtClean="0"/>
              <a:t>idea</a:t>
            </a:r>
            <a:r>
              <a:rPr lang="nl-NL" dirty="0" smtClean="0"/>
              <a:t> -&gt; </a:t>
            </a:r>
            <a:endParaRPr lang="nl-NL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779" y="3211965"/>
            <a:ext cx="6253591" cy="461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219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566" y="720725"/>
            <a:ext cx="14889249" cy="1079500"/>
          </a:xfrm>
        </p:spPr>
        <p:txBody>
          <a:bodyPr/>
          <a:lstStyle/>
          <a:p>
            <a:r>
              <a:rPr lang="nl-NL" dirty="0" smtClean="0"/>
              <a:t>U-Net (1)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19891" y="1799999"/>
            <a:ext cx="14889083" cy="7020000"/>
          </a:xfrm>
        </p:spPr>
        <p:txBody>
          <a:bodyPr/>
          <a:lstStyle/>
          <a:p>
            <a:pPr marL="605148" lvl="1" indent="0">
              <a:buNone/>
            </a:pPr>
            <a:endParaRPr lang="nl-NL" i="1" dirty="0" smtClean="0"/>
          </a:p>
        </p:txBody>
      </p:sp>
      <p:pic>
        <p:nvPicPr>
          <p:cNvPr id="4098" name="Picture 2" descr="https://lmb.informatik.uni-freiburg.de/people/ronneber/u-net/u-net-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002" y="422769"/>
            <a:ext cx="11842027" cy="788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840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asis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NL_CP" id="{C651DA8E-C508-C444-9305-1C1B1CEC9AB2}" vid="{4410FC02-0C04-5B48-86F2-0AACF787D55B}"/>
    </a:ext>
  </a:extLst>
</a:theme>
</file>

<file path=ppt/theme/theme2.xml><?xml version="1.0" encoding="utf-8"?>
<a:theme xmlns:a="http://schemas.openxmlformats.org/drawingml/2006/main" name="Titel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NL_CP" id="{C651DA8E-C508-C444-9305-1C1B1CEC9AB2}" vid="{10DEA3F3-3581-964C-B0F0-563B6BE7949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RU_PPT_NL_CP</Template>
  <TotalTime>3091</TotalTime>
  <Words>284</Words>
  <Application>Microsoft Office PowerPoint</Application>
  <PresentationFormat>Custom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</vt:lpstr>
      <vt:lpstr>1_Basis NL</vt:lpstr>
      <vt:lpstr>Titel NL</vt:lpstr>
      <vt:lpstr>The Lymphocyte Detection Project</vt:lpstr>
      <vt:lpstr> The Boy Band</vt:lpstr>
      <vt:lpstr>Our Assignment (1)</vt:lpstr>
      <vt:lpstr>Our Assignment (2)</vt:lpstr>
      <vt:lpstr>Images And Annotations</vt:lpstr>
      <vt:lpstr>Our Approach: Outline</vt:lpstr>
      <vt:lpstr>Mask Creation</vt:lpstr>
      <vt:lpstr>Data Augmentation</vt:lpstr>
      <vt:lpstr>U-Net (1)</vt:lpstr>
      <vt:lpstr>U-Net (2)</vt:lpstr>
      <vt:lpstr>Results So Far</vt:lpstr>
      <vt:lpstr>Our Plans For The Rest Of The Course</vt:lpstr>
    </vt:vector>
  </TitlesOfParts>
  <Company>Radboud Universiteit Nijmegen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Kramer, I.J. (Ilja)</dc:creator>
  <cp:lastModifiedBy>Jeffrey Luppes</cp:lastModifiedBy>
  <cp:revision>64</cp:revision>
  <cp:lastPrinted>2017-01-24T09:58:55Z</cp:lastPrinted>
  <dcterms:created xsi:type="dcterms:W3CDTF">2017-03-20T08:04:36Z</dcterms:created>
  <dcterms:modified xsi:type="dcterms:W3CDTF">2018-06-02T13:57:13Z</dcterms:modified>
</cp:coreProperties>
</file>