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5"/>
  </p:notesMasterIdLst>
  <p:handoutMasterIdLst>
    <p:handoutMasterId r:id="rId16"/>
  </p:handoutMasterIdLst>
  <p:sldIdLst>
    <p:sldId id="402" r:id="rId3"/>
    <p:sldId id="418" r:id="rId4"/>
    <p:sldId id="405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10" autoAdjust="0"/>
  </p:normalViewPr>
  <p:slideViewPr>
    <p:cSldViewPr snapToGrid="0" snapToObjects="1">
      <p:cViewPr varScale="1">
        <p:scale>
          <a:sx n="82" d="100"/>
          <a:sy n="82" d="100"/>
        </p:scale>
        <p:origin x="372" y="114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4-6-2018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4-6-2018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4-6-2018</a:t>
            </a:fld>
            <a:endParaRPr lang="nl-NL" altLang="nl-NL"/>
          </a:p>
        </p:txBody>
      </p:sp>
      <p:pic>
        <p:nvPicPr>
          <p:cNvPr id="9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725420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4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4-6-2018</a:t>
            </a:fld>
            <a:endParaRPr lang="nl-NL" altLang="nl-NL" dirty="0"/>
          </a:p>
        </p:txBody>
      </p:sp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9499" y="9147199"/>
            <a:ext cx="2360316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4-6-2018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4-6-2018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4-6-2018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4-6-2018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The </a:t>
            </a:r>
            <a:r>
              <a:rPr lang="nl-NL" dirty="0" err="1" smtClean="0"/>
              <a:t>Lymphocyte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Project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algn="ctr"/>
            <a:r>
              <a:rPr lang="nl-NL" sz="4400" dirty="0" smtClean="0"/>
              <a:t>Team 6 </a:t>
            </a:r>
          </a:p>
          <a:p>
            <a:pPr algn="ctr"/>
            <a:endParaRPr lang="nl-NL" dirty="0" smtClean="0"/>
          </a:p>
          <a:p>
            <a:pPr algn="ctr"/>
            <a:r>
              <a:rPr lang="en-US" i="1" dirty="0" smtClean="0"/>
              <a:t>Detection </a:t>
            </a:r>
            <a:r>
              <a:rPr lang="en-US" i="1" dirty="0"/>
              <a:t>of lymphocytes in histopathology whole-slide images of breast, colon and prostate cancer, stained with </a:t>
            </a:r>
            <a:r>
              <a:rPr lang="en-US" i="1" dirty="0" smtClean="0"/>
              <a:t>immunohistochemistry</a:t>
            </a:r>
          </a:p>
          <a:p>
            <a:pPr algn="ctr"/>
            <a:endParaRPr lang="nl-NL" i="1" dirty="0" smtClean="0"/>
          </a:p>
          <a:p>
            <a:pPr algn="ctr"/>
            <a:r>
              <a:rPr lang="nl-NL" i="1" dirty="0" smtClean="0"/>
              <a:t>Supervisor: Francesco </a:t>
            </a:r>
            <a:r>
              <a:rPr lang="nl-NL" i="1" dirty="0" err="1" smtClean="0"/>
              <a:t>Ciompi</a:t>
            </a:r>
            <a:endParaRPr lang="nl-NL" i="1" dirty="0"/>
          </a:p>
          <a:p>
            <a:pPr algn="ctr"/>
            <a:endParaRPr lang="nl-NL" i="1" dirty="0"/>
          </a:p>
          <a:p>
            <a:pPr algn="ctr"/>
            <a:r>
              <a:rPr lang="nl-NL" dirty="0" err="1" smtClean="0"/>
              <a:t>June</a:t>
            </a:r>
            <a:r>
              <a:rPr lang="nl-NL" dirty="0" smtClean="0"/>
              <a:t> 4, 2018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U-Net (2)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r>
              <a:rPr lang="nl-NL" dirty="0" err="1" smtClean="0"/>
              <a:t>Ours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goes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smtClean="0">
                <a:solidFill>
                  <a:srgbClr val="FF0000"/>
                </a:solidFill>
              </a:rPr>
              <a:t>512</a:t>
            </a:r>
            <a:r>
              <a:rPr lang="nl-NL" dirty="0" smtClean="0"/>
              <a:t>, but we experiment </a:t>
            </a:r>
            <a:r>
              <a:rPr lang="nl-NL" dirty="0" err="1" smtClean="0"/>
              <a:t>with</a:t>
            </a:r>
            <a:r>
              <a:rPr lang="nl-NL" dirty="0" smtClean="0"/>
              <a:t> different </a:t>
            </a:r>
            <a:r>
              <a:rPr lang="nl-NL" dirty="0" err="1" smtClean="0"/>
              <a:t>architectures</a:t>
            </a:r>
            <a:endParaRPr lang="nl-NL" dirty="0" smtClean="0"/>
          </a:p>
          <a:p>
            <a:pPr marL="605148" lvl="1" indent="0">
              <a:buNone/>
            </a:pPr>
            <a:r>
              <a:rPr lang="nl-NL" dirty="0" smtClean="0"/>
              <a:t>We train on patches of </a:t>
            </a:r>
            <a:r>
              <a:rPr lang="nl-NL" dirty="0" smtClean="0">
                <a:solidFill>
                  <a:srgbClr val="FF0000"/>
                </a:solidFill>
              </a:rPr>
              <a:t>512</a:t>
            </a:r>
            <a:r>
              <a:rPr lang="nl-NL" dirty="0" smtClean="0"/>
              <a:t>x</a:t>
            </a:r>
            <a:r>
              <a:rPr lang="nl-NL" dirty="0" smtClean="0">
                <a:solidFill>
                  <a:srgbClr val="FF0000"/>
                </a:solidFill>
              </a:rPr>
              <a:t>512 </a:t>
            </a:r>
            <a:r>
              <a:rPr lang="nl-NL" dirty="0" err="1" smtClean="0">
                <a:solidFill>
                  <a:srgbClr val="FF0000"/>
                </a:solidFill>
              </a:rPr>
              <a:t>with</a:t>
            </a:r>
            <a:r>
              <a:rPr lang="nl-NL" dirty="0" smtClean="0">
                <a:solidFill>
                  <a:srgbClr val="FF0000"/>
                </a:solidFill>
              </a:rPr>
              <a:t> 3 </a:t>
            </a:r>
            <a:r>
              <a:rPr lang="nl-NL" dirty="0" err="1" smtClean="0">
                <a:solidFill>
                  <a:srgbClr val="FF0000"/>
                </a:solidFill>
              </a:rPr>
              <a:t>channels</a:t>
            </a:r>
            <a:r>
              <a:rPr lang="nl-NL" dirty="0" smtClean="0">
                <a:solidFill>
                  <a:srgbClr val="FF0000"/>
                </a:solidFill>
              </a:rPr>
              <a:t>. </a:t>
            </a:r>
            <a:r>
              <a:rPr lang="nl-NL" dirty="0" smtClean="0"/>
              <a:t>Patches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</a:t>
            </a:r>
            <a:r>
              <a:rPr lang="nl-NL" dirty="0" err="1" smtClean="0"/>
              <a:t>lymphocytes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5138099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So</a:t>
            </a:r>
            <a:r>
              <a:rPr lang="nl-NL" dirty="0" smtClean="0"/>
              <a:t> Far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r>
              <a:rPr lang="nl-NL" dirty="0" smtClean="0"/>
              <a:t>Eh.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99" y="3001962"/>
            <a:ext cx="102965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7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Our </a:t>
            </a:r>
            <a:r>
              <a:rPr lang="nl-NL" dirty="0" err="1" smtClean="0"/>
              <a:t>Plans</a:t>
            </a:r>
            <a:r>
              <a:rPr lang="nl-NL" dirty="0" smtClean="0"/>
              <a:t> For The Rest Of The Course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lvl="1"/>
            <a:r>
              <a:rPr lang="nl-NL" dirty="0" smtClean="0"/>
              <a:t>Different </a:t>
            </a:r>
            <a:r>
              <a:rPr lang="nl-NL" dirty="0" err="1" smtClean="0"/>
              <a:t>augmentations</a:t>
            </a:r>
            <a:r>
              <a:rPr lang="nl-NL" dirty="0" smtClean="0"/>
              <a:t>  - </a:t>
            </a:r>
            <a:r>
              <a:rPr lang="nl-NL" dirty="0" err="1" smtClean="0"/>
              <a:t>such</a:t>
            </a:r>
            <a:r>
              <a:rPr lang="nl-NL" dirty="0" smtClean="0"/>
              <a:t> as </a:t>
            </a:r>
            <a:r>
              <a:rPr lang="nl-NL" dirty="0" err="1" smtClean="0"/>
              <a:t>warping</a:t>
            </a:r>
            <a:endParaRPr lang="nl-NL" dirty="0" smtClean="0"/>
          </a:p>
          <a:p>
            <a:pPr lvl="1"/>
            <a:r>
              <a:rPr lang="nl-NL" dirty="0" err="1" smtClean="0"/>
              <a:t>Better</a:t>
            </a:r>
            <a:r>
              <a:rPr lang="nl-NL" dirty="0" smtClean="0"/>
              <a:t> sampling </a:t>
            </a:r>
            <a:r>
              <a:rPr lang="nl-NL" dirty="0" err="1" smtClean="0"/>
              <a:t>techniques</a:t>
            </a:r>
            <a:endParaRPr lang="nl-NL" dirty="0" smtClean="0"/>
          </a:p>
          <a:p>
            <a:pPr lvl="1"/>
            <a:r>
              <a:rPr lang="nl-NL" dirty="0" err="1" smtClean="0"/>
              <a:t>Try</a:t>
            </a:r>
            <a:r>
              <a:rPr lang="nl-NL" dirty="0" smtClean="0"/>
              <a:t> + </a:t>
            </a:r>
            <a:r>
              <a:rPr lang="nl-NL" dirty="0" err="1" smtClean="0"/>
              <a:t>evaluate</a:t>
            </a:r>
            <a:r>
              <a:rPr lang="nl-NL" dirty="0" smtClean="0"/>
              <a:t> manual </a:t>
            </a:r>
            <a:r>
              <a:rPr lang="nl-NL" dirty="0" err="1" smtClean="0"/>
              <a:t>annotation</a:t>
            </a:r>
            <a:endParaRPr lang="nl-NL" dirty="0" smtClean="0"/>
          </a:p>
          <a:p>
            <a:pPr lvl="1"/>
            <a:r>
              <a:rPr lang="nl-NL" dirty="0" err="1" smtClean="0"/>
              <a:t>Customize</a:t>
            </a:r>
            <a:r>
              <a:rPr lang="nl-NL" dirty="0" smtClean="0"/>
              <a:t> our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penalties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background</a:t>
            </a:r>
          </a:p>
        </p:txBody>
      </p:sp>
    </p:spTree>
    <p:extLst>
      <p:ext uri="{BB962C8B-B14F-4D97-AF65-F5344CB8AC3E}">
        <p14:creationId xmlns:p14="http://schemas.microsoft.com/office/powerpoint/2010/main" val="17795546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900325" y="-3832"/>
            <a:ext cx="14889249" cy="1079500"/>
          </a:xfrm>
        </p:spPr>
        <p:txBody>
          <a:bodyPr/>
          <a:lstStyle/>
          <a:p>
            <a:r>
              <a:rPr lang="nl-NL" sz="5400" dirty="0" smtClean="0"/>
              <a:t>Team Boy Band</a:t>
            </a:r>
            <a:endParaRPr lang="nl-NL" sz="54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43676" y="5713733"/>
            <a:ext cx="2993843" cy="2912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 smtClean="0">
                <a:solidFill>
                  <a:srgbClr val="FF0000"/>
                </a:solidFill>
              </a:rPr>
              <a:t>Jeffrey</a:t>
            </a:r>
          </a:p>
          <a:p>
            <a:pPr marL="0" indent="0" algn="ctr">
              <a:buNone/>
            </a:pPr>
            <a:r>
              <a:rPr lang="nl-NL" i="1" dirty="0" smtClean="0"/>
              <a:t>“The Innocent </a:t>
            </a:r>
            <a:r>
              <a:rPr lang="nl-NL" i="1" dirty="0" err="1" smtClean="0"/>
              <a:t>one</a:t>
            </a:r>
            <a:r>
              <a:rPr lang="nl-NL" i="1" dirty="0" smtClean="0"/>
              <a:t>”</a:t>
            </a:r>
            <a:endParaRPr lang="nl-NL" i="1" dirty="0"/>
          </a:p>
          <a:p>
            <a:pPr marL="0" indent="0" algn="ctr">
              <a:buNone/>
            </a:pPr>
            <a:r>
              <a:rPr lang="nl-NL" b="1" dirty="0" smtClean="0"/>
              <a:t>Data </a:t>
            </a:r>
            <a:r>
              <a:rPr lang="nl-NL" b="1" dirty="0" err="1" smtClean="0"/>
              <a:t>Science</a:t>
            </a:r>
            <a:endParaRPr lang="nl-NL" b="1" dirty="0"/>
          </a:p>
        </p:txBody>
      </p:sp>
      <p:sp>
        <p:nvSpPr>
          <p:cNvPr id="3" name="AutoShape 2" descr="blob:https://web.whatsapp.com/91729684-8f7a-4c69-9e21-57608db8744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4" descr="foto van Christoph Schmidl.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440" y="1095484"/>
            <a:ext cx="3028054" cy="302805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oto van Marty Brands - fotograaf.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1" r="23270" b="11860"/>
          <a:stretch/>
        </p:blipFill>
        <p:spPr bwMode="auto">
          <a:xfrm>
            <a:off x="13041815" y="2339749"/>
            <a:ext cx="3048000" cy="294249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oto van Gijs van der Meijde.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97" y="1095484"/>
            <a:ext cx="3028054" cy="302805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foto van Jeffrey Luppes."/>
          <p:cNvPicPr>
            <a:picLocks noChangeAspect="1" noChangeArrowheads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9"/>
          <a:stretch/>
        </p:blipFill>
        <p:spPr bwMode="auto">
          <a:xfrm>
            <a:off x="777198" y="2339749"/>
            <a:ext cx="3126800" cy="302805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jdelijke aanduiding voor inhoud 4"/>
          <p:cNvSpPr txBox="1">
            <a:spLocks/>
          </p:cNvSpPr>
          <p:nvPr/>
        </p:nvSpPr>
        <p:spPr bwMode="auto">
          <a:xfrm>
            <a:off x="4823574" y="4498297"/>
            <a:ext cx="3280391" cy="291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609951" indent="-609951" algn="l" defTabSz="866215" rtl="0" eaLnBrk="1" fontAlgn="base" hangingPunct="1">
              <a:lnSpc>
                <a:spcPct val="10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2611" indent="-457463" algn="l" defTabSz="866215" rtl="0" eaLnBrk="1" fontAlgn="base" hangingPunct="1">
              <a:lnSpc>
                <a:spcPct val="9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7364" indent="-457463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268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21021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71430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38962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06495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74027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nl-NL" dirty="0" smtClean="0">
                <a:solidFill>
                  <a:srgbClr val="FF0000"/>
                </a:solidFill>
              </a:rPr>
              <a:t>Gijsbrecht</a:t>
            </a:r>
          </a:p>
          <a:p>
            <a:pPr marL="0" indent="0" algn="ctr">
              <a:buFont typeface="Arial" charset="0"/>
              <a:buNone/>
            </a:pPr>
            <a:r>
              <a:rPr lang="nl-NL" i="1" dirty="0" smtClean="0"/>
              <a:t>..</a:t>
            </a:r>
            <a:r>
              <a:rPr lang="nl-NL" i="1" dirty="0" err="1" smtClean="0"/>
              <a:t>already</a:t>
            </a:r>
            <a:r>
              <a:rPr lang="nl-NL" i="1" dirty="0" smtClean="0"/>
              <a:t> in a </a:t>
            </a:r>
            <a:r>
              <a:rPr lang="nl-NL" i="1" dirty="0" err="1" smtClean="0"/>
              <a:t>complicated</a:t>
            </a:r>
            <a:r>
              <a:rPr lang="nl-NL" i="1" dirty="0" smtClean="0"/>
              <a:t> </a:t>
            </a:r>
            <a:r>
              <a:rPr lang="nl-NL" i="1" dirty="0" err="1" smtClean="0"/>
              <a:t>relationship</a:t>
            </a:r>
            <a:r>
              <a:rPr lang="nl-NL" i="1" dirty="0" smtClean="0"/>
              <a:t> </a:t>
            </a:r>
            <a:r>
              <a:rPr lang="nl-NL" i="1" dirty="0" err="1" smtClean="0"/>
              <a:t>with</a:t>
            </a:r>
            <a:r>
              <a:rPr lang="nl-NL" i="1" dirty="0" smtClean="0"/>
              <a:t> </a:t>
            </a:r>
            <a:r>
              <a:rPr lang="nl-NL" i="1" dirty="0" err="1" smtClean="0">
                <a:solidFill>
                  <a:srgbClr val="FF0000"/>
                </a:solidFill>
              </a:rPr>
              <a:t>Numpy</a:t>
            </a:r>
            <a:endParaRPr lang="nl-NL" i="1" dirty="0"/>
          </a:p>
          <a:p>
            <a:pPr marL="0" indent="0" algn="ctr">
              <a:buFont typeface="Arial" charset="0"/>
              <a:buNone/>
            </a:pPr>
            <a:r>
              <a:rPr lang="nl-NL" b="1" dirty="0" smtClean="0"/>
              <a:t> Software </a:t>
            </a:r>
            <a:r>
              <a:rPr lang="nl-NL" b="1" dirty="0" err="1" smtClean="0"/>
              <a:t>Science</a:t>
            </a:r>
            <a:endParaRPr lang="nl-NL" b="1" dirty="0"/>
          </a:p>
        </p:txBody>
      </p:sp>
      <p:sp>
        <p:nvSpPr>
          <p:cNvPr id="14" name="Tijdelijke aanduiding voor inhoud 4"/>
          <p:cNvSpPr txBox="1">
            <a:spLocks/>
          </p:cNvSpPr>
          <p:nvPr/>
        </p:nvSpPr>
        <p:spPr bwMode="auto">
          <a:xfrm>
            <a:off x="9325331" y="4498297"/>
            <a:ext cx="2568271" cy="291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609951" indent="-609951" algn="l" defTabSz="866215" rtl="0" eaLnBrk="1" fontAlgn="base" hangingPunct="1">
              <a:lnSpc>
                <a:spcPct val="10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2611" indent="-457463" algn="l" defTabSz="866215" rtl="0" eaLnBrk="1" fontAlgn="base" hangingPunct="1">
              <a:lnSpc>
                <a:spcPct val="9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7364" indent="-457463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268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21021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71430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38962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06495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74027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nl-NL" dirty="0" smtClean="0">
                <a:solidFill>
                  <a:srgbClr val="FF0000"/>
                </a:solidFill>
              </a:rPr>
              <a:t>Christoph</a:t>
            </a:r>
          </a:p>
          <a:p>
            <a:pPr marL="0" indent="0" algn="ctr">
              <a:buFont typeface="Arial" charset="0"/>
              <a:buNone/>
            </a:pPr>
            <a:r>
              <a:rPr lang="nl-NL" i="1" dirty="0" smtClean="0"/>
              <a:t>“The bad boy”</a:t>
            </a:r>
            <a:endParaRPr lang="nl-NL" dirty="0" smtClean="0"/>
          </a:p>
          <a:p>
            <a:pPr marL="0" indent="0" algn="ctr">
              <a:buFont typeface="Arial" charset="0"/>
              <a:buNone/>
            </a:pPr>
            <a:r>
              <a:rPr lang="nl-NL" b="1" dirty="0" smtClean="0"/>
              <a:t>Data </a:t>
            </a:r>
            <a:r>
              <a:rPr lang="nl-NL" b="1" dirty="0" err="1" smtClean="0"/>
              <a:t>Science</a:t>
            </a:r>
            <a:endParaRPr lang="nl-NL" b="1" dirty="0"/>
          </a:p>
        </p:txBody>
      </p:sp>
      <p:sp>
        <p:nvSpPr>
          <p:cNvPr id="15" name="Tijdelijke aanduiding voor inhoud 4"/>
          <p:cNvSpPr txBox="1">
            <a:spLocks/>
          </p:cNvSpPr>
          <p:nvPr/>
        </p:nvSpPr>
        <p:spPr bwMode="auto">
          <a:xfrm>
            <a:off x="13041816" y="5713733"/>
            <a:ext cx="2744864" cy="291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609951" indent="-609951" algn="l" defTabSz="866215" rtl="0" eaLnBrk="1" fontAlgn="base" hangingPunct="1">
              <a:lnSpc>
                <a:spcPct val="10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2611" indent="-457463" algn="l" defTabSz="866215" rtl="0" eaLnBrk="1" fontAlgn="base" hangingPunct="1">
              <a:lnSpc>
                <a:spcPct val="9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7364" indent="-457463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268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21021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71430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38962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06495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74027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nl-NL" dirty="0" smtClean="0">
                <a:solidFill>
                  <a:srgbClr val="FF0000"/>
                </a:solidFill>
              </a:rPr>
              <a:t>Brian</a:t>
            </a:r>
          </a:p>
          <a:p>
            <a:pPr marL="0" indent="0" algn="ctr">
              <a:buFont typeface="Arial" charset="0"/>
              <a:buNone/>
            </a:pPr>
            <a:r>
              <a:rPr lang="nl-NL" i="1" dirty="0" smtClean="0"/>
              <a:t>“The hot </a:t>
            </a:r>
            <a:r>
              <a:rPr lang="nl-NL" i="1" dirty="0" err="1" smtClean="0"/>
              <a:t>one</a:t>
            </a:r>
            <a:r>
              <a:rPr lang="nl-NL" i="1" dirty="0" smtClean="0"/>
              <a:t>”</a:t>
            </a:r>
            <a:endParaRPr lang="nl-NL" dirty="0" smtClean="0"/>
          </a:p>
          <a:p>
            <a:pPr marL="0" indent="0" algn="ctr">
              <a:buFont typeface="Arial" charset="0"/>
              <a:buNone/>
            </a:pPr>
            <a:r>
              <a:rPr lang="nl-NL" b="1" dirty="0" smtClean="0"/>
              <a:t>Data </a:t>
            </a:r>
            <a:r>
              <a:rPr lang="nl-NL" b="1" dirty="0" err="1" smtClean="0"/>
              <a:t>Science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764131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Our </a:t>
            </a:r>
            <a:r>
              <a:rPr lang="nl-NL" dirty="0" err="1" smtClean="0"/>
              <a:t>Assignment</a:t>
            </a:r>
            <a:r>
              <a:rPr lang="nl-NL" dirty="0" smtClean="0"/>
              <a:t> (1)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lvl="1"/>
            <a:r>
              <a:rPr lang="nl-NL" dirty="0" smtClean="0"/>
              <a:t>Scans </a:t>
            </a:r>
            <a:r>
              <a:rPr lang="nl-NL" dirty="0" err="1" smtClean="0"/>
              <a:t>contain</a:t>
            </a:r>
            <a:r>
              <a:rPr lang="nl-NL" dirty="0" smtClean="0"/>
              <a:t> </a:t>
            </a:r>
            <a:r>
              <a:rPr lang="nl-NL" dirty="0" err="1" smtClean="0">
                <a:solidFill>
                  <a:srgbClr val="FF0000"/>
                </a:solidFill>
              </a:rPr>
              <a:t>lymphocytes</a:t>
            </a:r>
            <a:endParaRPr lang="nl-NL" dirty="0" smtClean="0">
              <a:solidFill>
                <a:srgbClr val="FF0000"/>
              </a:solidFill>
            </a:endParaRPr>
          </a:p>
          <a:p>
            <a:pPr lvl="1"/>
            <a:r>
              <a:rPr lang="nl-NL" dirty="0" err="1" smtClean="0">
                <a:solidFill>
                  <a:srgbClr val="FF0000"/>
                </a:solidFill>
              </a:rPr>
              <a:t>Breast</a:t>
            </a:r>
            <a:r>
              <a:rPr lang="nl-NL" dirty="0" smtClean="0"/>
              <a:t>, </a:t>
            </a:r>
            <a:r>
              <a:rPr lang="nl-NL" dirty="0" smtClean="0">
                <a:solidFill>
                  <a:srgbClr val="FF0000"/>
                </a:solidFill>
              </a:rPr>
              <a:t>colon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>
                <a:solidFill>
                  <a:srgbClr val="FF0000"/>
                </a:solidFill>
              </a:rPr>
              <a:t>prostate</a:t>
            </a:r>
            <a:endParaRPr lang="nl-NL" dirty="0" smtClean="0">
              <a:solidFill>
                <a:srgbClr val="FF0000"/>
              </a:solidFill>
            </a:endParaRP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Strong  </a:t>
            </a:r>
            <a:r>
              <a:rPr lang="nl-NL" dirty="0" err="1" smtClean="0">
                <a:solidFill>
                  <a:srgbClr val="FF0000"/>
                </a:solidFill>
              </a:rPr>
              <a:t>variations</a:t>
            </a:r>
            <a:r>
              <a:rPr lang="nl-NL" dirty="0" smtClean="0"/>
              <a:t> in </a:t>
            </a:r>
            <a:r>
              <a:rPr lang="nl-NL" dirty="0" err="1" smtClean="0"/>
              <a:t>dimensions</a:t>
            </a:r>
            <a:endParaRPr lang="nl-NL" dirty="0" smtClean="0"/>
          </a:p>
          <a:p>
            <a:pPr lvl="1"/>
            <a:r>
              <a:rPr lang="nl-NL" dirty="0" err="1" smtClean="0"/>
              <a:t>Locations</a:t>
            </a:r>
            <a:r>
              <a:rPr lang="nl-NL" dirty="0" smtClean="0"/>
              <a:t> in </a:t>
            </a:r>
            <a:r>
              <a:rPr lang="nl-NL" dirty="0" err="1" smtClean="0">
                <a:solidFill>
                  <a:srgbClr val="FF0000"/>
                </a:solidFill>
              </a:rPr>
              <a:t>csv</a:t>
            </a:r>
            <a:r>
              <a:rPr lang="nl-NL" dirty="0" smtClean="0"/>
              <a:t> file</a:t>
            </a:r>
          </a:p>
          <a:p>
            <a:pPr lvl="1"/>
            <a:endParaRPr lang="nl-NL" dirty="0"/>
          </a:p>
          <a:p>
            <a:pPr lvl="1"/>
            <a:r>
              <a:rPr lang="nl-NL" dirty="0" err="1" smtClean="0"/>
              <a:t>Various</a:t>
            </a:r>
            <a:r>
              <a:rPr lang="nl-NL" dirty="0" smtClean="0"/>
              <a:t> </a:t>
            </a:r>
            <a:r>
              <a:rPr lang="nl-NL" dirty="0" err="1" smtClean="0">
                <a:solidFill>
                  <a:srgbClr val="FF0000"/>
                </a:solidFill>
              </a:rPr>
              <a:t>artifacts</a:t>
            </a:r>
            <a:endParaRPr lang="nl-NL" dirty="0">
              <a:solidFill>
                <a:srgbClr val="FF0000"/>
              </a:solidFill>
            </a:endParaRPr>
          </a:p>
          <a:p>
            <a:pPr lvl="1"/>
            <a:endParaRPr lang="nl-NL" dirty="0" smtClean="0"/>
          </a:p>
          <a:p>
            <a:pPr marL="605148" lvl="1" indent="0">
              <a:buNone/>
            </a:pPr>
            <a:endParaRPr lang="nl-NL" i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712" y="1991995"/>
            <a:ext cx="4545648" cy="45456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Our </a:t>
            </a:r>
            <a:r>
              <a:rPr lang="nl-NL" dirty="0" err="1" smtClean="0"/>
              <a:t>Assignment</a:t>
            </a:r>
            <a:r>
              <a:rPr lang="nl-NL" dirty="0" smtClean="0"/>
              <a:t> (2)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lvl="1"/>
            <a:r>
              <a:rPr lang="nl-NL" dirty="0" smtClean="0">
                <a:solidFill>
                  <a:srgbClr val="FF0000"/>
                </a:solidFill>
              </a:rPr>
              <a:t>Strong</a:t>
            </a:r>
            <a:r>
              <a:rPr lang="nl-NL" dirty="0" smtClean="0"/>
              <a:t> </a:t>
            </a:r>
            <a:r>
              <a:rPr lang="nl-NL" dirty="0" smtClean="0">
                <a:solidFill>
                  <a:srgbClr val="FF0000"/>
                </a:solidFill>
              </a:rPr>
              <a:t>case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counting</a:t>
            </a:r>
            <a:r>
              <a:rPr lang="nl-NL" dirty="0" smtClean="0"/>
              <a:t> </a:t>
            </a:r>
            <a:r>
              <a:rPr lang="nl-NL" dirty="0" err="1" smtClean="0"/>
              <a:t>lymphocytes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is </a:t>
            </a:r>
            <a:r>
              <a:rPr lang="nl-NL" dirty="0" err="1" smtClean="0"/>
              <a:t>related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outcome</a:t>
            </a:r>
            <a:r>
              <a:rPr lang="nl-NL" dirty="0" smtClean="0"/>
              <a:t> </a:t>
            </a:r>
          </a:p>
          <a:p>
            <a:pPr marL="605148" lvl="1" indent="0">
              <a:buNone/>
            </a:pPr>
            <a:r>
              <a:rPr lang="nl-NL" i="1" dirty="0" smtClean="0"/>
              <a:t>					</a:t>
            </a:r>
            <a:r>
              <a:rPr lang="nl-NL" i="1" dirty="0" err="1" smtClean="0"/>
              <a:t>And</a:t>
            </a:r>
            <a:r>
              <a:rPr lang="nl-NL" i="1" dirty="0" smtClean="0"/>
              <a:t> takes long </a:t>
            </a:r>
            <a:r>
              <a:rPr lang="nl-NL" i="1" dirty="0" err="1" smtClean="0"/>
              <a:t>if</a:t>
            </a:r>
            <a:r>
              <a:rPr lang="nl-NL" i="1" dirty="0" smtClean="0"/>
              <a:t> </a:t>
            </a:r>
            <a:r>
              <a:rPr lang="nl-NL" i="1" dirty="0" err="1" smtClean="0"/>
              <a:t>done</a:t>
            </a:r>
            <a:r>
              <a:rPr lang="nl-NL" i="1" dirty="0" smtClean="0"/>
              <a:t> </a:t>
            </a:r>
            <a:r>
              <a:rPr lang="nl-NL" i="1" dirty="0" err="1" smtClean="0"/>
              <a:t>manually</a:t>
            </a:r>
            <a:endParaRPr lang="nl-NL" i="1" dirty="0" smtClean="0"/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Train</a:t>
            </a:r>
            <a:r>
              <a:rPr lang="nl-NL" dirty="0" smtClean="0"/>
              <a:t> a model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detect</a:t>
            </a:r>
            <a:r>
              <a:rPr lang="nl-NL" dirty="0" smtClean="0"/>
              <a:t> </a:t>
            </a:r>
            <a:r>
              <a:rPr lang="nl-NL" dirty="0" err="1" smtClean="0"/>
              <a:t>them</a:t>
            </a:r>
            <a:endParaRPr lang="nl-NL" dirty="0" smtClean="0"/>
          </a:p>
          <a:p>
            <a:pPr lvl="1"/>
            <a:r>
              <a:rPr lang="nl-NL" dirty="0" err="1" smtClean="0">
                <a:solidFill>
                  <a:srgbClr val="FF0000"/>
                </a:solidFill>
              </a:rPr>
              <a:t>Predict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/>
              <a:t>and</a:t>
            </a:r>
            <a:r>
              <a:rPr lang="nl-NL" dirty="0" smtClean="0"/>
              <a:t> output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centroid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prediction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 </a:t>
            </a:r>
            <a:r>
              <a:rPr lang="nl-NL" dirty="0" err="1" smtClean="0">
                <a:solidFill>
                  <a:srgbClr val="FF0000"/>
                </a:solidFill>
              </a:rPr>
              <a:t>csv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smtClean="0"/>
              <a:t>file.</a:t>
            </a:r>
          </a:p>
          <a:p>
            <a:pPr lvl="1"/>
            <a:endParaRPr lang="nl-NL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824" y="4685689"/>
            <a:ext cx="38671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24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Images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Annotations</a:t>
            </a:r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47" y="2112005"/>
            <a:ext cx="11916234" cy="461137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13824" y="4262592"/>
            <a:ext cx="4027408" cy="41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14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Our Approach: </a:t>
            </a:r>
            <a:r>
              <a:rPr lang="nl-NL" dirty="0" err="1" smtClean="0"/>
              <a:t>Outline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lvl="1"/>
            <a:r>
              <a:rPr lang="nl-NL" dirty="0" smtClean="0"/>
              <a:t>First </a:t>
            </a:r>
            <a:r>
              <a:rPr lang="nl-NL" dirty="0" err="1" smtClean="0"/>
              <a:t>hunch</a:t>
            </a:r>
            <a:r>
              <a:rPr lang="nl-NL" dirty="0" smtClean="0"/>
              <a:t>: </a:t>
            </a:r>
            <a:r>
              <a:rPr lang="nl-NL" dirty="0" err="1" smtClean="0">
                <a:solidFill>
                  <a:srgbClr val="FF0000"/>
                </a:solidFill>
              </a:rPr>
              <a:t>Yolo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it</a:t>
            </a:r>
            <a:endParaRPr lang="nl-NL" dirty="0" smtClean="0">
              <a:solidFill>
                <a:srgbClr val="FF0000"/>
              </a:solidFill>
            </a:endParaRPr>
          </a:p>
          <a:p>
            <a:pPr marL="605148" lvl="1" indent="0" algn="ctr">
              <a:buNone/>
            </a:pPr>
            <a:r>
              <a:rPr lang="en-US" i="1" dirty="0" smtClean="0"/>
              <a:t>“Boxes </a:t>
            </a:r>
            <a:r>
              <a:rPr lang="en-US" i="1" dirty="0"/>
              <a:t>are stupid anyway though, I’m probably a true believer</a:t>
            </a:r>
          </a:p>
          <a:p>
            <a:pPr marL="605148" lvl="1" indent="0" algn="ctr">
              <a:buNone/>
            </a:pPr>
            <a:r>
              <a:rPr lang="en-US" i="1" dirty="0"/>
              <a:t>in masks except I can’t get YOLO to learn them</a:t>
            </a:r>
            <a:r>
              <a:rPr lang="en-US" i="1" dirty="0" smtClean="0"/>
              <a:t>.”</a:t>
            </a:r>
          </a:p>
          <a:p>
            <a:pPr marL="605148" lvl="1" indent="0" algn="ctr">
              <a:buNone/>
            </a:pPr>
            <a:r>
              <a:rPr lang="en-US" i="1" dirty="0" smtClean="0"/>
              <a:t>- </a:t>
            </a:r>
            <a:r>
              <a:rPr lang="en-US" i="1" dirty="0" smtClean="0">
                <a:solidFill>
                  <a:srgbClr val="FF0000"/>
                </a:solidFill>
              </a:rPr>
              <a:t>Joseph </a:t>
            </a:r>
            <a:r>
              <a:rPr lang="en-US" i="1" dirty="0" err="1" smtClean="0">
                <a:solidFill>
                  <a:srgbClr val="FF0000"/>
                </a:solidFill>
              </a:rPr>
              <a:t>Redmon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(on comments received with </a:t>
            </a:r>
            <a:r>
              <a:rPr lang="en-US" i="1" dirty="0" smtClean="0">
                <a:solidFill>
                  <a:srgbClr val="FF0000"/>
                </a:solidFill>
              </a:rPr>
              <a:t>yolov3</a:t>
            </a:r>
            <a:r>
              <a:rPr lang="en-US" i="1" dirty="0" smtClean="0"/>
              <a:t>)</a:t>
            </a:r>
            <a:endParaRPr lang="nl-NL" i="1" dirty="0"/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U-net </a:t>
            </a:r>
            <a:r>
              <a:rPr lang="nl-NL" dirty="0" err="1" smtClean="0"/>
              <a:t>performed</a:t>
            </a:r>
            <a:r>
              <a:rPr lang="nl-NL" dirty="0" smtClean="0"/>
              <a:t> well in </a:t>
            </a:r>
            <a:r>
              <a:rPr lang="nl-NL" dirty="0" err="1" smtClean="0"/>
              <a:t>literature</a:t>
            </a:r>
            <a:endParaRPr lang="nl-NL" dirty="0" smtClean="0"/>
          </a:p>
          <a:p>
            <a:pPr lvl="1"/>
            <a:r>
              <a:rPr lang="nl-NL" dirty="0" err="1" smtClean="0"/>
              <a:t>Manually</a:t>
            </a:r>
            <a:r>
              <a:rPr lang="nl-NL" dirty="0" smtClean="0"/>
              <a:t> </a:t>
            </a:r>
            <a:r>
              <a:rPr lang="nl-NL" dirty="0" err="1" smtClean="0"/>
              <a:t>annotate</a:t>
            </a:r>
            <a:r>
              <a:rPr lang="nl-NL" dirty="0" smtClean="0"/>
              <a:t> images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mask</a:t>
            </a:r>
            <a:endParaRPr lang="nl-NL" dirty="0" smtClean="0"/>
          </a:p>
          <a:p>
            <a:pPr marL="605148" lvl="1" indent="0">
              <a:buNone/>
            </a:pPr>
            <a:r>
              <a:rPr lang="nl-NL" dirty="0" smtClean="0"/>
              <a:t>				</a:t>
            </a:r>
            <a:r>
              <a:rPr lang="nl-NL" dirty="0" smtClean="0">
                <a:solidFill>
                  <a:srgbClr val="FF0000"/>
                </a:solidFill>
              </a:rPr>
              <a:t>Or </a:t>
            </a:r>
          </a:p>
          <a:p>
            <a:pPr lvl="1"/>
            <a:r>
              <a:rPr lang="nl-NL" dirty="0" err="1" smtClean="0"/>
              <a:t>Generate</a:t>
            </a:r>
            <a:r>
              <a:rPr lang="nl-NL" dirty="0" smtClean="0"/>
              <a:t> </a:t>
            </a:r>
            <a:r>
              <a:rPr lang="nl-NL" dirty="0" err="1" smtClean="0"/>
              <a:t>masks</a:t>
            </a:r>
            <a:r>
              <a:rPr lang="nl-NL" dirty="0" smtClean="0"/>
              <a:t> (</a:t>
            </a:r>
            <a:r>
              <a:rPr lang="nl-NL" dirty="0" err="1" smtClean="0"/>
              <a:t>saves</a:t>
            </a:r>
            <a:r>
              <a:rPr lang="nl-NL" dirty="0" smtClean="0"/>
              <a:t> </a:t>
            </a:r>
            <a:r>
              <a:rPr lang="nl-NL" dirty="0" err="1" smtClean="0"/>
              <a:t>us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, right?)</a:t>
            </a:r>
          </a:p>
        </p:txBody>
      </p:sp>
    </p:spTree>
    <p:extLst>
      <p:ext uri="{BB962C8B-B14F-4D97-AF65-F5344CB8AC3E}">
        <p14:creationId xmlns:p14="http://schemas.microsoft.com/office/powerpoint/2010/main" val="4861086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err="1" smtClean="0"/>
              <a:t>Mask</a:t>
            </a:r>
            <a:r>
              <a:rPr lang="nl-NL" dirty="0" smtClean="0"/>
              <a:t> </a:t>
            </a:r>
            <a:r>
              <a:rPr lang="nl-NL" dirty="0" err="1" smtClean="0"/>
              <a:t>Creation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endParaRPr lang="nl-NL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89" y="3762186"/>
            <a:ext cx="7943850" cy="309562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643410" y="5067796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29" y="1023710"/>
            <a:ext cx="3733800" cy="3209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937" y="4719150"/>
            <a:ext cx="3537442" cy="33507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61008" y="4195930"/>
            <a:ext cx="202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latin typeface="+mn-lt"/>
              </a:rPr>
              <a:t>Square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64555" y="8046752"/>
            <a:ext cx="107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 smtClean="0">
                <a:latin typeface="+mn-lt"/>
              </a:rPr>
              <a:t>Elipsis</a:t>
            </a:r>
            <a:endParaRPr lang="nl-NL" sz="2800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6901354"/>
            <a:ext cx="98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 smtClean="0">
                <a:latin typeface="+mn-lt"/>
              </a:rPr>
              <a:t>Circle</a:t>
            </a:r>
            <a:endParaRPr lang="nl-NL" sz="2800" dirty="0" smtClean="0">
              <a:latin typeface="+mn-lt"/>
            </a:endParaRPr>
          </a:p>
        </p:txBody>
      </p:sp>
      <p:sp>
        <p:nvSpPr>
          <p:cNvPr id="11" name="Right Arrow 10"/>
          <p:cNvSpPr/>
          <p:nvPr/>
        </p:nvSpPr>
        <p:spPr>
          <a:xfrm rot="20790491">
            <a:off x="4686443" y="3126563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ight Arrow 12"/>
          <p:cNvSpPr/>
          <p:nvPr/>
        </p:nvSpPr>
        <p:spPr>
          <a:xfrm rot="1351619">
            <a:off x="4698919" y="7010547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786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Augmentation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lvl="1"/>
            <a:r>
              <a:rPr lang="nl-NL" dirty="0" smtClean="0"/>
              <a:t>The basic stuff</a:t>
            </a:r>
          </a:p>
          <a:p>
            <a:pPr lvl="1"/>
            <a:r>
              <a:rPr lang="nl-NL" dirty="0" err="1" smtClean="0"/>
              <a:t>Looking</a:t>
            </a:r>
            <a:r>
              <a:rPr lang="nl-NL" dirty="0" smtClean="0"/>
              <a:t> at </a:t>
            </a:r>
            <a:r>
              <a:rPr lang="nl-NL" dirty="0" err="1" smtClean="0"/>
              <a:t>warping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OpenCV</a:t>
            </a:r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r>
              <a:rPr lang="nl-NL" dirty="0" err="1" smtClean="0">
                <a:solidFill>
                  <a:srgbClr val="FF0000"/>
                </a:solidFill>
              </a:rPr>
              <a:t>Shifting</a:t>
            </a:r>
            <a:r>
              <a:rPr lang="nl-NL" dirty="0" smtClean="0"/>
              <a:t> </a:t>
            </a:r>
            <a:r>
              <a:rPr lang="nl-NL" dirty="0" err="1" smtClean="0"/>
              <a:t>wasn’t</a:t>
            </a:r>
            <a:r>
              <a:rPr lang="nl-NL" dirty="0" smtClean="0"/>
              <a:t> a </a:t>
            </a:r>
            <a:r>
              <a:rPr lang="nl-NL" dirty="0" err="1" smtClean="0"/>
              <a:t>great</a:t>
            </a:r>
            <a:r>
              <a:rPr lang="nl-NL" dirty="0" smtClean="0"/>
              <a:t> </a:t>
            </a:r>
            <a:r>
              <a:rPr lang="nl-NL" dirty="0" err="1" smtClean="0"/>
              <a:t>idea</a:t>
            </a:r>
            <a:r>
              <a:rPr lang="nl-NL" dirty="0" smtClean="0"/>
              <a:t> -&gt;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79" y="3211965"/>
            <a:ext cx="6253591" cy="4611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291" y="4664321"/>
            <a:ext cx="2380761" cy="17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21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U-Net (1)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93060" y="1546301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r>
              <a:rPr lang="nl-NL" b="1" dirty="0" smtClean="0"/>
              <a:t>2015</a:t>
            </a:r>
          </a:p>
          <a:p>
            <a:pPr marL="605148" lvl="1" indent="0">
              <a:buNone/>
            </a:pPr>
            <a:r>
              <a:rPr lang="nl-NL" b="1" dirty="0" smtClean="0"/>
              <a:t>Uni of Freiburg</a:t>
            </a:r>
            <a:endParaRPr lang="nl-NL" b="1" dirty="0"/>
          </a:p>
        </p:txBody>
      </p:sp>
      <p:pic>
        <p:nvPicPr>
          <p:cNvPr id="4098" name="Picture 2" descr="https://lmb.informatik.uni-freiburg.de/people/ronneber/u-net/u-net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02" y="422769"/>
            <a:ext cx="11842027" cy="788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40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CP" id="{C651DA8E-C508-C444-9305-1C1B1CEC9AB2}" vid="{4410FC02-0C04-5B48-86F2-0AACF787D55B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CP" id="{C651DA8E-C508-C444-9305-1C1B1CEC9AB2}" vid="{10DEA3F3-3581-964C-B0F0-563B6BE7949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RU_PPT_NL_CP</Template>
  <TotalTime>3223</TotalTime>
  <Words>262</Words>
  <Application>Microsoft Office PowerPoint</Application>
  <PresentationFormat>Custom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1_Basis NL</vt:lpstr>
      <vt:lpstr>Titel NL</vt:lpstr>
      <vt:lpstr>The Lymphocyte Detection Project</vt:lpstr>
      <vt:lpstr>Team Boy Band</vt:lpstr>
      <vt:lpstr>Our Assignment (1)</vt:lpstr>
      <vt:lpstr>Our Assignment (2)</vt:lpstr>
      <vt:lpstr>Images And Annotations</vt:lpstr>
      <vt:lpstr>Our Approach: Outline</vt:lpstr>
      <vt:lpstr>Mask Creation</vt:lpstr>
      <vt:lpstr>Data Augmentation</vt:lpstr>
      <vt:lpstr>U-Net (1)</vt:lpstr>
      <vt:lpstr>U-Net (2)</vt:lpstr>
      <vt:lpstr>Results So Far</vt:lpstr>
      <vt:lpstr>Our Plans For The Rest Of The Course</vt:lpstr>
    </vt:vector>
  </TitlesOfParts>
  <Company>Radboud Universiteit Nijmegen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Jeffrey Luppes</cp:lastModifiedBy>
  <cp:revision>72</cp:revision>
  <cp:lastPrinted>2017-01-24T09:58:55Z</cp:lastPrinted>
  <dcterms:created xsi:type="dcterms:W3CDTF">2017-03-20T08:04:36Z</dcterms:created>
  <dcterms:modified xsi:type="dcterms:W3CDTF">2018-06-04T08:42:44Z</dcterms:modified>
</cp:coreProperties>
</file>