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000" y="-36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9896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  <a:p>
            <a:pPr lvl="7">
              <a:buFont typeface="Times New Roman"/>
              <a:buChar char="»"/>
            </a:pPr>
            <a:r>
              <a:rPr lang="en-US"/>
              <a:t>Eighth Outline Level</a:t>
            </a:r>
            <a:endParaRPr/>
          </a:p>
          <a:p>
            <a:pPr lvl="8">
              <a:buFont typeface="Times New Roman"/>
              <a:buChar char="»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48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fi-FI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48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fi-FI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6480" cy="51948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fld id="{61A101A1-51A1-4121-A171-1191E141F181}" type="slidenum">
              <a:rPr lang="fi-FI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Muokkaa otsikon tekstimuotoa napsauttamalla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en-US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en-US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en-US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en-US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en-US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en-US"/>
              <a:t>Yhdeksäs jäsennystaso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D16181-0141-41C1-91E1-B101817111C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  <p:sldLayoutId id="2147483652" r:id="rId4"/>
    <p:sldLayoutId id="2147483653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504720" y="1261800"/>
            <a:ext cx="9070920" cy="5488200"/>
          </a:xfrm>
          <a:prstGeom prst="rect">
            <a:avLst/>
          </a:prstGeom>
        </p:spPr>
        <p:txBody>
          <a:bodyPr anchor="ctr" bIns="0" lIns="0" rIns="0" tIns="424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4800">
                <a:solidFill>
                  <a:srgbClr val="000000"/>
                </a:solidFill>
              </a:rPr>
              <a:t>Human &amp; Modern Machine Interactions</a:t>
            </a:r>
            <a:endParaRPr/>
          </a:p>
          <a:p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2800">
                <a:solidFill>
                  <a:srgbClr val="000000"/>
                </a:solidFill>
              </a:rPr>
              <a:t>Jeffrey Minton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Blobbing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504000" y="1769040"/>
            <a:ext cx="9071640" cy="5182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Connected Component Labeling, Blob Labeling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Compare pixels to neighbors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Use threshold to determine if pixels are part of same blob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Often fails to retrieve blobs that are confined to one object, or that contain an entire object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Blobbing Example</a:t>
            </a:r>
            <a:endParaRPr/>
          </a:p>
        </p:txBody>
      </p:sp>
      <p:pic>
        <p:nvPicPr>
          <p:cNvPr descr="" id="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6440" y="1399320"/>
            <a:ext cx="3931560" cy="271548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K-Means Clustering</a:t>
            </a:r>
            <a:endParaRPr/>
          </a:p>
        </p:txBody>
      </p:sp>
      <p:sp>
        <p:nvSpPr>
          <p:cNvPr id="32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Cluster sets of data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Into user defined number of segments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Number of segments referred to as </a:t>
            </a:r>
            <a:r>
              <a:rPr i="1" lang="en-US"/>
              <a:t>K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Clusters defined by MEAN of all values in cluster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More accurate than blobbing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Likeness compared to entire cluster not simply adjacent pixels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Able to reliably retrieve clusters of discrete objects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K-Means Example</a:t>
            </a:r>
            <a:endParaRPr/>
          </a:p>
        </p:txBody>
      </p:sp>
      <p:pic>
        <p:nvPicPr>
          <p:cNvPr descr="" id="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4343400"/>
            <a:ext cx="3863520" cy="2971800"/>
          </a:xfrm>
          <a:prstGeom prst="rect">
            <a:avLst/>
          </a:prstGeom>
        </p:spPr>
      </p:pic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284200"/>
            <a:ext cx="3886200" cy="2989440"/>
          </a:xfrm>
          <a:prstGeom prst="rect">
            <a:avLst/>
          </a:prstGeom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89800" y="1348200"/>
            <a:ext cx="3268800" cy="2514600"/>
          </a:xfrm>
          <a:prstGeom prst="rect">
            <a:avLst/>
          </a:prstGeom>
        </p:spPr>
      </p:pic>
      <p:sp>
        <p:nvSpPr>
          <p:cNvPr id="37" name="TextShape 2"/>
          <p:cNvSpPr txBox="1"/>
          <p:nvPr/>
        </p:nvSpPr>
        <p:spPr>
          <a:xfrm>
            <a:off x="817200" y="5943600"/>
            <a:ext cx="4114800" cy="487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800"/>
              <a:t>K-Means using </a:t>
            </a:r>
            <a:r>
              <a:rPr i="1" lang="en-US" sz="2800"/>
              <a:t>k</a:t>
            </a:r>
            <a:r>
              <a:rPr lang="en-US" sz="2800"/>
              <a:t> = 6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Natural Language Processing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“</a:t>
            </a:r>
            <a:r>
              <a:rPr lang="en-US"/>
              <a:t>Go to the green ball”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The meanings behind words must be inferred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“</a:t>
            </a:r>
            <a:r>
              <a:rPr lang="en-US"/>
              <a:t>Go,” conceptually can represent many things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Take a turn in a game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The Chinese strategy game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Travel to a location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Determine the concept being referred to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Conceptual Parsing 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Conceptual Parsing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Words are mapped to concepts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Concepts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Rules define set of related concepts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One concept may have many separate rule sets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Concept Tree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References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 sz="2600"/>
              <a:t>iRobotCreate Toolbox - Vader Laboratory at Lehigh University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600"/>
              <a:t>K-Means algorithm - KMeans Segmentation – MEX, http://www.mathworks.com/matlabcentral/fileexchange/27969-kmeans-segmentation-mex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600"/>
              <a:t>Arduino Toolbox - MATLAB Support for Arduino http://www.mathworks.com/academia/arduino-software/arduino-matlab.html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800"/>
              <a:t>Questions?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K-Means Algorithm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468000" y="45000"/>
            <a:ext cx="9070920" cy="1262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Topics</a:t>
            </a:r>
            <a:endParaRPr/>
          </a:p>
        </p:txBody>
      </p:sp>
      <p:sp>
        <p:nvSpPr>
          <p:cNvPr id="12" name="TextShape 2"/>
          <p:cNvSpPr txBox="1"/>
          <p:nvPr/>
        </p:nvSpPr>
        <p:spPr>
          <a:xfrm>
            <a:off x="502920" y="1768320"/>
            <a:ext cx="9070920" cy="49896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Hardware/Software Platform</a:t>
            </a:r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Image Processing</a:t>
            </a:r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Natural Language Processing</a:t>
            </a:r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Using NLP and Image Processing to allow robotic operation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>
              <a:lnSpc>
                <a:spcPct val="93000"/>
              </a:lnSpc>
              <a:buFont typeface="StarSymbol"/>
              <a:buChar char=""/>
            </a:pPr>
            <a:r>
              <a:rPr lang="fi-FI"/>
              <a:t>Hardware/Software Platform</a:t>
            </a:r>
            <a:endParaRPr/>
          </a:p>
        </p:txBody>
      </p:sp>
      <p:sp>
        <p:nvSpPr>
          <p:cNvPr id="14" name="TextShape 2"/>
          <p:cNvSpPr txBox="1"/>
          <p:nvPr/>
        </p:nvSpPr>
        <p:spPr>
          <a:xfrm>
            <a:off x="502920" y="1768320"/>
            <a:ext cx="9070920" cy="49896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Two iterations</a:t>
            </a:r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First iteration</a:t>
            </a:r>
            <a:endParaRPr/>
          </a:p>
          <a:p>
            <a:pPr lvl="1">
              <a:lnSpc>
                <a:spcPct val="93000"/>
              </a:lnSpc>
              <a:buFont typeface="Times New Roman"/>
              <a:buChar char="–"/>
            </a:pPr>
            <a:r>
              <a:rPr lang="fi-FI">
                <a:solidFill>
                  <a:srgbClr val="000000"/>
                </a:solidFill>
              </a:rPr>
              <a:t>created to compete in Trinity College Fire Fighting Home Robot Competition</a:t>
            </a:r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Second Iteration</a:t>
            </a:r>
            <a:endParaRPr/>
          </a:p>
          <a:p>
            <a:pPr lvl="1">
              <a:lnSpc>
                <a:spcPct val="93000"/>
              </a:lnSpc>
              <a:buFont typeface="Times New Roman"/>
              <a:buChar char="–"/>
            </a:pPr>
            <a:r>
              <a:rPr lang="fi-FI">
                <a:solidFill>
                  <a:srgbClr val="000000"/>
                </a:solidFill>
              </a:rPr>
              <a:t>created to accomodate the needs for a class in inteligent robotics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>
              <a:lnSpc>
                <a:spcPct val="93000"/>
              </a:lnSpc>
              <a:buFont typeface="StarSymbol"/>
              <a:buChar char=""/>
            </a:pPr>
            <a:r>
              <a:rPr lang="fi-FI"/>
              <a:t>First Iteration Hardware</a:t>
            </a:r>
            <a:endParaRPr/>
          </a:p>
        </p:txBody>
      </p:sp>
      <p:sp>
        <p:nvSpPr>
          <p:cNvPr id="16" name="TextShape 2"/>
          <p:cNvSpPr txBox="1"/>
          <p:nvPr/>
        </p:nvSpPr>
        <p:spPr>
          <a:xfrm>
            <a:off x="502920" y="1768320"/>
            <a:ext cx="9070920" cy="4989600"/>
          </a:xfrm>
          <a:prstGeom prst="rect">
            <a:avLst/>
          </a:prstGeom>
        </p:spPr>
        <p:txBody>
          <a:bodyPr bIns="128160" lIns="0" rIns="0" tIns="28080"/>
          <a:p>
            <a:pPr>
              <a:lnSpc>
                <a:spcPct val="167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VEX robotics kit for chassis</a:t>
            </a:r>
            <a:endParaRPr/>
          </a:p>
          <a:p>
            <a:pPr>
              <a:lnSpc>
                <a:spcPct val="167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VEX Included motors for locomotion</a:t>
            </a:r>
            <a:endParaRPr/>
          </a:p>
          <a:p>
            <a:pPr>
              <a:lnSpc>
                <a:spcPct val="167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Sonar Rangefinders</a:t>
            </a:r>
            <a:endParaRPr/>
          </a:p>
          <a:p>
            <a:pPr>
              <a:lnSpc>
                <a:spcPct val="167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Web-cam</a:t>
            </a:r>
            <a:endParaRPr/>
          </a:p>
          <a:p>
            <a:pPr>
              <a:lnSpc>
                <a:spcPct val="167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Arduino to control motors and sensors</a:t>
            </a:r>
            <a:endParaRPr/>
          </a:p>
          <a:p>
            <a:pPr>
              <a:lnSpc>
                <a:spcPct val="167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Netbook to control arduino and process images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>
              <a:lnSpc>
                <a:spcPct val="93000"/>
              </a:lnSpc>
              <a:buFont typeface="StarSymbol"/>
              <a:buChar char=""/>
            </a:pPr>
            <a:r>
              <a:rPr lang="fi-FI"/>
              <a:t>First Iteration Software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2920" y="1768320"/>
            <a:ext cx="9070920" cy="49896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Windows XP on netbook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OpenCV for image processing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C++ used for writing all robot operation software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Problems with First Iteration</a:t>
            </a:r>
            <a:endParaRPr/>
          </a:p>
        </p:txBody>
      </p:sp>
      <p:sp>
        <p:nvSpPr>
          <p:cNvPr id="20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Inaccurate motor control</a:t>
            </a:r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Sonar signals bounce inside corners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provide inaccurate measurements</a:t>
            </a:r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Web-cam had too small of a viewing angle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>
              <a:lnSpc>
                <a:spcPct val="93000"/>
              </a:lnSpc>
              <a:buFont typeface="StarSymbol"/>
              <a:buChar char=""/>
            </a:pPr>
            <a:r>
              <a:rPr lang="fi-FI"/>
              <a:t>Second Iteration Hardware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2920" y="1768320"/>
            <a:ext cx="9070920" cy="49903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Create by iRobot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Platform built onto Create cargo bay to accommodate equipment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Web-cam with increased viewing angle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IR Rangefinder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IR light doesn't bounce like sound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Arduino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Net-book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>
              <a:lnSpc>
                <a:spcPct val="93000"/>
              </a:lnSpc>
              <a:buFont typeface="StarSymbol"/>
              <a:buChar char=""/>
            </a:pPr>
            <a:r>
              <a:rPr lang="fi-FI"/>
              <a:t>Second Iteration Software</a:t>
            </a:r>
            <a:endParaRPr/>
          </a:p>
        </p:txBody>
      </p:sp>
      <p:sp>
        <p:nvSpPr>
          <p:cNvPr id="24" name="TextShape 2"/>
          <p:cNvSpPr txBox="1"/>
          <p:nvPr/>
        </p:nvSpPr>
        <p:spPr>
          <a:xfrm>
            <a:off x="502920" y="1768320"/>
            <a:ext cx="9070920" cy="5160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Windows XP on net-book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MATLAB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Image Acquisition Toolbox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Image Processing Toolbox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iRobot Create Toolbox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/>
              <a:t>Arduino Toolbox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C++ interfacing with MATLAB functions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Image Processing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US"/>
              <a:t>“</a:t>
            </a:r>
            <a:r>
              <a:rPr lang="en-US"/>
              <a:t>A picture is worth a thousand words”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Need to extract discrete objects from images to identify them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Blobbing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en-US"/>
              <a:t>K-Means Clustering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