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7" r:id="rId1"/>
  </p:sldMasterIdLst>
  <p:notesMasterIdLst>
    <p:notesMasterId r:id="rId12"/>
  </p:notesMasterIdLst>
  <p:handoutMasterIdLst>
    <p:handoutMasterId r:id="rId13"/>
  </p:handoutMasterIdLst>
  <p:sldIdLst>
    <p:sldId id="256" r:id="rId2"/>
    <p:sldId id="257" r:id="rId3"/>
    <p:sldId id="266" r:id="rId4"/>
    <p:sldId id="258" r:id="rId5"/>
    <p:sldId id="259" r:id="rId6"/>
    <p:sldId id="261" r:id="rId7"/>
    <p:sldId id="263" r:id="rId8"/>
    <p:sldId id="264" r:id="rId9"/>
    <p:sldId id="265"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9" d="100"/>
          <a:sy n="79" d="100"/>
        </p:scale>
        <p:origin x="-19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720FED-A13A-4440-992B-9C2A6C315084}" type="datetime1">
              <a:rPr lang="en-US" smtClean="0"/>
              <a:t>9/22/13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24A6E1-F6BB-E04E-B650-CFF257335208}" type="slidenum">
              <a:rPr lang="en-US" smtClean="0"/>
              <a:t>‹#›</a:t>
            </a:fld>
            <a:endParaRPr lang="en-US"/>
          </a:p>
        </p:txBody>
      </p:sp>
    </p:spTree>
    <p:extLst>
      <p:ext uri="{BB962C8B-B14F-4D97-AF65-F5344CB8AC3E}">
        <p14:creationId xmlns:p14="http://schemas.microsoft.com/office/powerpoint/2010/main" val="3860189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48E0FD-BDB9-0141-A9EB-92FBDE206EDB}" type="datetime1">
              <a:rPr lang="en-US" smtClean="0"/>
              <a:t>9/22/13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666DB3-15FB-144F-9EFC-EF23A517ED40}" type="slidenum">
              <a:rPr lang="en-US" smtClean="0"/>
              <a:t>‹#›</a:t>
            </a:fld>
            <a:endParaRPr lang="en-US"/>
          </a:p>
        </p:txBody>
      </p:sp>
    </p:spTree>
    <p:extLst>
      <p:ext uri="{BB962C8B-B14F-4D97-AF65-F5344CB8AC3E}">
        <p14:creationId xmlns:p14="http://schemas.microsoft.com/office/powerpoint/2010/main" val="2135937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908086-4FAA-AC49-B69C-2021211E5EBC}" type="datetime1">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184FA-9224-DC44-B28E-BD89DE63703E}" type="datetime1">
              <a:rPr lang="en-US" smtClean="0"/>
              <a:t>9/22/13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81641-C76B-4846-874C-DE8B8EA14664}"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6BD58-EAD6-8D49-84CB-A57744F35559}" type="datetime1">
              <a:rPr lang="en-US" smtClean="0"/>
              <a:t>9/22/13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81641-C76B-4846-874C-DE8B8EA1466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914A42-B76D-A942-A375-72ED149772FC}" type="datetime1">
              <a:rPr lang="en-US" smtClean="0"/>
              <a:t>9/22/13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81641-C76B-4846-874C-DE8B8EA1466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D943F81-AD7D-A641-ADCC-2FA303EED8CC}" type="datetime1">
              <a:rPr lang="en-US" smtClean="0"/>
              <a:t>9/22/13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81641-C76B-4846-874C-DE8B8EA14664}"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F3DCE5-6543-5645-A46A-5B287B8BCAB8}" type="datetime1">
              <a:rPr lang="en-US" smtClean="0"/>
              <a:t>9/22/13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81641-C76B-4846-874C-DE8B8EA14664}"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A79F873-A291-A94D-9913-C4D22F2EEA86}" type="datetime1">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81641-C76B-4846-874C-DE8B8EA1466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770A873-9D6F-3344-8968-C03F7DF320C8}" type="datetime1">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81641-C76B-4846-874C-DE8B8EA14664}"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4940439-A163-3B4A-8074-305F78F2E0E3}" type="datetime1">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81641-C76B-4846-874C-DE8B8EA1466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CCDACD2F-008F-3740-A950-9FED96D14B9C}" type="datetime1">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81641-C76B-4846-874C-DE8B8EA14664}"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B22B32C1-2B12-494C-A0AF-10F096F7D7B0}" type="datetime1">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701F68DA-285E-284F-8F6E-CC4ACBB10F17}" type="datetime1">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81641-C76B-4846-874C-DE8B8EA14664}"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9F23C3E-ABE7-0B47-A2B4-170374B0011F}" type="datetime1">
              <a:rPr lang="en-US" smtClean="0"/>
              <a:t>9/22/13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81641-C76B-4846-874C-DE8B8EA146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9C6D425E-5ADF-814C-87AD-EA50F7EADC6E}" type="datetime1">
              <a:rPr lang="en-US" smtClean="0"/>
              <a:t>9/22/13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81641-C76B-4846-874C-DE8B8EA146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398AF85-CDA0-5646-A7D3-0DEB77DDE78D}" type="datetime1">
              <a:rPr lang="en-US" smtClean="0"/>
              <a:t>9/22/13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81641-C76B-4846-874C-DE8B8EA1466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0C1AD-827E-B94F-B947-BAE005113F5D}" type="datetime1">
              <a:rPr lang="en-US" smtClean="0"/>
              <a:t>9/22/13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81641-C76B-4846-874C-DE8B8EA14664}"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F4C45E14-6F48-834A-8373-708382F80FFD}" type="datetime1">
              <a:rPr lang="en-US" smtClean="0"/>
              <a:t>9/22/13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0E081641-C76B-4846-874C-DE8B8EA14664}"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 id="2147484092" r:id="rId15"/>
    <p:sldLayoutId id="2147484093"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tags/tag_map.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7288396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126" y="2682172"/>
            <a:ext cx="3663097" cy="2243396"/>
          </a:xfrm>
          <a:prstGeom prst="rect">
            <a:avLst/>
          </a:prstGeom>
        </p:spPr>
      </p:pic>
      <p:sp>
        <p:nvSpPr>
          <p:cNvPr id="2" name="Title 1"/>
          <p:cNvSpPr>
            <a:spLocks noGrp="1"/>
          </p:cNvSpPr>
          <p:nvPr>
            <p:ph type="ctrTitle"/>
          </p:nvPr>
        </p:nvSpPr>
        <p:spPr>
          <a:xfrm>
            <a:off x="1840356" y="3124200"/>
            <a:ext cx="2198244" cy="1088136"/>
          </a:xfrm>
        </p:spPr>
        <p:txBody>
          <a:bodyPr>
            <a:normAutofit fontScale="90000"/>
          </a:bodyPr>
          <a:lstStyle/>
          <a:p>
            <a:pPr algn="r"/>
            <a:r>
              <a:rPr lang="en-US" sz="2400" dirty="0" smtClean="0">
                <a:solidFill>
                  <a:schemeClr val="tx1"/>
                </a:solidFill>
                <a:latin typeface="Avenir Black"/>
                <a:cs typeface="Avenir Black"/>
              </a:rPr>
              <a:t>Image Coordinator</a:t>
            </a:r>
            <a:endParaRPr lang="en-US" sz="2400" dirty="0">
              <a:solidFill>
                <a:schemeClr val="tx1"/>
              </a:solidFill>
              <a:latin typeface="Avenir Black"/>
              <a:cs typeface="Avenir Black"/>
            </a:endParaRPr>
          </a:p>
        </p:txBody>
      </p:sp>
      <p:sp>
        <p:nvSpPr>
          <p:cNvPr id="3" name="Subtitle 2"/>
          <p:cNvSpPr>
            <a:spLocks noGrp="1"/>
          </p:cNvSpPr>
          <p:nvPr>
            <p:ph type="subTitle" idx="1"/>
          </p:nvPr>
        </p:nvSpPr>
        <p:spPr>
          <a:xfrm>
            <a:off x="4818888" y="5001768"/>
            <a:ext cx="7754112" cy="637032"/>
          </a:xfrm>
        </p:spPr>
        <p:txBody>
          <a:bodyPr>
            <a:normAutofit lnSpcReduction="10000"/>
          </a:bodyPr>
          <a:lstStyle/>
          <a:p>
            <a:r>
              <a:rPr lang="en-US" b="1" dirty="0" smtClean="0">
                <a:solidFill>
                  <a:srgbClr val="000000"/>
                </a:solidFill>
              </a:rPr>
              <a:t>-- Learning to </a:t>
            </a:r>
            <a:r>
              <a:rPr lang="en-US" b="1" dirty="0" smtClean="0">
                <a:solidFill>
                  <a:schemeClr val="tx1"/>
                </a:solidFill>
              </a:rPr>
              <a:t>Make </a:t>
            </a:r>
            <a:r>
              <a:rPr lang="en-US" b="1" dirty="0">
                <a:solidFill>
                  <a:schemeClr val="tx1"/>
                </a:solidFill>
              </a:rPr>
              <a:t>Image </a:t>
            </a:r>
            <a:r>
              <a:rPr lang="en-US" b="1" dirty="0" smtClean="0">
                <a:solidFill>
                  <a:schemeClr val="tx1"/>
                </a:solidFill>
              </a:rPr>
              <a:t>Maps</a:t>
            </a:r>
            <a:r>
              <a:rPr lang="en-US" b="1" dirty="0" smtClean="0">
                <a:solidFill>
                  <a:schemeClr val="tx1"/>
                </a:solidFill>
                <a:latin typeface="Adobe Devanagari"/>
                <a:cs typeface="Adobe Devanagari"/>
              </a:rPr>
              <a:t> –</a:t>
            </a:r>
          </a:p>
          <a:p>
            <a:r>
              <a:rPr lang="en-US" b="1" dirty="0" smtClean="0">
                <a:solidFill>
                  <a:schemeClr val="tx1"/>
                </a:solidFill>
                <a:latin typeface="Adobe Devanagari"/>
                <a:cs typeface="Adobe Devanagari"/>
              </a:rPr>
              <a:t>         -- </a:t>
            </a:r>
            <a:r>
              <a:rPr lang="en-US" b="1" dirty="0">
                <a:solidFill>
                  <a:schemeClr val="tx1"/>
                </a:solidFill>
              </a:rPr>
              <a:t>Dr. Judy </a:t>
            </a:r>
            <a:r>
              <a:rPr lang="en-US" b="1" dirty="0" smtClean="0">
                <a:solidFill>
                  <a:schemeClr val="tx1"/>
                </a:solidFill>
              </a:rPr>
              <a:t>Scholl --</a:t>
            </a:r>
          </a:p>
          <a:p>
            <a:endParaRPr lang="en-US" dirty="0" smtClean="0">
              <a:solidFill>
                <a:schemeClr val="tx1"/>
              </a:solidFill>
            </a:endParaRPr>
          </a:p>
        </p:txBody>
      </p:sp>
      <p:sp>
        <p:nvSpPr>
          <p:cNvPr id="5" name="Subtitle 2"/>
          <p:cNvSpPr txBox="1">
            <a:spLocks/>
          </p:cNvSpPr>
          <p:nvPr/>
        </p:nvSpPr>
        <p:spPr>
          <a:xfrm>
            <a:off x="5733288" y="1447800"/>
            <a:ext cx="7754112"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smtClean="0">
                <a:solidFill>
                  <a:srgbClr val="FF6600"/>
                </a:solidFill>
              </a:rPr>
              <a:t>-- </a:t>
            </a:r>
            <a:r>
              <a:rPr lang="en-US" sz="1600" dirty="0" smtClean="0">
                <a:solidFill>
                  <a:srgbClr val="FF6600"/>
                </a:solidFill>
                <a:latin typeface="Avenir Black"/>
                <a:cs typeface="Avenir Black"/>
              </a:rPr>
              <a:t>Competency 2.1 Hot Topic </a:t>
            </a:r>
            <a:r>
              <a:rPr lang="en-US" dirty="0" smtClean="0">
                <a:solidFill>
                  <a:srgbClr val="FF6600"/>
                </a:solidFill>
              </a:rPr>
              <a:t>--</a:t>
            </a:r>
          </a:p>
        </p:txBody>
      </p:sp>
      <p:sp>
        <p:nvSpPr>
          <p:cNvPr id="7" name="Slide Number Placeholder 6"/>
          <p:cNvSpPr>
            <a:spLocks noGrp="1"/>
          </p:cNvSpPr>
          <p:nvPr>
            <p:ph type="sldNum" sz="quarter" idx="12"/>
          </p:nvPr>
        </p:nvSpPr>
        <p:spPr>
          <a:xfrm>
            <a:off x="8229600" y="6400800"/>
            <a:ext cx="630621" cy="359760"/>
          </a:xfrm>
        </p:spPr>
        <p:txBody>
          <a:bodyPr/>
          <a:lstStyle/>
          <a:p>
            <a:fld id="{D6CC888B-D9F9-4E54-B722-F151A9F45E95}" type="slidenum">
              <a:rPr lang="en-US" smtClean="0"/>
              <a:t>1</a:t>
            </a:fld>
            <a:r>
              <a:rPr lang="en-US" dirty="0" smtClean="0"/>
              <a:t>/10</a:t>
            </a:r>
            <a:endParaRPr lang="en-US" dirty="0"/>
          </a:p>
        </p:txBody>
      </p:sp>
      <p:pic>
        <p:nvPicPr>
          <p:cNvPr id="6" name="Picture 5" descr="x_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667000"/>
            <a:ext cx="1319463" cy="1422400"/>
          </a:xfrm>
          <a:prstGeom prst="rect">
            <a:avLst/>
          </a:prstGeom>
        </p:spPr>
      </p:pic>
      <p:sp>
        <p:nvSpPr>
          <p:cNvPr id="9" name="Subtitle 2"/>
          <p:cNvSpPr txBox="1">
            <a:spLocks/>
          </p:cNvSpPr>
          <p:nvPr/>
        </p:nvSpPr>
        <p:spPr>
          <a:xfrm>
            <a:off x="453717" y="533400"/>
            <a:ext cx="7754112" cy="6858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smtClean="0"/>
              <a:t> </a:t>
            </a: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Map Code</a:t>
            </a:r>
          </a:p>
        </p:txBody>
      </p:sp>
      <p:sp>
        <p:nvSpPr>
          <p:cNvPr id="3" name="Content Placeholder 2"/>
          <p:cNvSpPr>
            <a:spLocks noGrp="1"/>
          </p:cNvSpPr>
          <p:nvPr>
            <p:ph idx="1"/>
          </p:nvPr>
        </p:nvSpPr>
        <p:spPr>
          <a:xfrm>
            <a:off x="838200" y="2332037"/>
            <a:ext cx="7791450" cy="3992563"/>
          </a:xfrm>
        </p:spPr>
        <p:txBody>
          <a:bodyPr>
            <a:normAutofit fontScale="92500"/>
          </a:bodyPr>
          <a:lstStyle/>
          <a:p>
            <a:r>
              <a:rPr lang="en-US" dirty="0">
                <a:solidFill>
                  <a:srgbClr val="BF4D00"/>
                </a:solidFill>
              </a:rPr>
              <a:t>&lt;html&gt;</a:t>
            </a:r>
            <a:br>
              <a:rPr lang="en-US" dirty="0">
                <a:solidFill>
                  <a:srgbClr val="BF4D00"/>
                </a:solidFill>
              </a:rPr>
            </a:br>
            <a:r>
              <a:rPr lang="en-US" dirty="0">
                <a:solidFill>
                  <a:srgbClr val="BF4D00"/>
                </a:solidFill>
              </a:rPr>
              <a:t>&lt;head&gt;</a:t>
            </a:r>
            <a:br>
              <a:rPr lang="en-US" dirty="0">
                <a:solidFill>
                  <a:srgbClr val="BF4D00"/>
                </a:solidFill>
              </a:rPr>
            </a:br>
            <a:r>
              <a:rPr lang="en-US" dirty="0">
                <a:solidFill>
                  <a:srgbClr val="BF4D00"/>
                </a:solidFill>
              </a:rPr>
              <a:t>&lt;title&gt;</a:t>
            </a:r>
            <a:br>
              <a:rPr lang="en-US" dirty="0">
                <a:solidFill>
                  <a:srgbClr val="BF4D00"/>
                </a:solidFill>
              </a:rPr>
            </a:br>
            <a:r>
              <a:rPr lang="en-US" dirty="0">
                <a:solidFill>
                  <a:srgbClr val="BF4D00"/>
                </a:solidFill>
              </a:rPr>
              <a:t>Page Title</a:t>
            </a:r>
            <a:br>
              <a:rPr lang="en-US" dirty="0">
                <a:solidFill>
                  <a:srgbClr val="BF4D00"/>
                </a:solidFill>
              </a:rPr>
            </a:br>
            <a:r>
              <a:rPr lang="en-US" dirty="0">
                <a:solidFill>
                  <a:srgbClr val="BF4D00"/>
                </a:solidFill>
              </a:rPr>
              <a:t>&lt;/title&gt;</a:t>
            </a:r>
            <a:br>
              <a:rPr lang="en-US" dirty="0">
                <a:solidFill>
                  <a:srgbClr val="BF4D00"/>
                </a:solidFill>
              </a:rPr>
            </a:br>
            <a:r>
              <a:rPr lang="en-US" dirty="0">
                <a:solidFill>
                  <a:srgbClr val="BF4D00"/>
                </a:solidFill>
              </a:rPr>
              <a:t>&lt;/head&gt; &lt;body&gt;</a:t>
            </a:r>
            <a:br>
              <a:rPr lang="en-US" dirty="0">
                <a:solidFill>
                  <a:srgbClr val="BF4D00"/>
                </a:solidFill>
              </a:rPr>
            </a:br>
            <a:r>
              <a:rPr lang="en-US" dirty="0">
                <a:solidFill>
                  <a:srgbClr val="BF4D00"/>
                </a:solidFill>
              </a:rPr>
              <a:t>&lt;a </a:t>
            </a:r>
            <a:r>
              <a:rPr lang="en-US" dirty="0" err="1">
                <a:solidFill>
                  <a:srgbClr val="BF4D00"/>
                </a:solidFill>
              </a:rPr>
              <a:t>href</a:t>
            </a:r>
            <a:r>
              <a:rPr lang="en-US" dirty="0">
                <a:solidFill>
                  <a:srgbClr val="BF4D00"/>
                </a:solidFill>
              </a:rPr>
              <a:t>="#"&gt;</a:t>
            </a:r>
            <a:br>
              <a:rPr lang="en-US" dirty="0">
                <a:solidFill>
                  <a:srgbClr val="BF4D00"/>
                </a:solidFill>
              </a:rPr>
            </a:br>
            <a:r>
              <a:rPr lang="en-US" dirty="0">
                <a:solidFill>
                  <a:srgbClr val="BF4D00"/>
                </a:solidFill>
              </a:rPr>
              <a:t>&lt;</a:t>
            </a:r>
            <a:r>
              <a:rPr lang="en-US" dirty="0" err="1">
                <a:solidFill>
                  <a:srgbClr val="BF4D00"/>
                </a:solidFill>
              </a:rPr>
              <a:t>img</a:t>
            </a:r>
            <a:r>
              <a:rPr lang="en-US" dirty="0">
                <a:solidFill>
                  <a:srgbClr val="BF4D00"/>
                </a:solidFill>
              </a:rPr>
              <a:t> </a:t>
            </a:r>
            <a:r>
              <a:rPr lang="en-US" dirty="0" err="1">
                <a:solidFill>
                  <a:srgbClr val="BF4D00"/>
                </a:solidFill>
              </a:rPr>
              <a:t>src</a:t>
            </a:r>
            <a:r>
              <a:rPr lang="en-US" dirty="0">
                <a:solidFill>
                  <a:srgbClr val="BF4D00"/>
                </a:solidFill>
              </a:rPr>
              <a:t>="</a:t>
            </a:r>
            <a:r>
              <a:rPr lang="en-US" dirty="0" err="1">
                <a:solidFill>
                  <a:srgbClr val="BF4D00"/>
                </a:solidFill>
              </a:rPr>
              <a:t>TexasMap.jpg</a:t>
            </a:r>
            <a:r>
              <a:rPr lang="en-US" dirty="0">
                <a:solidFill>
                  <a:srgbClr val="BF4D00"/>
                </a:solidFill>
              </a:rPr>
              <a:t>" height="400" width="400" </a:t>
            </a:r>
            <a:r>
              <a:rPr lang="en-US" dirty="0" err="1">
                <a:solidFill>
                  <a:srgbClr val="BF4D00"/>
                </a:solidFill>
              </a:rPr>
              <a:t>ismap</a:t>
            </a:r>
            <a:r>
              <a:rPr lang="en-US" dirty="0">
                <a:solidFill>
                  <a:srgbClr val="BF4D00"/>
                </a:solidFill>
              </a:rPr>
              <a:t> /&gt;</a:t>
            </a:r>
            <a:br>
              <a:rPr lang="en-US" dirty="0">
                <a:solidFill>
                  <a:srgbClr val="BF4D00"/>
                </a:solidFill>
              </a:rPr>
            </a:br>
            <a:r>
              <a:rPr lang="en-US" dirty="0">
                <a:solidFill>
                  <a:srgbClr val="BF4D00"/>
                </a:solidFill>
              </a:rPr>
              <a:t>&lt;/a&gt;</a:t>
            </a:r>
            <a:br>
              <a:rPr lang="en-US" dirty="0">
                <a:solidFill>
                  <a:srgbClr val="BF4D00"/>
                </a:solidFill>
              </a:rPr>
            </a:br>
            <a:r>
              <a:rPr lang="en-US" dirty="0">
                <a:solidFill>
                  <a:srgbClr val="BF4D00"/>
                </a:solidFill>
              </a:rPr>
              <a:t>&lt;/body&gt;</a:t>
            </a:r>
            <a:br>
              <a:rPr lang="en-US" dirty="0">
                <a:solidFill>
                  <a:srgbClr val="BF4D00"/>
                </a:solidFill>
              </a:rPr>
            </a:br>
            <a:r>
              <a:rPr lang="en-US" dirty="0">
                <a:solidFill>
                  <a:srgbClr val="BF4D00"/>
                </a:solidFill>
              </a:rPr>
              <a:t>&lt;/html&gt;</a:t>
            </a:r>
          </a:p>
        </p:txBody>
      </p:sp>
      <p:sp>
        <p:nvSpPr>
          <p:cNvPr id="4" name="Slide Number Placeholder 3"/>
          <p:cNvSpPr>
            <a:spLocks noGrp="1"/>
          </p:cNvSpPr>
          <p:nvPr>
            <p:ph type="sldNum" sz="quarter" idx="12"/>
          </p:nvPr>
        </p:nvSpPr>
        <p:spPr/>
        <p:txBody>
          <a:bodyPr/>
          <a:lstStyle/>
          <a:p>
            <a:fld id="{0E081641-C76B-4846-874C-DE8B8EA14664}" type="slidenum">
              <a:rPr lang="en-US" smtClean="0"/>
              <a:t>10</a:t>
            </a:fld>
            <a:endParaRPr lang="en-US"/>
          </a:p>
        </p:txBody>
      </p:sp>
      <p:sp>
        <p:nvSpPr>
          <p:cNvPr id="5" name="Slide Number Placeholder 3"/>
          <p:cNvSpPr txBox="1">
            <a:spLocks/>
          </p:cNvSpPr>
          <p:nvPr/>
        </p:nvSpPr>
        <p:spPr>
          <a:xfrm>
            <a:off x="8270597" y="6477000"/>
            <a:ext cx="630621" cy="359760"/>
          </a:xfrm>
          <a:prstGeom prst="rect">
            <a:avLst/>
          </a:prstGeom>
        </p:spPr>
        <p:txBody>
          <a:bodyPr vert="horz" lIns="91440" tIns="45720" rIns="91440" bIns="45720" rtlCol="0" anchor="ctr"/>
          <a:lstStyle>
            <a:defPPr>
              <a:defRPr lang="en-US"/>
            </a:defPPr>
            <a:lvl1pPr marL="0" algn="r" defTabSz="457200" rtl="0" eaLnBrk="1" latinLnBrk="0" hangingPunct="1">
              <a:defRPr sz="1400" b="1"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E081641-C76B-4846-874C-DE8B8EA14664}" type="slidenum">
              <a:rPr lang="en-US" smtClean="0"/>
              <a:pPr/>
              <a:t>10</a:t>
            </a:fld>
            <a:r>
              <a:rPr lang="en-US" smtClean="0"/>
              <a:t>/10</a:t>
            </a:r>
            <a:endParaRPr lang="en-US" dirty="0"/>
          </a:p>
        </p:txBody>
      </p:sp>
    </p:spTree>
    <p:extLst>
      <p:ext uri="{BB962C8B-B14F-4D97-AF65-F5344CB8AC3E}">
        <p14:creationId xmlns:p14="http://schemas.microsoft.com/office/powerpoint/2010/main" val="509913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Tag</a:t>
            </a:r>
            <a:endParaRPr lang="en-US" dirty="0"/>
          </a:p>
        </p:txBody>
      </p:sp>
      <p:sp>
        <p:nvSpPr>
          <p:cNvPr id="3" name="Content Placeholder 2"/>
          <p:cNvSpPr>
            <a:spLocks noGrp="1"/>
          </p:cNvSpPr>
          <p:nvPr>
            <p:ph idx="1"/>
          </p:nvPr>
        </p:nvSpPr>
        <p:spPr>
          <a:xfrm>
            <a:off x="381000" y="2125651"/>
            <a:ext cx="8574087" cy="3132149"/>
          </a:xfrm>
        </p:spPr>
        <p:txBody>
          <a:bodyPr>
            <a:noAutofit/>
          </a:bodyPr>
          <a:lstStyle/>
          <a:p>
            <a:r>
              <a:rPr lang="en-US" dirty="0"/>
              <a:t>Image types viewable on the web include gif, jpg or </a:t>
            </a:r>
            <a:r>
              <a:rPr lang="en-US" dirty="0" err="1"/>
              <a:t>png</a:t>
            </a:r>
            <a:r>
              <a:rPr lang="en-US" dirty="0"/>
              <a:t> images. The format for the </a:t>
            </a:r>
            <a:r>
              <a:rPr lang="en-US" dirty="0" err="1"/>
              <a:t>img</a:t>
            </a:r>
            <a:r>
              <a:rPr lang="en-US" dirty="0"/>
              <a:t> tag is:</a:t>
            </a:r>
            <a:br>
              <a:rPr lang="en-US" dirty="0"/>
            </a:br>
            <a:r>
              <a:rPr lang="en-US" dirty="0">
                <a:solidFill>
                  <a:schemeClr val="accent2">
                    <a:lumMod val="75000"/>
                  </a:schemeClr>
                </a:solidFill>
              </a:rPr>
              <a:t>&lt;</a:t>
            </a:r>
            <a:r>
              <a:rPr lang="en-US" dirty="0" err="1">
                <a:solidFill>
                  <a:schemeClr val="accent2">
                    <a:lumMod val="75000"/>
                  </a:schemeClr>
                </a:solidFill>
              </a:rPr>
              <a:t>img</a:t>
            </a:r>
            <a:r>
              <a:rPr lang="en-US" dirty="0">
                <a:solidFill>
                  <a:schemeClr val="accent2">
                    <a:lumMod val="75000"/>
                  </a:schemeClr>
                </a:solidFill>
              </a:rPr>
              <a:t> </a:t>
            </a:r>
            <a:r>
              <a:rPr lang="en-US" dirty="0" err="1">
                <a:solidFill>
                  <a:schemeClr val="accent2">
                    <a:lumMod val="75000"/>
                  </a:schemeClr>
                </a:solidFill>
              </a:rPr>
              <a:t>src</a:t>
            </a:r>
            <a:r>
              <a:rPr lang="en-US" dirty="0">
                <a:solidFill>
                  <a:schemeClr val="accent2">
                    <a:lumMod val="75000"/>
                  </a:schemeClr>
                </a:solidFill>
              </a:rPr>
              <a:t>="</a:t>
            </a:r>
            <a:r>
              <a:rPr lang="en-US" dirty="0" err="1">
                <a:solidFill>
                  <a:schemeClr val="accent2">
                    <a:lumMod val="75000"/>
                  </a:schemeClr>
                </a:solidFill>
              </a:rPr>
              <a:t>nameOfImage.imageType</a:t>
            </a:r>
            <a:r>
              <a:rPr lang="en-US" dirty="0">
                <a:solidFill>
                  <a:schemeClr val="accent2">
                    <a:lumMod val="75000"/>
                  </a:schemeClr>
                </a:solidFill>
              </a:rPr>
              <a:t>" height="x" width="y” alt="describe the image”/&gt; </a:t>
            </a:r>
          </a:p>
          <a:p>
            <a:r>
              <a:rPr lang="en-US" dirty="0" err="1"/>
              <a:t>src</a:t>
            </a:r>
            <a:r>
              <a:rPr lang="en-US" dirty="0"/>
              <a:t> -- The source of the image. </a:t>
            </a:r>
          </a:p>
          <a:p>
            <a:r>
              <a:rPr lang="en-US" dirty="0"/>
              <a:t>height -- The height of the image.</a:t>
            </a:r>
          </a:p>
          <a:p>
            <a:r>
              <a:rPr lang="en-US" dirty="0"/>
              <a:t>width -- The width of the image.</a:t>
            </a:r>
          </a:p>
        </p:txBody>
      </p:sp>
      <p:sp>
        <p:nvSpPr>
          <p:cNvPr id="4" name="Slide Number Placeholder 3"/>
          <p:cNvSpPr>
            <a:spLocks noGrp="1"/>
          </p:cNvSpPr>
          <p:nvPr>
            <p:ph type="sldNum" sz="quarter" idx="12"/>
          </p:nvPr>
        </p:nvSpPr>
        <p:spPr>
          <a:xfrm>
            <a:off x="8286424" y="6400800"/>
            <a:ext cx="630621" cy="359760"/>
          </a:xfrm>
        </p:spPr>
        <p:txBody>
          <a:bodyPr/>
          <a:lstStyle/>
          <a:p>
            <a:fld id="{0E081641-C76B-4846-874C-DE8B8EA14664}" type="slidenum">
              <a:rPr lang="en-US" smtClean="0"/>
              <a:t>2</a:t>
            </a:fld>
            <a:r>
              <a:rPr lang="en-US" dirty="0" smtClean="0"/>
              <a:t>/10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Tag (continued)</a:t>
            </a:r>
            <a:endParaRPr lang="en-US" dirty="0"/>
          </a:p>
        </p:txBody>
      </p:sp>
      <p:sp>
        <p:nvSpPr>
          <p:cNvPr id="3" name="Content Placeholder 2"/>
          <p:cNvSpPr>
            <a:spLocks noGrp="1"/>
          </p:cNvSpPr>
          <p:nvPr>
            <p:ph idx="1"/>
          </p:nvPr>
        </p:nvSpPr>
        <p:spPr>
          <a:xfrm>
            <a:off x="284163" y="1897050"/>
            <a:ext cx="8574087" cy="4863509"/>
          </a:xfrm>
        </p:spPr>
        <p:txBody>
          <a:bodyPr>
            <a:noAutofit/>
          </a:bodyPr>
          <a:lstStyle/>
          <a:p>
            <a:r>
              <a:rPr lang="en-US" dirty="0" smtClean="0">
                <a:solidFill>
                  <a:srgbClr val="BF4D00"/>
                </a:solidFill>
              </a:rPr>
              <a:t>&lt;</a:t>
            </a:r>
            <a:r>
              <a:rPr lang="en-US" dirty="0" err="1">
                <a:solidFill>
                  <a:srgbClr val="BF4D00"/>
                </a:solidFill>
              </a:rPr>
              <a:t>img</a:t>
            </a:r>
            <a:r>
              <a:rPr lang="en-US" dirty="0">
                <a:solidFill>
                  <a:srgbClr val="BF4D00"/>
                </a:solidFill>
              </a:rPr>
              <a:t> </a:t>
            </a:r>
            <a:r>
              <a:rPr lang="en-US" dirty="0" err="1">
                <a:solidFill>
                  <a:srgbClr val="BF4D00"/>
                </a:solidFill>
              </a:rPr>
              <a:t>src</a:t>
            </a:r>
            <a:r>
              <a:rPr lang="en-US" dirty="0">
                <a:solidFill>
                  <a:srgbClr val="BF4D00"/>
                </a:solidFill>
              </a:rPr>
              <a:t>="</a:t>
            </a:r>
            <a:r>
              <a:rPr lang="en-US" dirty="0" err="1">
                <a:solidFill>
                  <a:srgbClr val="BF4D00"/>
                </a:solidFill>
              </a:rPr>
              <a:t>nameOfImage.imageType</a:t>
            </a:r>
            <a:r>
              <a:rPr lang="en-US" dirty="0">
                <a:solidFill>
                  <a:srgbClr val="BF4D00"/>
                </a:solidFill>
              </a:rPr>
              <a:t>" height="x" width="y” alt="describe the image”/&gt; </a:t>
            </a:r>
          </a:p>
          <a:p>
            <a:r>
              <a:rPr lang="en-US" dirty="0"/>
              <a:t>alt -- Alternate text to be displayed to describe the image. </a:t>
            </a:r>
          </a:p>
          <a:p>
            <a:pPr lvl="1"/>
            <a:r>
              <a:rPr lang="en-US" sz="2400" dirty="0"/>
              <a:t>The alt is now required for strict compliance.</a:t>
            </a:r>
          </a:p>
          <a:p>
            <a:pPr lvl="1"/>
            <a:r>
              <a:rPr lang="en-US" sz="2400" dirty="0"/>
              <a:t>The alt tag should be descriptive so that the visually impaired are able to understand what the image displays. </a:t>
            </a:r>
          </a:p>
          <a:p>
            <a:pPr lvl="1"/>
            <a:r>
              <a:rPr lang="en-US" sz="2400" dirty="0"/>
              <a:t>The alt text will display when the mouse hovers over the image and is readable by software that reads text on pages.</a:t>
            </a:r>
          </a:p>
          <a:p>
            <a:pPr lvl="1"/>
            <a:r>
              <a:rPr lang="en-US" sz="2400" dirty="0"/>
              <a:t>When the image does not link or download, the alt text will display in its place.</a:t>
            </a:r>
          </a:p>
          <a:p>
            <a:r>
              <a:rPr lang="en-US" dirty="0"/>
              <a:t>name and id -- optional</a:t>
            </a:r>
          </a:p>
        </p:txBody>
      </p:sp>
      <p:sp>
        <p:nvSpPr>
          <p:cNvPr id="4" name="Slide Number Placeholder 3"/>
          <p:cNvSpPr>
            <a:spLocks noGrp="1"/>
          </p:cNvSpPr>
          <p:nvPr>
            <p:ph type="sldNum" sz="quarter" idx="12"/>
          </p:nvPr>
        </p:nvSpPr>
        <p:spPr>
          <a:xfrm>
            <a:off x="8286424" y="6400800"/>
            <a:ext cx="630621" cy="359760"/>
          </a:xfrm>
        </p:spPr>
        <p:txBody>
          <a:bodyPr/>
          <a:lstStyle/>
          <a:p>
            <a:fld id="{0E081641-C76B-4846-874C-DE8B8EA14664}" type="slidenum">
              <a:rPr lang="en-US" smtClean="0"/>
              <a:t>3</a:t>
            </a:fld>
            <a:r>
              <a:rPr lang="en-US" dirty="0" smtClean="0"/>
              <a:t>/10</a:t>
            </a:r>
            <a:endParaRPr lang="en-US" dirty="0"/>
          </a:p>
        </p:txBody>
      </p:sp>
    </p:spTree>
    <p:extLst>
      <p:ext uri="{BB962C8B-B14F-4D97-AF65-F5344CB8AC3E}">
        <p14:creationId xmlns:p14="http://schemas.microsoft.com/office/powerpoint/2010/main" val="305925370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Image Sizing</a:t>
            </a:r>
          </a:p>
        </p:txBody>
      </p:sp>
      <p:sp>
        <p:nvSpPr>
          <p:cNvPr id="3" name="Content Placeholder 2"/>
          <p:cNvSpPr>
            <a:spLocks noGrp="1"/>
          </p:cNvSpPr>
          <p:nvPr>
            <p:ph idx="1"/>
          </p:nvPr>
        </p:nvSpPr>
        <p:spPr>
          <a:xfrm>
            <a:off x="990600" y="2103437"/>
            <a:ext cx="7247181" cy="4144963"/>
          </a:xfrm>
        </p:spPr>
        <p:txBody>
          <a:bodyPr>
            <a:normAutofit fontScale="92500"/>
          </a:bodyPr>
          <a:lstStyle/>
          <a:p>
            <a:r>
              <a:rPr lang="en-US" dirty="0"/>
              <a:t>Image sizing Image sizing is written in pixels or a relative size by using percentages. If no size is given, the actual size of the image is used. </a:t>
            </a:r>
          </a:p>
          <a:p>
            <a:r>
              <a:rPr lang="en-US" dirty="0"/>
              <a:t>When sizing an image, keep the aspect ratio the same. For instance, if the original image is 40 x 100, then resizing must keep a 2/5 ratio. For instance </a:t>
            </a:r>
            <a:r>
              <a:rPr lang="en-US" dirty="0" smtClean="0"/>
              <a:t>  80 </a:t>
            </a:r>
            <a:r>
              <a:rPr lang="en-US" dirty="0"/>
              <a:t>x 200 is the same ratio as 40 x 100.</a:t>
            </a:r>
          </a:p>
          <a:p>
            <a:r>
              <a:rPr lang="en-US" dirty="0"/>
              <a:t>To find </a:t>
            </a:r>
            <a:r>
              <a:rPr lang="en-US" dirty="0" smtClean="0"/>
              <a:t>the size </a:t>
            </a:r>
            <a:r>
              <a:rPr lang="en-US" dirty="0"/>
              <a:t>of an </a:t>
            </a:r>
            <a:r>
              <a:rPr lang="en-US" dirty="0" smtClean="0"/>
              <a:t>image, right click on the Image. On </a:t>
            </a:r>
            <a:r>
              <a:rPr lang="en-US" dirty="0"/>
              <a:t>a PC, </a:t>
            </a:r>
            <a:r>
              <a:rPr lang="en-US" dirty="0" smtClean="0"/>
              <a:t>select “get info”, then check “more info”.  On a Mac, select “view image info” to get the dimensions.</a:t>
            </a:r>
            <a:endParaRPr lang="en-US" dirty="0"/>
          </a:p>
          <a:p>
            <a:endParaRPr lang="en-US" dirty="0"/>
          </a:p>
        </p:txBody>
      </p:sp>
      <p:sp>
        <p:nvSpPr>
          <p:cNvPr id="5" name="Slide Number Placeholder 4"/>
          <p:cNvSpPr>
            <a:spLocks noGrp="1"/>
          </p:cNvSpPr>
          <p:nvPr>
            <p:ph type="sldNum" sz="quarter" idx="12"/>
          </p:nvPr>
        </p:nvSpPr>
        <p:spPr>
          <a:xfrm>
            <a:off x="8237781" y="6400800"/>
            <a:ext cx="630621" cy="359760"/>
          </a:xfrm>
        </p:spPr>
        <p:txBody>
          <a:bodyPr/>
          <a:lstStyle/>
          <a:p>
            <a:fld id="{0E081641-C76B-4846-874C-DE8B8EA14664}" type="slidenum">
              <a:rPr lang="en-US" smtClean="0"/>
              <a:t>4</a:t>
            </a:fld>
            <a:r>
              <a:rPr lang="en-US" dirty="0" smtClean="0"/>
              <a:t>/10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Links</a:t>
            </a:r>
          </a:p>
        </p:txBody>
      </p:sp>
      <p:sp>
        <p:nvSpPr>
          <p:cNvPr id="3" name="Content Placeholder 2"/>
          <p:cNvSpPr>
            <a:spLocks noGrp="1"/>
          </p:cNvSpPr>
          <p:nvPr>
            <p:ph idx="1"/>
          </p:nvPr>
        </p:nvSpPr>
        <p:spPr>
          <a:xfrm>
            <a:off x="838200" y="2286000"/>
            <a:ext cx="8077200" cy="4648200"/>
          </a:xfrm>
        </p:spPr>
        <p:txBody>
          <a:bodyPr>
            <a:normAutofit/>
          </a:bodyPr>
          <a:lstStyle/>
          <a:p>
            <a:r>
              <a:rPr lang="en-US" dirty="0"/>
              <a:t>Images can be used as links. Image link format:</a:t>
            </a:r>
            <a:br>
              <a:rPr lang="en-US" dirty="0"/>
            </a:br>
            <a:r>
              <a:rPr lang="en-US" dirty="0">
                <a:solidFill>
                  <a:srgbClr val="BF4D00"/>
                </a:solidFill>
              </a:rPr>
              <a:t>&lt;a </a:t>
            </a:r>
            <a:r>
              <a:rPr lang="en-US" dirty="0" err="1">
                <a:solidFill>
                  <a:srgbClr val="BF4D00"/>
                </a:solidFill>
              </a:rPr>
              <a:t>href</a:t>
            </a:r>
            <a:r>
              <a:rPr lang="en-US" dirty="0">
                <a:solidFill>
                  <a:srgbClr val="BF4D00"/>
                </a:solidFill>
              </a:rPr>
              <a:t>="</a:t>
            </a:r>
            <a:r>
              <a:rPr lang="en-US" dirty="0" err="1">
                <a:solidFill>
                  <a:srgbClr val="BF4D00"/>
                </a:solidFill>
              </a:rPr>
              <a:t>imageName.extension</a:t>
            </a:r>
            <a:r>
              <a:rPr lang="en-US" dirty="0">
                <a:solidFill>
                  <a:srgbClr val="BF4D00"/>
                </a:solidFill>
              </a:rPr>
              <a:t>" &gt;</a:t>
            </a:r>
            <a:br>
              <a:rPr lang="en-US" dirty="0">
                <a:solidFill>
                  <a:srgbClr val="BF4D00"/>
                </a:solidFill>
              </a:rPr>
            </a:br>
            <a:r>
              <a:rPr lang="en-US" dirty="0">
                <a:solidFill>
                  <a:srgbClr val="BF4D00"/>
                </a:solidFill>
              </a:rPr>
              <a:t>&lt;</a:t>
            </a:r>
            <a:r>
              <a:rPr lang="en-US" dirty="0" err="1">
                <a:solidFill>
                  <a:srgbClr val="BF4D00"/>
                </a:solidFill>
              </a:rPr>
              <a:t>img</a:t>
            </a:r>
            <a:r>
              <a:rPr lang="en-US" dirty="0">
                <a:solidFill>
                  <a:srgbClr val="BF4D00"/>
                </a:solidFill>
              </a:rPr>
              <a:t> </a:t>
            </a:r>
            <a:r>
              <a:rPr lang="en-US" dirty="0" err="1">
                <a:solidFill>
                  <a:srgbClr val="BF4D00"/>
                </a:solidFill>
              </a:rPr>
              <a:t>src</a:t>
            </a:r>
            <a:r>
              <a:rPr lang="en-US" dirty="0">
                <a:solidFill>
                  <a:srgbClr val="BF4D00"/>
                </a:solidFill>
              </a:rPr>
              <a:t>="</a:t>
            </a:r>
            <a:r>
              <a:rPr lang="en-US" dirty="0" err="1">
                <a:solidFill>
                  <a:srgbClr val="BF4D00"/>
                </a:solidFill>
              </a:rPr>
              <a:t>imageName.extension</a:t>
            </a:r>
            <a:r>
              <a:rPr lang="en-US" dirty="0" smtClean="0">
                <a:solidFill>
                  <a:srgbClr val="BF4D00"/>
                </a:solidFill>
              </a:rPr>
              <a:t>” height</a:t>
            </a:r>
            <a:r>
              <a:rPr lang="en-US" dirty="0">
                <a:solidFill>
                  <a:srgbClr val="BF4D00"/>
                </a:solidFill>
              </a:rPr>
              <a:t>="xx" width="</a:t>
            </a:r>
            <a:r>
              <a:rPr lang="en-US" dirty="0" smtClean="0">
                <a:solidFill>
                  <a:srgbClr val="BF4D00"/>
                </a:solidFill>
              </a:rPr>
              <a:t>xx” alt</a:t>
            </a:r>
            <a:r>
              <a:rPr lang="en-US" dirty="0">
                <a:solidFill>
                  <a:srgbClr val="BF4D00"/>
                </a:solidFill>
              </a:rPr>
              <a:t>="Description of the image or </a:t>
            </a:r>
            <a:r>
              <a:rPr lang="en-US" dirty="0" smtClean="0">
                <a:solidFill>
                  <a:srgbClr val="BF4D00"/>
                </a:solidFill>
              </a:rPr>
              <a:t>explanation" </a:t>
            </a:r>
            <a:r>
              <a:rPr lang="en-US" dirty="0">
                <a:solidFill>
                  <a:srgbClr val="BF4D00"/>
                </a:solidFill>
              </a:rPr>
              <a:t>/&gt;&lt;/a&gt;</a:t>
            </a:r>
          </a:p>
          <a:p>
            <a:endParaRPr lang="en-US" dirty="0"/>
          </a:p>
        </p:txBody>
      </p:sp>
      <p:sp>
        <p:nvSpPr>
          <p:cNvPr id="5" name="Slide Number Placeholder 4"/>
          <p:cNvSpPr>
            <a:spLocks noGrp="1"/>
          </p:cNvSpPr>
          <p:nvPr>
            <p:ph type="sldNum" sz="quarter" idx="12"/>
          </p:nvPr>
        </p:nvSpPr>
        <p:spPr>
          <a:xfrm>
            <a:off x="8284779" y="6477000"/>
            <a:ext cx="630621" cy="359760"/>
          </a:xfrm>
        </p:spPr>
        <p:txBody>
          <a:bodyPr/>
          <a:lstStyle/>
          <a:p>
            <a:fld id="{0E081641-C76B-4846-874C-DE8B8EA14664}" type="slidenum">
              <a:rPr lang="en-US" smtClean="0"/>
              <a:t>5</a:t>
            </a:fld>
            <a:r>
              <a:rPr lang="en-US" dirty="0" smtClean="0"/>
              <a:t>/10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Image for Submit Button</a:t>
            </a:r>
          </a:p>
        </p:txBody>
      </p:sp>
      <p:sp>
        <p:nvSpPr>
          <p:cNvPr id="3" name="Content Placeholder 2"/>
          <p:cNvSpPr>
            <a:spLocks noGrp="1"/>
          </p:cNvSpPr>
          <p:nvPr>
            <p:ph idx="1"/>
          </p:nvPr>
        </p:nvSpPr>
        <p:spPr>
          <a:xfrm>
            <a:off x="838200" y="2286000"/>
            <a:ext cx="7986818" cy="4114800"/>
          </a:xfrm>
        </p:spPr>
        <p:txBody>
          <a:bodyPr>
            <a:normAutofit/>
          </a:bodyPr>
          <a:lstStyle/>
          <a:p>
            <a:r>
              <a:rPr lang="en-US" dirty="0"/>
              <a:t>Image for submit button Image buttons can be used in place of the submit button. Image button format:</a:t>
            </a:r>
            <a:br>
              <a:rPr lang="en-US" dirty="0"/>
            </a:br>
            <a:r>
              <a:rPr lang="en-US" dirty="0">
                <a:solidFill>
                  <a:srgbClr val="BF4D00"/>
                </a:solidFill>
              </a:rPr>
              <a:t>&lt;input type="</a:t>
            </a:r>
            <a:r>
              <a:rPr lang="en-US" dirty="0" smtClean="0">
                <a:solidFill>
                  <a:srgbClr val="BF4D00"/>
                </a:solidFill>
              </a:rPr>
              <a:t>image” alt</a:t>
            </a:r>
            <a:r>
              <a:rPr lang="en-US" dirty="0">
                <a:solidFill>
                  <a:srgbClr val="BF4D00"/>
                </a:solidFill>
              </a:rPr>
              <a:t>="image used as a submit </a:t>
            </a:r>
            <a:r>
              <a:rPr lang="en-US" dirty="0" smtClean="0">
                <a:solidFill>
                  <a:srgbClr val="BF4D00"/>
                </a:solidFill>
              </a:rPr>
              <a:t>button” </a:t>
            </a:r>
            <a:r>
              <a:rPr lang="en-US" dirty="0" err="1" smtClean="0">
                <a:solidFill>
                  <a:srgbClr val="BF4D00"/>
                </a:solidFill>
              </a:rPr>
              <a:t>src</a:t>
            </a:r>
            <a:r>
              <a:rPr lang="en-US" dirty="0">
                <a:solidFill>
                  <a:srgbClr val="BF4D00"/>
                </a:solidFill>
              </a:rPr>
              <a:t>="</a:t>
            </a:r>
            <a:r>
              <a:rPr lang="en-US" dirty="0" err="1">
                <a:solidFill>
                  <a:srgbClr val="BF4D00"/>
                </a:solidFill>
              </a:rPr>
              <a:t>picture.type</a:t>
            </a:r>
            <a:r>
              <a:rPr lang="en-US" dirty="0">
                <a:solidFill>
                  <a:srgbClr val="BF4D00"/>
                </a:solidFill>
              </a:rPr>
              <a:t>" /&gt;</a:t>
            </a:r>
          </a:p>
          <a:p>
            <a:endParaRPr lang="en-US" dirty="0"/>
          </a:p>
        </p:txBody>
      </p:sp>
      <p:sp>
        <p:nvSpPr>
          <p:cNvPr id="4" name="Slide Number Placeholder 3"/>
          <p:cNvSpPr>
            <a:spLocks noGrp="1"/>
          </p:cNvSpPr>
          <p:nvPr>
            <p:ph type="sldNum" sz="quarter" idx="12"/>
          </p:nvPr>
        </p:nvSpPr>
        <p:spPr>
          <a:xfrm>
            <a:off x="8270597" y="6477000"/>
            <a:ext cx="630621" cy="359760"/>
          </a:xfrm>
        </p:spPr>
        <p:txBody>
          <a:bodyPr/>
          <a:lstStyle/>
          <a:p>
            <a:fld id="{0E081641-C76B-4846-874C-DE8B8EA14664}" type="slidenum">
              <a:rPr lang="en-US" smtClean="0"/>
              <a:t>6</a:t>
            </a:fld>
            <a:r>
              <a:rPr lang="en-US" dirty="0" smtClean="0"/>
              <a:t>/10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Image Map </a:t>
            </a:r>
          </a:p>
        </p:txBody>
      </p:sp>
      <p:sp>
        <p:nvSpPr>
          <p:cNvPr id="3" name="Content Placeholder 2"/>
          <p:cNvSpPr>
            <a:spLocks noGrp="1"/>
          </p:cNvSpPr>
          <p:nvPr>
            <p:ph idx="1"/>
          </p:nvPr>
        </p:nvSpPr>
        <p:spPr>
          <a:xfrm>
            <a:off x="838200" y="2286000"/>
            <a:ext cx="7986818" cy="4114800"/>
          </a:xfrm>
        </p:spPr>
        <p:txBody>
          <a:bodyPr>
            <a:normAutofit/>
          </a:bodyPr>
          <a:lstStyle/>
          <a:p>
            <a:r>
              <a:rPr lang="en-US" dirty="0"/>
              <a:t>An image map uses an image for navigation. See </a:t>
            </a:r>
            <a:r>
              <a:rPr lang="en-US" dirty="0">
                <a:hlinkClick r:id="rId2"/>
              </a:rPr>
              <a:t>W3schools Image Map Tutorial</a:t>
            </a:r>
            <a:r>
              <a:rPr lang="en-US" dirty="0"/>
              <a:t>. To create an image map, the image is divided into areas called hot zones. When the hot zone is clicked (or hovered) the associated URL with the hot zone is linked. The </a:t>
            </a:r>
            <a:r>
              <a:rPr lang="en-US" dirty="0" err="1"/>
              <a:t>usemap</a:t>
            </a:r>
            <a:r>
              <a:rPr lang="en-US" dirty="0"/>
              <a:t> attribute refers to the name used in the map tag. The area tag describes the shape of the hot zone.</a:t>
            </a:r>
          </a:p>
          <a:p>
            <a:endParaRPr lang="en-US" dirty="0"/>
          </a:p>
        </p:txBody>
      </p:sp>
      <p:sp>
        <p:nvSpPr>
          <p:cNvPr id="4" name="Slide Number Placeholder 3"/>
          <p:cNvSpPr>
            <a:spLocks noGrp="1"/>
          </p:cNvSpPr>
          <p:nvPr>
            <p:ph type="sldNum" sz="quarter" idx="12"/>
          </p:nvPr>
        </p:nvSpPr>
        <p:spPr>
          <a:xfrm>
            <a:off x="8270597" y="6477000"/>
            <a:ext cx="630621" cy="359760"/>
          </a:xfrm>
        </p:spPr>
        <p:txBody>
          <a:bodyPr/>
          <a:lstStyle/>
          <a:p>
            <a:fld id="{0E081641-C76B-4846-874C-DE8B8EA14664}" type="slidenum">
              <a:rPr lang="en-US" smtClean="0"/>
              <a:t>7</a:t>
            </a:fld>
            <a:r>
              <a:rPr lang="en-US" dirty="0" smtClean="0"/>
              <a:t>/10</a:t>
            </a:r>
            <a:endParaRPr lang="en-US" dirty="0"/>
          </a:p>
        </p:txBody>
      </p:sp>
    </p:spTree>
    <p:extLst>
      <p:ext uri="{BB962C8B-B14F-4D97-AF65-F5344CB8AC3E}">
        <p14:creationId xmlns:p14="http://schemas.microsoft.com/office/powerpoint/2010/main" val="10173993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Image Map (Hot Spot)</a:t>
            </a:r>
          </a:p>
        </p:txBody>
      </p:sp>
      <p:sp>
        <p:nvSpPr>
          <p:cNvPr id="3" name="Content Placeholder 2"/>
          <p:cNvSpPr>
            <a:spLocks noGrp="1"/>
          </p:cNvSpPr>
          <p:nvPr>
            <p:ph idx="1"/>
          </p:nvPr>
        </p:nvSpPr>
        <p:spPr>
          <a:xfrm>
            <a:off x="838200" y="2286000"/>
            <a:ext cx="7986818" cy="4267200"/>
          </a:xfrm>
        </p:spPr>
        <p:txBody>
          <a:bodyPr>
            <a:normAutofit/>
          </a:bodyPr>
          <a:lstStyle/>
          <a:p>
            <a:r>
              <a:rPr lang="en-US" dirty="0"/>
              <a:t>To create a hot spot, you must know the coordinates of the area for each hot spot. You might have image software to help with this, but if you do not, you can find the coordinates you need using the </a:t>
            </a:r>
            <a:r>
              <a:rPr lang="en-US" dirty="0" err="1"/>
              <a:t>ismap</a:t>
            </a:r>
            <a:r>
              <a:rPr lang="en-US" dirty="0"/>
              <a:t> attribute. The </a:t>
            </a:r>
            <a:r>
              <a:rPr lang="en-US" dirty="0" err="1"/>
              <a:t>ismap</a:t>
            </a:r>
            <a:r>
              <a:rPr lang="en-US" dirty="0"/>
              <a:t> attribute is used to create a graphically active element of the </a:t>
            </a:r>
            <a:r>
              <a:rPr lang="en-US" dirty="0" err="1"/>
              <a:t>img</a:t>
            </a:r>
            <a:r>
              <a:rPr lang="en-US" dirty="0"/>
              <a:t> element.</a:t>
            </a:r>
          </a:p>
          <a:p>
            <a:endParaRPr lang="en-US" dirty="0"/>
          </a:p>
        </p:txBody>
      </p:sp>
      <p:sp>
        <p:nvSpPr>
          <p:cNvPr id="4" name="Slide Number Placeholder 3"/>
          <p:cNvSpPr>
            <a:spLocks noGrp="1"/>
          </p:cNvSpPr>
          <p:nvPr>
            <p:ph type="sldNum" sz="quarter" idx="12"/>
          </p:nvPr>
        </p:nvSpPr>
        <p:spPr>
          <a:xfrm>
            <a:off x="8270597" y="6477000"/>
            <a:ext cx="630621" cy="359760"/>
          </a:xfrm>
        </p:spPr>
        <p:txBody>
          <a:bodyPr/>
          <a:lstStyle/>
          <a:p>
            <a:fld id="{0E081641-C76B-4846-874C-DE8B8EA14664}" type="slidenum">
              <a:rPr lang="en-US" smtClean="0"/>
              <a:t>8</a:t>
            </a:fld>
            <a:r>
              <a:rPr lang="en-US" dirty="0" smtClean="0"/>
              <a:t>/10</a:t>
            </a:r>
            <a:endParaRPr lang="en-US" dirty="0"/>
          </a:p>
        </p:txBody>
      </p:sp>
    </p:spTree>
    <p:extLst>
      <p:ext uri="{BB962C8B-B14F-4D97-AF65-F5344CB8AC3E}">
        <p14:creationId xmlns:p14="http://schemas.microsoft.com/office/powerpoint/2010/main" val="24105379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Image Map (Hot Spot)</a:t>
            </a:r>
          </a:p>
        </p:txBody>
      </p:sp>
      <p:sp>
        <p:nvSpPr>
          <p:cNvPr id="3" name="Content Placeholder 2"/>
          <p:cNvSpPr>
            <a:spLocks noGrp="1"/>
          </p:cNvSpPr>
          <p:nvPr>
            <p:ph idx="1"/>
          </p:nvPr>
        </p:nvSpPr>
        <p:spPr>
          <a:xfrm>
            <a:off x="838200" y="2286000"/>
            <a:ext cx="7986818" cy="4267200"/>
          </a:xfrm>
        </p:spPr>
        <p:txBody>
          <a:bodyPr>
            <a:normAutofit/>
          </a:bodyPr>
          <a:lstStyle/>
          <a:p>
            <a:r>
              <a:rPr lang="en-US" dirty="0" smtClean="0"/>
              <a:t>Create </a:t>
            </a:r>
            <a:r>
              <a:rPr lang="en-US" dirty="0"/>
              <a:t>this simple html document using the </a:t>
            </a:r>
            <a:r>
              <a:rPr lang="en-US" dirty="0" err="1"/>
              <a:t>ismap</a:t>
            </a:r>
            <a:r>
              <a:rPr lang="en-US" dirty="0"/>
              <a:t> attribute. Open it in your browser. It will be displayed as if it is an image map. When you move your mouse over it, the x &amp; y coordinates will be displayed in the status line of the browser. This page is used only to find the hot spots. It does not validate because it is only being used as a development page. This is not the page your create for your image map.</a:t>
            </a:r>
          </a:p>
          <a:p>
            <a:endParaRPr lang="en-US" dirty="0"/>
          </a:p>
        </p:txBody>
      </p:sp>
      <p:sp>
        <p:nvSpPr>
          <p:cNvPr id="4" name="Slide Number Placeholder 3"/>
          <p:cNvSpPr>
            <a:spLocks noGrp="1"/>
          </p:cNvSpPr>
          <p:nvPr>
            <p:ph type="sldNum" sz="quarter" idx="12"/>
          </p:nvPr>
        </p:nvSpPr>
        <p:spPr>
          <a:xfrm>
            <a:off x="8270597" y="6477000"/>
            <a:ext cx="630621" cy="359760"/>
          </a:xfrm>
        </p:spPr>
        <p:txBody>
          <a:bodyPr/>
          <a:lstStyle/>
          <a:p>
            <a:fld id="{0E081641-C76B-4846-874C-DE8B8EA14664}" type="slidenum">
              <a:rPr lang="en-US" smtClean="0"/>
              <a:t>9</a:t>
            </a:fld>
            <a:r>
              <a:rPr lang="en-US" dirty="0" smtClean="0"/>
              <a:t>/10</a:t>
            </a:r>
            <a:endParaRPr lang="en-US" dirty="0"/>
          </a:p>
        </p:txBody>
      </p:sp>
    </p:spTree>
    <p:extLst>
      <p:ext uri="{BB962C8B-B14F-4D97-AF65-F5344CB8AC3E}">
        <p14:creationId xmlns:p14="http://schemas.microsoft.com/office/powerpoint/2010/main" val="12212466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majorFont>
      <a:minorFont>
        <a:latin typeface="Calibri"/>
        <a:ea typeface=""/>
        <a:cs typeface=""/>
        <a:font script="Jpan" typeface="ＭＳ ゴシック"/>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550</TotalTime>
  <Words>615</Words>
  <Application>Microsoft Macintosh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Spectrum</vt:lpstr>
      <vt:lpstr>Image Coordinator</vt:lpstr>
      <vt:lpstr>Image Tag</vt:lpstr>
      <vt:lpstr>Image Tag (continued)</vt:lpstr>
      <vt:lpstr>Image Sizing</vt:lpstr>
      <vt:lpstr>Image Links</vt:lpstr>
      <vt:lpstr>Image for Submit Button</vt:lpstr>
      <vt:lpstr>Image Map </vt:lpstr>
      <vt:lpstr>Image Map (Hot Spot)</vt:lpstr>
      <vt:lpstr>Image Map (Hot Spot)</vt:lpstr>
      <vt:lpstr>Image Map Code</vt:lpstr>
    </vt:vector>
  </TitlesOfParts>
  <Company>home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Firebug</dc:title>
  <dc:creator>Judy Scholl</dc:creator>
  <cp:lastModifiedBy>Ninghua</cp:lastModifiedBy>
  <cp:revision>40</cp:revision>
  <dcterms:created xsi:type="dcterms:W3CDTF">2013-06-05T01:11:05Z</dcterms:created>
  <dcterms:modified xsi:type="dcterms:W3CDTF">2013-09-22T12:11:45Z</dcterms:modified>
</cp:coreProperties>
</file>