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61" r:id="rId4"/>
    <p:sldId id="257" r:id="rId5"/>
    <p:sldId id="263" r:id="rId6"/>
    <p:sldId id="262" r:id="rId7"/>
    <p:sldId id="264" r:id="rId8"/>
    <p:sldId id="265" r:id="rId9"/>
    <p:sldId id="266" r:id="rId10"/>
    <p:sldId id="272" r:id="rId11"/>
    <p:sldId id="267"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19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4660"/>
  </p:normalViewPr>
  <p:slideViewPr>
    <p:cSldViewPr snapToGrid="0">
      <p:cViewPr varScale="1">
        <p:scale>
          <a:sx n="108" d="100"/>
          <a:sy n="108" d="100"/>
        </p:scale>
        <p:origin x="70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D8EEC-5CD8-4A1D-AF27-ACAEA8BBE071}" type="datetimeFigureOut">
              <a:rPr lang="en-US" smtClean="0"/>
              <a:t>6/26/2021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ADCEDA-9237-4717-84FA-DB48982FA9CE}" type="slidenum">
              <a:rPr lang="en-US" smtClean="0"/>
              <a:t>‹#›</a:t>
            </a:fld>
            <a:endParaRPr lang="en-US"/>
          </a:p>
        </p:txBody>
      </p:sp>
    </p:spTree>
    <p:extLst>
      <p:ext uri="{BB962C8B-B14F-4D97-AF65-F5344CB8AC3E}">
        <p14:creationId xmlns:p14="http://schemas.microsoft.com/office/powerpoint/2010/main" val="943309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a:t>
            </a:fld>
            <a:endParaRPr lang="en-US"/>
          </a:p>
        </p:txBody>
      </p:sp>
    </p:spTree>
    <p:extLst>
      <p:ext uri="{BB962C8B-B14F-4D97-AF65-F5344CB8AC3E}">
        <p14:creationId xmlns:p14="http://schemas.microsoft.com/office/powerpoint/2010/main" val="2330930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10</a:t>
            </a:fld>
            <a:endParaRPr lang="en-US"/>
          </a:p>
        </p:txBody>
      </p:sp>
    </p:spTree>
    <p:extLst>
      <p:ext uri="{BB962C8B-B14F-4D97-AF65-F5344CB8AC3E}">
        <p14:creationId xmlns:p14="http://schemas.microsoft.com/office/powerpoint/2010/main" val="409159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11</a:t>
            </a:fld>
            <a:endParaRPr lang="en-US"/>
          </a:p>
        </p:txBody>
      </p:sp>
    </p:spTree>
    <p:extLst>
      <p:ext uri="{BB962C8B-B14F-4D97-AF65-F5344CB8AC3E}">
        <p14:creationId xmlns:p14="http://schemas.microsoft.com/office/powerpoint/2010/main" val="3284965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12</a:t>
            </a:fld>
            <a:endParaRPr lang="en-US"/>
          </a:p>
        </p:txBody>
      </p:sp>
    </p:spTree>
    <p:extLst>
      <p:ext uri="{BB962C8B-B14F-4D97-AF65-F5344CB8AC3E}">
        <p14:creationId xmlns:p14="http://schemas.microsoft.com/office/powerpoint/2010/main" val="3479468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13</a:t>
            </a:fld>
            <a:endParaRPr lang="en-US"/>
          </a:p>
        </p:txBody>
      </p:sp>
    </p:spTree>
    <p:extLst>
      <p:ext uri="{BB962C8B-B14F-4D97-AF65-F5344CB8AC3E}">
        <p14:creationId xmlns:p14="http://schemas.microsoft.com/office/powerpoint/2010/main" val="4195416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14</a:t>
            </a:fld>
            <a:endParaRPr lang="en-US"/>
          </a:p>
        </p:txBody>
      </p:sp>
    </p:spTree>
    <p:extLst>
      <p:ext uri="{BB962C8B-B14F-4D97-AF65-F5344CB8AC3E}">
        <p14:creationId xmlns:p14="http://schemas.microsoft.com/office/powerpoint/2010/main" val="419916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up, we are going to look at brewery count by state. As we can see, Colorado has the most breweries at 47. 558 breweries were included in this analysis, with the top 10 states comprising over 50% of all the breweries. This table can be helpful when deciding on new brewery locations, maybe there are benefits to brewing in one of those top 10 states and there could be a reason why there aren’t more breweries in states like Arizona. All things to think about when planning a new brewery</a:t>
            </a:r>
          </a:p>
        </p:txBody>
      </p:sp>
      <p:sp>
        <p:nvSpPr>
          <p:cNvPr id="4" name="Slide Number Placeholder 3"/>
          <p:cNvSpPr>
            <a:spLocks noGrp="1"/>
          </p:cNvSpPr>
          <p:nvPr>
            <p:ph type="sldNum" sz="quarter" idx="5"/>
          </p:nvPr>
        </p:nvSpPr>
        <p:spPr/>
        <p:txBody>
          <a:bodyPr/>
          <a:lstStyle/>
          <a:p>
            <a:fld id="{B3ADCEDA-9237-4717-84FA-DB48982FA9CE}" type="slidenum">
              <a:rPr lang="en-US" smtClean="0"/>
              <a:t>2</a:t>
            </a:fld>
            <a:endParaRPr lang="en-US"/>
          </a:p>
        </p:txBody>
      </p:sp>
    </p:spTree>
    <p:extLst>
      <p:ext uri="{BB962C8B-B14F-4D97-AF65-F5344CB8AC3E}">
        <p14:creationId xmlns:p14="http://schemas.microsoft.com/office/powerpoint/2010/main" val="146017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missing values when looking at the beers included in the dataset. The missing values occur in the ABV and IBU columns and were removed when the relevant columns were to be included in calculations. For example, we will be looking at Median ABV by state, so any beers with a missing value for ABV would not be included for that.</a:t>
            </a:r>
          </a:p>
        </p:txBody>
      </p:sp>
      <p:sp>
        <p:nvSpPr>
          <p:cNvPr id="4" name="Slide Number Placeholder 3"/>
          <p:cNvSpPr>
            <a:spLocks noGrp="1"/>
          </p:cNvSpPr>
          <p:nvPr>
            <p:ph type="sldNum" sz="quarter" idx="5"/>
          </p:nvPr>
        </p:nvSpPr>
        <p:spPr/>
        <p:txBody>
          <a:bodyPr/>
          <a:lstStyle/>
          <a:p>
            <a:fld id="{B3ADCEDA-9237-4717-84FA-DB48982FA9CE}" type="slidenum">
              <a:rPr lang="en-US" smtClean="0"/>
              <a:t>3</a:t>
            </a:fld>
            <a:endParaRPr lang="en-US"/>
          </a:p>
        </p:txBody>
      </p:sp>
    </p:spTree>
    <p:extLst>
      <p:ext uri="{BB962C8B-B14F-4D97-AF65-F5344CB8AC3E}">
        <p14:creationId xmlns:p14="http://schemas.microsoft.com/office/powerpoint/2010/main" val="3606492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4</a:t>
            </a:fld>
            <a:endParaRPr lang="en-US"/>
          </a:p>
        </p:txBody>
      </p:sp>
    </p:spTree>
    <p:extLst>
      <p:ext uri="{BB962C8B-B14F-4D97-AF65-F5344CB8AC3E}">
        <p14:creationId xmlns:p14="http://schemas.microsoft.com/office/powerpoint/2010/main" val="3315856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5</a:t>
            </a:fld>
            <a:endParaRPr lang="en-US"/>
          </a:p>
        </p:txBody>
      </p:sp>
    </p:spTree>
    <p:extLst>
      <p:ext uri="{BB962C8B-B14F-4D97-AF65-F5344CB8AC3E}">
        <p14:creationId xmlns:p14="http://schemas.microsoft.com/office/powerpoint/2010/main" val="2343356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6</a:t>
            </a:fld>
            <a:endParaRPr lang="en-US"/>
          </a:p>
        </p:txBody>
      </p:sp>
    </p:spTree>
    <p:extLst>
      <p:ext uri="{BB962C8B-B14F-4D97-AF65-F5344CB8AC3E}">
        <p14:creationId xmlns:p14="http://schemas.microsoft.com/office/powerpoint/2010/main" val="790850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7</a:t>
            </a:fld>
            <a:endParaRPr lang="en-US"/>
          </a:p>
        </p:txBody>
      </p:sp>
    </p:spTree>
    <p:extLst>
      <p:ext uri="{BB962C8B-B14F-4D97-AF65-F5344CB8AC3E}">
        <p14:creationId xmlns:p14="http://schemas.microsoft.com/office/powerpoint/2010/main" val="2974313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8</a:t>
            </a:fld>
            <a:endParaRPr lang="en-US"/>
          </a:p>
        </p:txBody>
      </p:sp>
    </p:spTree>
    <p:extLst>
      <p:ext uri="{BB962C8B-B14F-4D97-AF65-F5344CB8AC3E}">
        <p14:creationId xmlns:p14="http://schemas.microsoft.com/office/powerpoint/2010/main" val="1125278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9</a:t>
            </a:fld>
            <a:endParaRPr lang="en-US"/>
          </a:p>
        </p:txBody>
      </p:sp>
    </p:spTree>
    <p:extLst>
      <p:ext uri="{BB962C8B-B14F-4D97-AF65-F5344CB8AC3E}">
        <p14:creationId xmlns:p14="http://schemas.microsoft.com/office/powerpoint/2010/main" val="2998527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09292" y="1028913"/>
            <a:ext cx="7664040" cy="2387600"/>
          </a:xfrm>
        </p:spPr>
        <p:txBody>
          <a:bodyPr anchor="b">
            <a:normAutofit/>
          </a:bodyPr>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4009292" y="3508588"/>
            <a:ext cx="766404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276D79ED-3FA7-4EF8-964B-EB8BCFAB02F8}" type="datetimeFigureOut">
              <a:rPr lang="en-US" smtClean="0"/>
              <a:pPr/>
              <a:t>6/26/2021</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94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04943" y="4563338"/>
            <a:ext cx="8251553"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6/26/2021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6/26/2021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6/26/2021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1004735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4943" y="1841862"/>
            <a:ext cx="9470577"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19" y="6356349"/>
            <a:ext cx="94269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6/26/2021</a:t>
            </a:fld>
            <a:endParaRPr lang="en-US"/>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4" y="6356350"/>
            <a:ext cx="14284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DE193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Budweiser Data Analysis Project</a:t>
            </a:r>
          </a:p>
        </p:txBody>
      </p:sp>
      <p:sp>
        <p:nvSpPr>
          <p:cNvPr id="3" name="Subtitle 2"/>
          <p:cNvSpPr>
            <a:spLocks noGrp="1"/>
          </p:cNvSpPr>
          <p:nvPr>
            <p:ph type="subTitle" idx="1"/>
          </p:nvPr>
        </p:nvSpPr>
        <p:spPr/>
        <p:txBody>
          <a:bodyPr>
            <a:normAutofit/>
          </a:bodyPr>
          <a:lstStyle/>
          <a:p>
            <a:r>
              <a:rPr lang="en-US" sz="4000" b="1" dirty="0"/>
              <a:t>Reed &amp; Miller Consulting</a:t>
            </a:r>
          </a:p>
        </p:txBody>
      </p:sp>
      <p:sp>
        <p:nvSpPr>
          <p:cNvPr id="4" name="TextBox 3">
            <a:extLst>
              <a:ext uri="{FF2B5EF4-FFF2-40B4-BE49-F238E27FC236}">
                <a16:creationId xmlns:a16="http://schemas.microsoft.com/office/drawing/2014/main" id="{32022D1D-84FB-4268-A1A7-EA60DDCADB67}"/>
              </a:ext>
            </a:extLst>
          </p:cNvPr>
          <p:cNvSpPr txBox="1"/>
          <p:nvPr/>
        </p:nvSpPr>
        <p:spPr>
          <a:xfrm>
            <a:off x="5155512" y="4216894"/>
            <a:ext cx="5371599" cy="369332"/>
          </a:xfrm>
          <a:prstGeom prst="rect">
            <a:avLst/>
          </a:prstGeom>
          <a:noFill/>
        </p:spPr>
        <p:txBody>
          <a:bodyPr wrap="none" rtlCol="0">
            <a:spAutoFit/>
          </a:bodyPr>
          <a:lstStyle/>
          <a:p>
            <a:r>
              <a:rPr lang="en-US" dirty="0"/>
              <a:t>https://www.youtube.com/watch?v=uzc_eJyoHg8</a:t>
            </a:r>
          </a:p>
        </p:txBody>
      </p:sp>
      <p:sp>
        <p:nvSpPr>
          <p:cNvPr id="5" name="TextBox 4">
            <a:extLst>
              <a:ext uri="{FF2B5EF4-FFF2-40B4-BE49-F238E27FC236}">
                <a16:creationId xmlns:a16="http://schemas.microsoft.com/office/drawing/2014/main" id="{C1356964-0070-4935-92D4-4AE2F9B0C2ED}"/>
              </a:ext>
            </a:extLst>
          </p:cNvPr>
          <p:cNvSpPr txBox="1"/>
          <p:nvPr/>
        </p:nvSpPr>
        <p:spPr>
          <a:xfrm>
            <a:off x="5155512" y="4579167"/>
            <a:ext cx="3384260" cy="369332"/>
          </a:xfrm>
          <a:prstGeom prst="rect">
            <a:avLst/>
          </a:prstGeom>
          <a:noFill/>
        </p:spPr>
        <p:txBody>
          <a:bodyPr wrap="none" rtlCol="0">
            <a:spAutoFit/>
          </a:bodyPr>
          <a:lstStyle/>
          <a:p>
            <a:r>
              <a:rPr lang="en-US" dirty="0"/>
              <a:t>https://youtu.be/nk3bkaz5fKg</a:t>
            </a: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B6503-E415-44B7-AFE7-955636FC4CDB}"/>
              </a:ext>
            </a:extLst>
          </p:cNvPr>
          <p:cNvSpPr>
            <a:spLocks noGrp="1"/>
          </p:cNvSpPr>
          <p:nvPr>
            <p:ph type="title"/>
          </p:nvPr>
        </p:nvSpPr>
        <p:spPr>
          <a:xfrm>
            <a:off x="427314" y="247476"/>
            <a:ext cx="10047352" cy="1325563"/>
          </a:xfrm>
        </p:spPr>
        <p:txBody>
          <a:bodyPr/>
          <a:lstStyle/>
          <a:p>
            <a:r>
              <a:rPr lang="en-US" dirty="0"/>
              <a:t>IBU/ABV KNN Classification</a:t>
            </a:r>
          </a:p>
        </p:txBody>
      </p:sp>
      <p:sp>
        <p:nvSpPr>
          <p:cNvPr id="3" name="Content Placeholder 2">
            <a:extLst>
              <a:ext uri="{FF2B5EF4-FFF2-40B4-BE49-F238E27FC236}">
                <a16:creationId xmlns:a16="http://schemas.microsoft.com/office/drawing/2014/main" id="{3D3ED5D0-3BC0-4959-B501-7CA71ED6975C}"/>
              </a:ext>
            </a:extLst>
          </p:cNvPr>
          <p:cNvSpPr>
            <a:spLocks noGrp="1"/>
          </p:cNvSpPr>
          <p:nvPr>
            <p:ph idx="1"/>
          </p:nvPr>
        </p:nvSpPr>
        <p:spPr>
          <a:xfrm>
            <a:off x="404943" y="1677798"/>
            <a:ext cx="5626740" cy="4932726"/>
          </a:xfrm>
        </p:spPr>
        <p:txBody>
          <a:bodyPr>
            <a:normAutofit fontScale="92500" lnSpcReduction="20000"/>
          </a:bodyPr>
          <a:lstStyle/>
          <a:p>
            <a:r>
              <a:rPr lang="en-US" dirty="0"/>
              <a:t>Using KNN, k= 14, the model correctly identified between IPA and non-IPA ales correctly 87.3% of the time.</a:t>
            </a:r>
          </a:p>
          <a:p>
            <a:pPr lvl="1"/>
            <a:r>
              <a:rPr lang="en-US" dirty="0"/>
              <a:t>For each ale, KNN uses the closest 14 ales on the graph to determine whether it is an IPA or not.</a:t>
            </a:r>
          </a:p>
          <a:p>
            <a:pPr lvl="1"/>
            <a:r>
              <a:rPr lang="en-US" dirty="0"/>
              <a:t>If 8 of the 14 closest ales on the graph are IPAs, then that ale would be identified as an IPA since that is more than 50%.</a:t>
            </a:r>
          </a:p>
          <a:p>
            <a:r>
              <a:rPr lang="en-US" dirty="0"/>
              <a:t>This confirms there is a strong relationship between an ale’s IBU/ABV and IPAs tend to have a higher values for both, as we can see on the chart.</a:t>
            </a:r>
          </a:p>
        </p:txBody>
      </p:sp>
      <p:pic>
        <p:nvPicPr>
          <p:cNvPr id="11" name="Picture 10" descr="Chart, scatter chart&#10;&#10;Description automatically generated">
            <a:extLst>
              <a:ext uri="{FF2B5EF4-FFF2-40B4-BE49-F238E27FC236}">
                <a16:creationId xmlns:a16="http://schemas.microsoft.com/office/drawing/2014/main" id="{14A18C91-B550-4A49-B4C8-01CF9B5941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683" y="1769578"/>
            <a:ext cx="6096000" cy="3762103"/>
          </a:xfrm>
          <a:prstGeom prst="rect">
            <a:avLst/>
          </a:prstGeom>
          <a:ln>
            <a:solidFill>
              <a:schemeClr val="tx1"/>
            </a:solidFill>
          </a:ln>
        </p:spPr>
      </p:pic>
    </p:spTree>
    <p:extLst>
      <p:ext uri="{BB962C8B-B14F-4D97-AF65-F5344CB8AC3E}">
        <p14:creationId xmlns:p14="http://schemas.microsoft.com/office/powerpoint/2010/main" val="1412201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 Where to Focus Sales Penetration?</a:t>
            </a:r>
          </a:p>
        </p:txBody>
      </p:sp>
      <p:pic>
        <p:nvPicPr>
          <p:cNvPr id="7" name="Picture 6">
            <a:extLst>
              <a:ext uri="{FF2B5EF4-FFF2-40B4-BE49-F238E27FC236}">
                <a16:creationId xmlns:a16="http://schemas.microsoft.com/office/drawing/2014/main" id="{B1CAF263-B1C6-483A-9DCA-FFA03369F9BF}"/>
              </a:ext>
            </a:extLst>
          </p:cNvPr>
          <p:cNvPicPr>
            <a:picLocks noChangeAspect="1"/>
          </p:cNvPicPr>
          <p:nvPr/>
        </p:nvPicPr>
        <p:blipFill>
          <a:blip r:embed="rId3"/>
          <a:stretch>
            <a:fillRect/>
          </a:stretch>
        </p:blipFill>
        <p:spPr>
          <a:xfrm>
            <a:off x="1083076" y="1623715"/>
            <a:ext cx="8969406" cy="4914567"/>
          </a:xfrm>
          <a:prstGeom prst="rect">
            <a:avLst/>
          </a:prstGeom>
        </p:spPr>
      </p:pic>
    </p:spTree>
    <p:extLst>
      <p:ext uri="{BB962C8B-B14F-4D97-AF65-F5344CB8AC3E}">
        <p14:creationId xmlns:p14="http://schemas.microsoft.com/office/powerpoint/2010/main" val="319737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focus by Region</a:t>
            </a:r>
          </a:p>
        </p:txBody>
      </p:sp>
      <p:pic>
        <p:nvPicPr>
          <p:cNvPr id="4" name="Picture 3">
            <a:extLst>
              <a:ext uri="{FF2B5EF4-FFF2-40B4-BE49-F238E27FC236}">
                <a16:creationId xmlns:a16="http://schemas.microsoft.com/office/drawing/2014/main" id="{52BED7E7-3BEA-46E5-8AF5-E879CF582CB0}"/>
              </a:ext>
            </a:extLst>
          </p:cNvPr>
          <p:cNvPicPr>
            <a:picLocks noChangeAspect="1"/>
          </p:cNvPicPr>
          <p:nvPr/>
        </p:nvPicPr>
        <p:blipFill>
          <a:blip r:embed="rId3"/>
          <a:stretch>
            <a:fillRect/>
          </a:stretch>
        </p:blipFill>
        <p:spPr>
          <a:xfrm>
            <a:off x="5211484" y="1655374"/>
            <a:ext cx="5867848" cy="3542083"/>
          </a:xfrm>
          <a:prstGeom prst="rect">
            <a:avLst/>
          </a:prstGeom>
        </p:spPr>
      </p:pic>
      <p:pic>
        <p:nvPicPr>
          <p:cNvPr id="5" name="Picture 4">
            <a:extLst>
              <a:ext uri="{FF2B5EF4-FFF2-40B4-BE49-F238E27FC236}">
                <a16:creationId xmlns:a16="http://schemas.microsoft.com/office/drawing/2014/main" id="{BC668065-65B8-4EE5-BA2A-3478C30B9165}"/>
              </a:ext>
            </a:extLst>
          </p:cNvPr>
          <p:cNvPicPr>
            <a:picLocks noChangeAspect="1"/>
          </p:cNvPicPr>
          <p:nvPr/>
        </p:nvPicPr>
        <p:blipFill>
          <a:blip r:embed="rId4"/>
          <a:stretch>
            <a:fillRect/>
          </a:stretch>
        </p:blipFill>
        <p:spPr>
          <a:xfrm>
            <a:off x="5192078" y="5282350"/>
            <a:ext cx="4705350" cy="1457325"/>
          </a:xfrm>
          <a:prstGeom prst="rect">
            <a:avLst/>
          </a:prstGeom>
        </p:spPr>
      </p:pic>
      <p:sp>
        <p:nvSpPr>
          <p:cNvPr id="6" name="TextBox 5">
            <a:extLst>
              <a:ext uri="{FF2B5EF4-FFF2-40B4-BE49-F238E27FC236}">
                <a16:creationId xmlns:a16="http://schemas.microsoft.com/office/drawing/2014/main" id="{E7DF436C-F56E-47E1-BC5A-89E5F80F0281}"/>
              </a:ext>
            </a:extLst>
          </p:cNvPr>
          <p:cNvSpPr txBox="1"/>
          <p:nvPr/>
        </p:nvSpPr>
        <p:spPr>
          <a:xfrm>
            <a:off x="657726" y="1676400"/>
            <a:ext cx="3280611" cy="3877985"/>
          </a:xfrm>
          <a:prstGeom prst="rect">
            <a:avLst/>
          </a:prstGeom>
          <a:noFill/>
        </p:spPr>
        <p:txBody>
          <a:bodyPr wrap="square" rtlCol="0">
            <a:spAutoFit/>
          </a:bodyPr>
          <a:lstStyle/>
          <a:p>
            <a:r>
              <a:rPr lang="en-US" sz="2400" b="1" u="sng" dirty="0"/>
              <a:t>Question</a:t>
            </a:r>
          </a:p>
          <a:p>
            <a:pPr marL="285750" indent="-285750">
              <a:buFont typeface="Arial" panose="020B0604020202020204" pitchFamily="34" charset="0"/>
              <a:buChar char="•"/>
            </a:pPr>
            <a:r>
              <a:rPr lang="en-US" dirty="0"/>
              <a:t>Which region should you focus your efforts to penetrate further?</a:t>
            </a:r>
          </a:p>
          <a:p>
            <a:pPr marL="285750" indent="-285750">
              <a:buFont typeface="Arial" panose="020B0604020202020204" pitchFamily="34" charset="0"/>
              <a:buChar char="•"/>
            </a:pPr>
            <a:endParaRPr lang="en-US" dirty="0"/>
          </a:p>
          <a:p>
            <a:r>
              <a:rPr lang="en-US" sz="2400" b="1" u="sng" dirty="0"/>
              <a:t>Recommendation</a:t>
            </a:r>
          </a:p>
          <a:p>
            <a:pPr marL="285750" indent="-285750">
              <a:buFont typeface="Arial" panose="020B0604020202020204" pitchFamily="34" charset="0"/>
              <a:buChar char="•"/>
            </a:pPr>
            <a:r>
              <a:rPr lang="en-US" dirty="0"/>
              <a:t>South Region</a:t>
            </a:r>
          </a:p>
          <a:p>
            <a:pPr marL="742950" lvl="1" indent="-285750">
              <a:buFont typeface="Arial" panose="020B0604020202020204" pitchFamily="34" charset="0"/>
              <a:buChar char="•"/>
            </a:pPr>
            <a:r>
              <a:rPr lang="en-US" dirty="0"/>
              <a:t>Lowest Beers per Brewery Ratio</a:t>
            </a:r>
          </a:p>
          <a:p>
            <a:pPr marL="742950" lvl="1" indent="-285750">
              <a:buFont typeface="Arial" panose="020B0604020202020204" pitchFamily="34" charset="0"/>
              <a:buChar char="•"/>
            </a:pPr>
            <a:r>
              <a:rPr lang="en-US" dirty="0"/>
              <a:t>Favorable demographic trends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22234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796" y="417376"/>
            <a:ext cx="10736533" cy="1325563"/>
          </a:xfrm>
        </p:spPr>
        <p:txBody>
          <a:bodyPr/>
          <a:lstStyle/>
          <a:p>
            <a:r>
              <a:rPr lang="en-US" dirty="0"/>
              <a:t>Where to focus by State in South Region</a:t>
            </a:r>
          </a:p>
        </p:txBody>
      </p:sp>
      <p:pic>
        <p:nvPicPr>
          <p:cNvPr id="6" name="Picture 5">
            <a:extLst>
              <a:ext uri="{FF2B5EF4-FFF2-40B4-BE49-F238E27FC236}">
                <a16:creationId xmlns:a16="http://schemas.microsoft.com/office/drawing/2014/main" id="{2DBBAABC-F9B3-4F6C-A4B3-B9B15E4EADC9}"/>
              </a:ext>
            </a:extLst>
          </p:cNvPr>
          <p:cNvPicPr>
            <a:picLocks noChangeAspect="1"/>
          </p:cNvPicPr>
          <p:nvPr/>
        </p:nvPicPr>
        <p:blipFill>
          <a:blip r:embed="rId3"/>
          <a:stretch>
            <a:fillRect/>
          </a:stretch>
        </p:blipFill>
        <p:spPr>
          <a:xfrm>
            <a:off x="404943" y="2858610"/>
            <a:ext cx="6667413" cy="3778558"/>
          </a:xfrm>
          <a:prstGeom prst="rect">
            <a:avLst/>
          </a:prstGeom>
        </p:spPr>
      </p:pic>
      <p:pic>
        <p:nvPicPr>
          <p:cNvPr id="8" name="Picture 7">
            <a:extLst>
              <a:ext uri="{FF2B5EF4-FFF2-40B4-BE49-F238E27FC236}">
                <a16:creationId xmlns:a16="http://schemas.microsoft.com/office/drawing/2014/main" id="{D0AD7B08-F341-457A-882B-38C74F7261E0}"/>
              </a:ext>
            </a:extLst>
          </p:cNvPr>
          <p:cNvPicPr>
            <a:picLocks noChangeAspect="1"/>
          </p:cNvPicPr>
          <p:nvPr/>
        </p:nvPicPr>
        <p:blipFill>
          <a:blip r:embed="rId4"/>
          <a:stretch>
            <a:fillRect/>
          </a:stretch>
        </p:blipFill>
        <p:spPr>
          <a:xfrm>
            <a:off x="7215603" y="2192785"/>
            <a:ext cx="3129307" cy="4444384"/>
          </a:xfrm>
          <a:prstGeom prst="rect">
            <a:avLst/>
          </a:prstGeom>
        </p:spPr>
      </p:pic>
      <p:sp>
        <p:nvSpPr>
          <p:cNvPr id="9" name="TextBox 8">
            <a:extLst>
              <a:ext uri="{FF2B5EF4-FFF2-40B4-BE49-F238E27FC236}">
                <a16:creationId xmlns:a16="http://schemas.microsoft.com/office/drawing/2014/main" id="{06A4D933-DC90-4DDE-96F2-6F390232C7C5}"/>
              </a:ext>
            </a:extLst>
          </p:cNvPr>
          <p:cNvSpPr txBox="1"/>
          <p:nvPr/>
        </p:nvSpPr>
        <p:spPr>
          <a:xfrm>
            <a:off x="342796" y="1415293"/>
            <a:ext cx="6557877" cy="1661993"/>
          </a:xfrm>
          <a:prstGeom prst="rect">
            <a:avLst/>
          </a:prstGeom>
          <a:noFill/>
        </p:spPr>
        <p:txBody>
          <a:bodyPr wrap="square" rtlCol="0">
            <a:spAutoFit/>
          </a:bodyPr>
          <a:lstStyle/>
          <a:p>
            <a:r>
              <a:rPr lang="en-US" sz="2400" b="1" u="sng" dirty="0"/>
              <a:t>Question</a:t>
            </a:r>
          </a:p>
          <a:p>
            <a:pPr marL="285750" indent="-285750">
              <a:buFont typeface="Arial" panose="020B0604020202020204" pitchFamily="34" charset="0"/>
              <a:buChar char="•"/>
            </a:pPr>
            <a:r>
              <a:rPr lang="en-US" dirty="0"/>
              <a:t>Which states should you prioritize in the South Region?</a:t>
            </a:r>
          </a:p>
          <a:p>
            <a:r>
              <a:rPr lang="en-US" sz="2400" b="1" u="sng" dirty="0"/>
              <a:t>Recommendation</a:t>
            </a:r>
          </a:p>
          <a:p>
            <a:pPr marL="285750" indent="-285750">
              <a:buFont typeface="Arial" panose="020B0604020202020204" pitchFamily="34" charset="0"/>
              <a:buChar char="•"/>
            </a:pPr>
            <a:r>
              <a:rPr lang="en-US" dirty="0"/>
              <a:t>North Carolina and Virginia at first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5244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Q&amp;A</a:t>
            </a:r>
          </a:p>
        </p:txBody>
      </p:sp>
      <p:sp>
        <p:nvSpPr>
          <p:cNvPr id="3" name="Subtitle 2"/>
          <p:cNvSpPr>
            <a:spLocks noGrp="1"/>
          </p:cNvSpPr>
          <p:nvPr>
            <p:ph type="subTitle" idx="1"/>
          </p:nvPr>
        </p:nvSpPr>
        <p:spPr/>
        <p:txBody>
          <a:bodyPr>
            <a:normAutofit/>
          </a:bodyPr>
          <a:lstStyle/>
          <a:p>
            <a:r>
              <a:rPr lang="en-US" sz="4000" b="1" dirty="0"/>
              <a:t>Thank you for your time and business</a:t>
            </a:r>
          </a:p>
        </p:txBody>
      </p:sp>
    </p:spTree>
    <p:extLst>
      <p:ext uri="{BB962C8B-B14F-4D97-AF65-F5344CB8AC3E}">
        <p14:creationId xmlns:p14="http://schemas.microsoft.com/office/powerpoint/2010/main" val="3262851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Brewery Count By State</a:t>
            </a:r>
          </a:p>
        </p:txBody>
      </p:sp>
      <p:pic>
        <p:nvPicPr>
          <p:cNvPr id="6" name="Picture 5">
            <a:extLst>
              <a:ext uri="{FF2B5EF4-FFF2-40B4-BE49-F238E27FC236}">
                <a16:creationId xmlns:a16="http://schemas.microsoft.com/office/drawing/2014/main" id="{CB29E262-77B0-4B8F-AB79-052077B6450A}"/>
              </a:ext>
            </a:extLst>
          </p:cNvPr>
          <p:cNvPicPr>
            <a:picLocks noChangeAspect="1"/>
          </p:cNvPicPr>
          <p:nvPr/>
        </p:nvPicPr>
        <p:blipFill>
          <a:blip r:embed="rId3"/>
          <a:stretch>
            <a:fillRect/>
          </a:stretch>
        </p:blipFill>
        <p:spPr>
          <a:xfrm>
            <a:off x="4291665" y="1573731"/>
            <a:ext cx="2614462" cy="4535586"/>
          </a:xfrm>
          <a:prstGeom prst="rect">
            <a:avLst/>
          </a:prstGeom>
        </p:spPr>
      </p:pic>
      <p:pic>
        <p:nvPicPr>
          <p:cNvPr id="7" name="Picture 6">
            <a:extLst>
              <a:ext uri="{FF2B5EF4-FFF2-40B4-BE49-F238E27FC236}">
                <a16:creationId xmlns:a16="http://schemas.microsoft.com/office/drawing/2014/main" id="{A7D8B69B-C874-4ACF-85BF-AACDABE5B7A2}"/>
              </a:ext>
            </a:extLst>
          </p:cNvPr>
          <p:cNvPicPr>
            <a:picLocks noChangeAspect="1"/>
          </p:cNvPicPr>
          <p:nvPr/>
        </p:nvPicPr>
        <p:blipFill>
          <a:blip r:embed="rId4"/>
          <a:stretch>
            <a:fillRect/>
          </a:stretch>
        </p:blipFill>
        <p:spPr>
          <a:xfrm>
            <a:off x="7002380" y="1573731"/>
            <a:ext cx="2511432" cy="4530290"/>
          </a:xfrm>
          <a:prstGeom prst="rect">
            <a:avLst/>
          </a:prstGeom>
        </p:spPr>
      </p:pic>
      <p:sp>
        <p:nvSpPr>
          <p:cNvPr id="8" name="TextBox 7">
            <a:extLst>
              <a:ext uri="{FF2B5EF4-FFF2-40B4-BE49-F238E27FC236}">
                <a16:creationId xmlns:a16="http://schemas.microsoft.com/office/drawing/2014/main" id="{DF1A2F41-4522-46D2-9E51-F1F2B57ADD57}"/>
              </a:ext>
            </a:extLst>
          </p:cNvPr>
          <p:cNvSpPr txBox="1"/>
          <p:nvPr/>
        </p:nvSpPr>
        <p:spPr>
          <a:xfrm>
            <a:off x="666604" y="1685278"/>
            <a:ext cx="3280611" cy="5078313"/>
          </a:xfrm>
          <a:prstGeom prst="rect">
            <a:avLst/>
          </a:prstGeom>
          <a:noFill/>
        </p:spPr>
        <p:txBody>
          <a:bodyPr wrap="square" rtlCol="0">
            <a:spAutoFit/>
          </a:bodyPr>
          <a:lstStyle/>
          <a:p>
            <a:r>
              <a:rPr lang="en-US" sz="2400" b="1" u="sng" dirty="0"/>
              <a:t>Summary statistics</a:t>
            </a:r>
          </a:p>
          <a:p>
            <a:pPr marL="285750" indent="-285750">
              <a:buFont typeface="Arial" panose="020B0604020202020204" pitchFamily="34" charset="0"/>
              <a:buChar char="•"/>
            </a:pPr>
            <a:r>
              <a:rPr lang="en-US" sz="2400" dirty="0"/>
              <a:t>Total breweries counted = 558</a:t>
            </a:r>
          </a:p>
          <a:p>
            <a:pPr marL="285750" indent="-285750">
              <a:buFont typeface="Arial" panose="020B0604020202020204" pitchFamily="34" charset="0"/>
              <a:buChar char="•"/>
            </a:pPr>
            <a:r>
              <a:rPr lang="en-US" sz="2400" dirty="0"/>
              <a:t>Top 10 = ~51% of total count</a:t>
            </a:r>
          </a:p>
          <a:p>
            <a:pPr marL="285750" indent="-285750">
              <a:buFont typeface="Arial" panose="020B0604020202020204" pitchFamily="34" charset="0"/>
              <a:buChar char="•"/>
            </a:pPr>
            <a:r>
              <a:rPr lang="en-US" sz="2400" dirty="0"/>
              <a:t>Top 5 = ~31% of total count</a:t>
            </a:r>
          </a:p>
          <a:p>
            <a:r>
              <a:rPr lang="en-US" sz="2400" b="1" u="sng" dirty="0"/>
              <a:t>Insight</a:t>
            </a:r>
          </a:p>
          <a:p>
            <a:pPr marL="285750" indent="-285750">
              <a:buFont typeface="Arial" panose="020B0604020202020204" pitchFamily="34" charset="0"/>
              <a:buChar char="•"/>
            </a:pPr>
            <a:r>
              <a:rPr lang="en-US" sz="2400" dirty="0"/>
              <a:t>Sales / growth / ROI initiatives likely aided by focus on top brewery states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31684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 / NA’s</a:t>
            </a:r>
          </a:p>
        </p:txBody>
      </p:sp>
      <p:sp>
        <p:nvSpPr>
          <p:cNvPr id="8" name="TextBox 7">
            <a:extLst>
              <a:ext uri="{FF2B5EF4-FFF2-40B4-BE49-F238E27FC236}">
                <a16:creationId xmlns:a16="http://schemas.microsoft.com/office/drawing/2014/main" id="{DF1A2F41-4522-46D2-9E51-F1F2B57ADD57}"/>
              </a:ext>
            </a:extLst>
          </p:cNvPr>
          <p:cNvSpPr txBox="1"/>
          <p:nvPr/>
        </p:nvSpPr>
        <p:spPr>
          <a:xfrm>
            <a:off x="657726" y="1676400"/>
            <a:ext cx="9214243" cy="5078313"/>
          </a:xfrm>
          <a:prstGeom prst="rect">
            <a:avLst/>
          </a:prstGeom>
          <a:noFill/>
        </p:spPr>
        <p:txBody>
          <a:bodyPr wrap="square" rtlCol="0">
            <a:spAutoFit/>
          </a:bodyPr>
          <a:lstStyle/>
          <a:p>
            <a:pPr marL="285750" indent="-285750">
              <a:buFont typeface="Arial" panose="020B0604020202020204" pitchFamily="34" charset="0"/>
              <a:buChar char="•"/>
            </a:pPr>
            <a:r>
              <a:rPr lang="en-US" sz="2400" dirty="0"/>
              <a:t>Only 2 of 10 categories evidenced missing data / NA’s.</a:t>
            </a:r>
          </a:p>
          <a:p>
            <a:pPr marL="742950" lvl="1" indent="-285750">
              <a:buFont typeface="Arial" panose="020B0604020202020204" pitchFamily="34" charset="0"/>
              <a:buChar char="•"/>
            </a:pPr>
            <a:r>
              <a:rPr lang="en-US" sz="2400" dirty="0"/>
              <a:t>Alcohol by volume of the beer (ABV) = </a:t>
            </a:r>
            <a:r>
              <a:rPr lang="en-US" sz="2400" u="sng" dirty="0"/>
              <a:t>62 missing values (3% of total)</a:t>
            </a:r>
          </a:p>
          <a:p>
            <a:pPr marL="742950" lvl="1" indent="-285750">
              <a:buFont typeface="Arial" panose="020B0604020202020204" pitchFamily="34" charset="0"/>
              <a:buChar char="•"/>
            </a:pPr>
            <a:r>
              <a:rPr lang="en-US" sz="2400" dirty="0"/>
              <a:t>International Bitterness Units of the beer (IBU) = </a:t>
            </a:r>
            <a:r>
              <a:rPr lang="en-US" sz="2400" u="sng" dirty="0"/>
              <a:t>1005 missing values (42% of total)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What will be done with this data?</a:t>
            </a:r>
          </a:p>
          <a:p>
            <a:pPr marL="742950" lvl="1" indent="-285750">
              <a:buFont typeface="Arial" panose="020B0604020202020204" pitchFamily="34" charset="0"/>
              <a:buChar char="•"/>
            </a:pPr>
            <a:r>
              <a:rPr lang="en-US" sz="2400" dirty="0"/>
              <a:t>Randomness of NA’s warrants caution in removing all rows with NA’s</a:t>
            </a:r>
          </a:p>
          <a:p>
            <a:pPr marL="742950" lvl="1" indent="-285750">
              <a:buFont typeface="Arial" panose="020B0604020202020204" pitchFamily="34" charset="0"/>
              <a:buChar char="•"/>
            </a:pPr>
            <a:r>
              <a:rPr lang="en-US" sz="2400" dirty="0"/>
              <a:t>NA’s will be removed only when we are analyzing data in the ABV and IBU columns</a:t>
            </a:r>
          </a:p>
          <a:p>
            <a:pPr marL="742950" lvl="1" indent="-285750">
              <a:buFont typeface="Arial" panose="020B0604020202020204" pitchFamily="34" charset="0"/>
              <a:buChar char="•"/>
            </a:pPr>
            <a:r>
              <a:rPr lang="en-US" sz="2400" dirty="0"/>
              <a:t>Otherwise, we are removing valuable data unnecessarily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19265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Median Alcohol By Volume (ABV) </a:t>
            </a:r>
          </a:p>
        </p:txBody>
      </p:sp>
      <p:pic>
        <p:nvPicPr>
          <p:cNvPr id="9" name="Picture 8">
            <a:extLst>
              <a:ext uri="{FF2B5EF4-FFF2-40B4-BE49-F238E27FC236}">
                <a16:creationId xmlns:a16="http://schemas.microsoft.com/office/drawing/2014/main" id="{2E19C695-C9FB-4C03-B6EB-0206CFCBABB4}"/>
              </a:ext>
            </a:extLst>
          </p:cNvPr>
          <p:cNvPicPr>
            <a:picLocks noChangeAspect="1"/>
          </p:cNvPicPr>
          <p:nvPr/>
        </p:nvPicPr>
        <p:blipFill>
          <a:blip r:embed="rId3"/>
          <a:stretch>
            <a:fillRect/>
          </a:stretch>
        </p:blipFill>
        <p:spPr>
          <a:xfrm>
            <a:off x="3551511" y="1509205"/>
            <a:ext cx="7334083" cy="4358936"/>
          </a:xfrm>
          <a:prstGeom prst="rect">
            <a:avLst/>
          </a:prstGeom>
        </p:spPr>
      </p:pic>
      <p:sp>
        <p:nvSpPr>
          <p:cNvPr id="10" name="TextBox 9">
            <a:extLst>
              <a:ext uri="{FF2B5EF4-FFF2-40B4-BE49-F238E27FC236}">
                <a16:creationId xmlns:a16="http://schemas.microsoft.com/office/drawing/2014/main" id="{724C7B78-C524-47DE-9EF3-8D8AFC4206ED}"/>
              </a:ext>
            </a:extLst>
          </p:cNvPr>
          <p:cNvSpPr txBox="1"/>
          <p:nvPr/>
        </p:nvSpPr>
        <p:spPr>
          <a:xfrm>
            <a:off x="382516" y="1649766"/>
            <a:ext cx="3280611" cy="3693319"/>
          </a:xfrm>
          <a:prstGeom prst="rect">
            <a:avLst/>
          </a:prstGeom>
          <a:noFill/>
        </p:spPr>
        <p:txBody>
          <a:bodyPr wrap="square" rtlCol="0">
            <a:spAutoFit/>
          </a:bodyPr>
          <a:lstStyle/>
          <a:p>
            <a:r>
              <a:rPr lang="en-US" sz="2400" b="1" u="sng" dirty="0"/>
              <a:t>Summary statistics</a:t>
            </a:r>
          </a:p>
          <a:p>
            <a:pPr marL="285750" indent="-285750">
              <a:buFont typeface="Arial" panose="020B0604020202020204" pitchFamily="34" charset="0"/>
              <a:buChar char="•"/>
            </a:pPr>
            <a:r>
              <a:rPr lang="en-US" sz="2400" dirty="0"/>
              <a:t>Tight range from 0.04 to 0.0625</a:t>
            </a:r>
          </a:p>
          <a:p>
            <a:pPr marL="285750" indent="-285750">
              <a:buFont typeface="Arial" panose="020B0604020202020204" pitchFamily="34" charset="0"/>
              <a:buChar char="•"/>
            </a:pPr>
            <a:r>
              <a:rPr lang="en-US" sz="2400" dirty="0"/>
              <a:t>Median &amp; mean = 0.056</a:t>
            </a:r>
          </a:p>
          <a:p>
            <a:pPr marL="285750" indent="-285750">
              <a:buFont typeface="Arial" panose="020B0604020202020204" pitchFamily="34" charset="0"/>
              <a:buChar char="•"/>
            </a:pPr>
            <a:endParaRPr lang="en-US" sz="2400" dirty="0"/>
          </a:p>
          <a:p>
            <a:r>
              <a:rPr lang="en-US" sz="2400" b="1" u="sng" dirty="0"/>
              <a:t>Insight</a:t>
            </a:r>
          </a:p>
          <a:p>
            <a:pPr marL="285750" indent="-285750">
              <a:buFont typeface="Arial" panose="020B0604020202020204" pitchFamily="34" charset="0"/>
              <a:buChar char="•"/>
            </a:pPr>
            <a:r>
              <a:rPr lang="en-US" sz="2400" dirty="0"/>
              <a:t>Tone it down in Utah</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5997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Median International Bitterness Units (IBU) </a:t>
            </a:r>
          </a:p>
        </p:txBody>
      </p:sp>
      <p:pic>
        <p:nvPicPr>
          <p:cNvPr id="4" name="Picture 3">
            <a:extLst>
              <a:ext uri="{FF2B5EF4-FFF2-40B4-BE49-F238E27FC236}">
                <a16:creationId xmlns:a16="http://schemas.microsoft.com/office/drawing/2014/main" id="{D37033EF-4D4C-41AF-A39A-686119DBA213}"/>
              </a:ext>
            </a:extLst>
          </p:cNvPr>
          <p:cNvPicPr>
            <a:picLocks noChangeAspect="1"/>
          </p:cNvPicPr>
          <p:nvPr/>
        </p:nvPicPr>
        <p:blipFill>
          <a:blip r:embed="rId3"/>
          <a:stretch>
            <a:fillRect/>
          </a:stretch>
        </p:blipFill>
        <p:spPr>
          <a:xfrm>
            <a:off x="3630967" y="1452582"/>
            <a:ext cx="7176024" cy="4274948"/>
          </a:xfrm>
          <a:prstGeom prst="rect">
            <a:avLst/>
          </a:prstGeom>
        </p:spPr>
      </p:pic>
      <p:sp>
        <p:nvSpPr>
          <p:cNvPr id="6" name="TextBox 5">
            <a:extLst>
              <a:ext uri="{FF2B5EF4-FFF2-40B4-BE49-F238E27FC236}">
                <a16:creationId xmlns:a16="http://schemas.microsoft.com/office/drawing/2014/main" id="{0E16046F-EC35-4603-90EA-0F7CFC14D4CE}"/>
              </a:ext>
            </a:extLst>
          </p:cNvPr>
          <p:cNvSpPr txBox="1"/>
          <p:nvPr/>
        </p:nvSpPr>
        <p:spPr>
          <a:xfrm>
            <a:off x="382516" y="1649766"/>
            <a:ext cx="3280611" cy="4431983"/>
          </a:xfrm>
          <a:prstGeom prst="rect">
            <a:avLst/>
          </a:prstGeom>
          <a:noFill/>
        </p:spPr>
        <p:txBody>
          <a:bodyPr wrap="square" rtlCol="0">
            <a:spAutoFit/>
          </a:bodyPr>
          <a:lstStyle/>
          <a:p>
            <a:r>
              <a:rPr lang="en-US" sz="2400" b="1" u="sng" dirty="0"/>
              <a:t>Summary statistics</a:t>
            </a:r>
          </a:p>
          <a:p>
            <a:pPr marL="285750" indent="-285750">
              <a:buFont typeface="Arial" panose="020B0604020202020204" pitchFamily="34" charset="0"/>
              <a:buChar char="•"/>
            </a:pPr>
            <a:r>
              <a:rPr lang="en-US" sz="2400" dirty="0"/>
              <a:t>Broader range 19 to 61</a:t>
            </a:r>
          </a:p>
          <a:p>
            <a:pPr marL="285750" indent="-285750">
              <a:buFont typeface="Arial" panose="020B0604020202020204" pitchFamily="34" charset="0"/>
              <a:buChar char="•"/>
            </a:pPr>
            <a:r>
              <a:rPr lang="en-US" sz="2400" dirty="0"/>
              <a:t>Median = 37</a:t>
            </a:r>
          </a:p>
          <a:p>
            <a:pPr marL="285750" indent="-285750">
              <a:buFont typeface="Arial" panose="020B0604020202020204" pitchFamily="34" charset="0"/>
              <a:buChar char="•"/>
            </a:pPr>
            <a:r>
              <a:rPr lang="en-US" sz="2400" dirty="0"/>
              <a:t>Mean = 35</a:t>
            </a:r>
          </a:p>
          <a:p>
            <a:pPr marL="285750" indent="-285750">
              <a:buFont typeface="Arial" panose="020B0604020202020204" pitchFamily="34" charset="0"/>
              <a:buChar char="•"/>
            </a:pPr>
            <a:endParaRPr lang="en-US" sz="2400" dirty="0"/>
          </a:p>
          <a:p>
            <a:r>
              <a:rPr lang="en-US" sz="2400" b="1" u="sng" dirty="0"/>
              <a:t>Insight</a:t>
            </a:r>
          </a:p>
          <a:p>
            <a:pPr marL="285750" indent="-285750">
              <a:buFont typeface="Arial" panose="020B0604020202020204" pitchFamily="34" charset="0"/>
              <a:buChar char="•"/>
            </a:pPr>
            <a:r>
              <a:rPr lang="en-US" sz="2400" dirty="0"/>
              <a:t>Focus sales efforts on states depending on IBU of the product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3270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ABV/IBU Beer</a:t>
            </a:r>
          </a:p>
        </p:txBody>
      </p:sp>
      <p:sp>
        <p:nvSpPr>
          <p:cNvPr id="3" name="Content Placeholder 2"/>
          <p:cNvSpPr>
            <a:spLocks noGrp="1"/>
          </p:cNvSpPr>
          <p:nvPr>
            <p:ph idx="1"/>
          </p:nvPr>
        </p:nvSpPr>
        <p:spPr/>
        <p:txBody>
          <a:bodyPr/>
          <a:lstStyle/>
          <a:p>
            <a:r>
              <a:rPr lang="en-US" dirty="0"/>
              <a:t>The beer with the Highest ABV is the “Lee Hill Series Vol. 5 - Belgian Style </a:t>
            </a:r>
            <a:r>
              <a:rPr lang="en-US" dirty="0" err="1"/>
              <a:t>Quadrupel</a:t>
            </a:r>
            <a:r>
              <a:rPr lang="en-US" dirty="0"/>
              <a:t> Ale”, which comes from a brewery in Colorado and has an ABV of 12.8%.</a:t>
            </a:r>
          </a:p>
          <a:p>
            <a:pPr lvl="1"/>
            <a:r>
              <a:rPr lang="en-US" dirty="0"/>
              <a:t>This suggests that Colorado likes beers with high ABV and looking at the Median ABV by state chart, they have the 6</a:t>
            </a:r>
            <a:r>
              <a:rPr lang="en-US" baseline="30000" dirty="0"/>
              <a:t>th</a:t>
            </a:r>
            <a:r>
              <a:rPr lang="en-US" dirty="0"/>
              <a:t> highest median ABV.</a:t>
            </a:r>
          </a:p>
          <a:p>
            <a:pPr lvl="1"/>
            <a:r>
              <a:rPr lang="en-US" dirty="0"/>
              <a:t>Based on this, it looks like your higher ABV products could do well in Colorado.</a:t>
            </a:r>
          </a:p>
          <a:p>
            <a:r>
              <a:rPr lang="en-US" dirty="0"/>
              <a:t>The beer with the Highest IBU is the “Bitter Bitch Imperial IPA”, which comes from a brewery in Oregon and has an IBU of 138.</a:t>
            </a:r>
          </a:p>
          <a:p>
            <a:endParaRPr lang="en-US" dirty="0"/>
          </a:p>
          <a:p>
            <a:endParaRPr lang="en-US" dirty="0"/>
          </a:p>
        </p:txBody>
      </p:sp>
    </p:spTree>
    <p:extLst>
      <p:ext uri="{BB962C8B-B14F-4D97-AF65-F5344CB8AC3E}">
        <p14:creationId xmlns:p14="http://schemas.microsoft.com/office/powerpoint/2010/main" val="84054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AAF2C-E22D-4554-A23C-D22A995CA036}"/>
              </a:ext>
            </a:extLst>
          </p:cNvPr>
          <p:cNvSpPr>
            <a:spLocks noGrp="1"/>
          </p:cNvSpPr>
          <p:nvPr>
            <p:ph type="title"/>
          </p:nvPr>
        </p:nvSpPr>
        <p:spPr>
          <a:xfrm>
            <a:off x="404942" y="417376"/>
            <a:ext cx="10047352" cy="1325563"/>
          </a:xfrm>
        </p:spPr>
        <p:txBody>
          <a:bodyPr/>
          <a:lstStyle/>
          <a:p>
            <a:r>
              <a:rPr lang="en-US" dirty="0"/>
              <a:t>ABV Summary Statistics</a:t>
            </a:r>
          </a:p>
        </p:txBody>
      </p:sp>
      <p:sp>
        <p:nvSpPr>
          <p:cNvPr id="3" name="Content Placeholder 2">
            <a:extLst>
              <a:ext uri="{FF2B5EF4-FFF2-40B4-BE49-F238E27FC236}">
                <a16:creationId xmlns:a16="http://schemas.microsoft.com/office/drawing/2014/main" id="{5BFBD35D-DBFF-4A5E-831B-44BF5CCB2EB6}"/>
              </a:ext>
            </a:extLst>
          </p:cNvPr>
          <p:cNvSpPr>
            <a:spLocks noGrp="1"/>
          </p:cNvSpPr>
          <p:nvPr>
            <p:ph idx="1"/>
          </p:nvPr>
        </p:nvSpPr>
        <p:spPr>
          <a:xfrm>
            <a:off x="404942" y="1606970"/>
            <a:ext cx="4312503" cy="4307269"/>
          </a:xfrm>
        </p:spPr>
        <p:txBody>
          <a:bodyPr>
            <a:normAutofit fontScale="85000" lnSpcReduction="10000"/>
          </a:bodyPr>
          <a:lstStyle/>
          <a:p>
            <a:r>
              <a:rPr lang="en-US" dirty="0"/>
              <a:t>As we can see, the mean is relatively close to the median and a 20% trimmed mean.</a:t>
            </a:r>
          </a:p>
          <a:p>
            <a:r>
              <a:rPr lang="en-US" dirty="0"/>
              <a:t>This tells us that there are not a significant number of outliers and/or they are not very extreme.</a:t>
            </a:r>
          </a:p>
          <a:p>
            <a:r>
              <a:rPr lang="en-US" dirty="0"/>
              <a:t>This also suggests that when you are creating new beers, you should try to stay relatively within the norm (about 4-10% ABV).</a:t>
            </a:r>
          </a:p>
        </p:txBody>
      </p:sp>
      <p:pic>
        <p:nvPicPr>
          <p:cNvPr id="11" name="Picture 10">
            <a:extLst>
              <a:ext uri="{FF2B5EF4-FFF2-40B4-BE49-F238E27FC236}">
                <a16:creationId xmlns:a16="http://schemas.microsoft.com/office/drawing/2014/main" id="{9B78004A-8C45-450F-BBC3-5854EF4B658F}"/>
              </a:ext>
            </a:extLst>
          </p:cNvPr>
          <p:cNvPicPr>
            <a:picLocks noChangeAspect="1"/>
          </p:cNvPicPr>
          <p:nvPr/>
        </p:nvPicPr>
        <p:blipFill>
          <a:blip r:embed="rId3"/>
          <a:stretch>
            <a:fillRect/>
          </a:stretch>
        </p:blipFill>
        <p:spPr>
          <a:xfrm>
            <a:off x="5246550" y="1655207"/>
            <a:ext cx="5306165" cy="752580"/>
          </a:xfrm>
          <a:prstGeom prst="rect">
            <a:avLst/>
          </a:prstGeom>
        </p:spPr>
      </p:pic>
    </p:spTree>
    <p:extLst>
      <p:ext uri="{BB962C8B-B14F-4D97-AF65-F5344CB8AC3E}">
        <p14:creationId xmlns:p14="http://schemas.microsoft.com/office/powerpoint/2010/main" val="390960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CCD5-011D-4F05-AD28-5EE8505E4FE4}"/>
              </a:ext>
            </a:extLst>
          </p:cNvPr>
          <p:cNvSpPr>
            <a:spLocks noGrp="1"/>
          </p:cNvSpPr>
          <p:nvPr>
            <p:ph type="title"/>
          </p:nvPr>
        </p:nvSpPr>
        <p:spPr>
          <a:xfrm>
            <a:off x="404943" y="232593"/>
            <a:ext cx="10047352" cy="1325563"/>
          </a:xfrm>
        </p:spPr>
        <p:txBody>
          <a:bodyPr/>
          <a:lstStyle/>
          <a:p>
            <a:r>
              <a:rPr lang="en-US" dirty="0"/>
              <a:t>ABV Distribution</a:t>
            </a:r>
          </a:p>
        </p:txBody>
      </p:sp>
      <p:sp>
        <p:nvSpPr>
          <p:cNvPr id="3" name="Content Placeholder 2">
            <a:extLst>
              <a:ext uri="{FF2B5EF4-FFF2-40B4-BE49-F238E27FC236}">
                <a16:creationId xmlns:a16="http://schemas.microsoft.com/office/drawing/2014/main" id="{FA7E61C3-5CDB-4916-8377-7C1AFEA1A4FF}"/>
              </a:ext>
            </a:extLst>
          </p:cNvPr>
          <p:cNvSpPr>
            <a:spLocks noGrp="1"/>
          </p:cNvSpPr>
          <p:nvPr>
            <p:ph idx="1"/>
          </p:nvPr>
        </p:nvSpPr>
        <p:spPr>
          <a:xfrm>
            <a:off x="207608" y="1385670"/>
            <a:ext cx="10442022" cy="1322876"/>
          </a:xfrm>
        </p:spPr>
        <p:txBody>
          <a:bodyPr>
            <a:noAutofit/>
          </a:bodyPr>
          <a:lstStyle/>
          <a:p>
            <a:pPr>
              <a:lnSpc>
                <a:spcPct val="100000"/>
              </a:lnSpc>
            </a:pPr>
            <a:r>
              <a:rPr lang="en-US" sz="1600" dirty="0"/>
              <a:t>The histogram and boxplot appear slightly right skewed. This indicates there is a group of beers that have a higher-than-normal ABV. </a:t>
            </a:r>
          </a:p>
          <a:p>
            <a:pPr lvl="1">
              <a:lnSpc>
                <a:spcPct val="100000"/>
              </a:lnSpc>
            </a:pPr>
            <a:r>
              <a:rPr lang="en-US" sz="1600" dirty="0"/>
              <a:t>The boxplot shows these outliers, and they tend to be IPAs as one would expect.</a:t>
            </a:r>
          </a:p>
          <a:p>
            <a:pPr lvl="1">
              <a:lnSpc>
                <a:spcPct val="100000"/>
              </a:lnSpc>
            </a:pPr>
            <a:r>
              <a:rPr lang="en-US" sz="1600" dirty="0"/>
              <a:t>In the 4</a:t>
            </a:r>
            <a:r>
              <a:rPr lang="en-US" sz="1600" baseline="30000" dirty="0"/>
              <a:t>th</a:t>
            </a:r>
            <a:r>
              <a:rPr lang="en-US" sz="1600" dirty="0"/>
              <a:t> quartile of the boxplot, 50.7% of the beers are IPAs, while IPAs only make up 23.8% of all beers in this study.</a:t>
            </a:r>
          </a:p>
        </p:txBody>
      </p:sp>
      <p:sp>
        <p:nvSpPr>
          <p:cNvPr id="4" name="AutoShape 2">
            <a:extLst>
              <a:ext uri="{FF2B5EF4-FFF2-40B4-BE49-F238E27FC236}">
                <a16:creationId xmlns:a16="http://schemas.microsoft.com/office/drawing/2014/main" id="{0C221EDA-AC6A-48FC-A8F4-F9E9AF9AD7AC}"/>
              </a:ext>
            </a:extLst>
          </p:cNvPr>
          <p:cNvSpPr>
            <a:spLocks noChangeAspect="1" noChangeArrowheads="1"/>
          </p:cNvSpPr>
          <p:nvPr/>
        </p:nvSpPr>
        <p:spPr bwMode="auto">
          <a:xfrm>
            <a:off x="5943600" y="3276600"/>
            <a:ext cx="4383248" cy="43832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Chart, histogram&#10;&#10;Description automatically generated">
            <a:extLst>
              <a:ext uri="{FF2B5EF4-FFF2-40B4-BE49-F238E27FC236}">
                <a16:creationId xmlns:a16="http://schemas.microsoft.com/office/drawing/2014/main" id="{FF87EC3D-DD46-4130-B507-D614020D1C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8" y="3168856"/>
            <a:ext cx="5600894" cy="3456551"/>
          </a:xfrm>
          <a:prstGeom prst="rect">
            <a:avLst/>
          </a:prstGeom>
          <a:ln>
            <a:solidFill>
              <a:schemeClr val="tx1"/>
            </a:solidFill>
          </a:ln>
        </p:spPr>
      </p:pic>
      <p:pic>
        <p:nvPicPr>
          <p:cNvPr id="8" name="Picture 7" descr="Chart, bar chart&#10;&#10;Description automatically generated">
            <a:extLst>
              <a:ext uri="{FF2B5EF4-FFF2-40B4-BE49-F238E27FC236}">
                <a16:creationId xmlns:a16="http://schemas.microsoft.com/office/drawing/2014/main" id="{077E990A-985A-47C5-8662-93A915A120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0055" y="3168856"/>
            <a:ext cx="5600894" cy="3456551"/>
          </a:xfrm>
          <a:prstGeom prst="rect">
            <a:avLst/>
          </a:prstGeom>
          <a:ln>
            <a:solidFill>
              <a:schemeClr val="tx1"/>
            </a:solidFill>
          </a:ln>
        </p:spPr>
      </p:pic>
    </p:spTree>
    <p:extLst>
      <p:ext uri="{BB962C8B-B14F-4D97-AF65-F5344CB8AC3E}">
        <p14:creationId xmlns:p14="http://schemas.microsoft.com/office/powerpoint/2010/main" val="390618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6DE3-0026-487D-A4F2-67FA140ED058}"/>
              </a:ext>
            </a:extLst>
          </p:cNvPr>
          <p:cNvSpPr>
            <a:spLocks noGrp="1"/>
          </p:cNvSpPr>
          <p:nvPr>
            <p:ph type="title"/>
          </p:nvPr>
        </p:nvSpPr>
        <p:spPr>
          <a:xfrm>
            <a:off x="589501" y="0"/>
            <a:ext cx="10047352" cy="1325563"/>
          </a:xfrm>
        </p:spPr>
        <p:txBody>
          <a:bodyPr/>
          <a:lstStyle/>
          <a:p>
            <a:r>
              <a:rPr lang="en-US" dirty="0"/>
              <a:t>IBU/ABV Correlation</a:t>
            </a:r>
          </a:p>
        </p:txBody>
      </p:sp>
      <p:sp>
        <p:nvSpPr>
          <p:cNvPr id="3" name="Content Placeholder 2">
            <a:extLst>
              <a:ext uri="{FF2B5EF4-FFF2-40B4-BE49-F238E27FC236}">
                <a16:creationId xmlns:a16="http://schemas.microsoft.com/office/drawing/2014/main" id="{6433693F-0677-4A89-A621-7A221ED2D44B}"/>
              </a:ext>
            </a:extLst>
          </p:cNvPr>
          <p:cNvSpPr>
            <a:spLocks noGrp="1"/>
          </p:cNvSpPr>
          <p:nvPr>
            <p:ph idx="1"/>
          </p:nvPr>
        </p:nvSpPr>
        <p:spPr>
          <a:xfrm>
            <a:off x="0" y="1063126"/>
            <a:ext cx="5243119" cy="5153116"/>
          </a:xfrm>
        </p:spPr>
        <p:txBody>
          <a:bodyPr>
            <a:normAutofit fontScale="77500" lnSpcReduction="20000"/>
          </a:bodyPr>
          <a:lstStyle/>
          <a:p>
            <a:r>
              <a:rPr lang="en-US" dirty="0"/>
              <a:t>The graph shows a positive correlation between the two variables.</a:t>
            </a:r>
          </a:p>
          <a:p>
            <a:r>
              <a:rPr lang="en-US" dirty="0"/>
              <a:t>The Pearson Correlation Coefficient is .67 which also indicates a strong positive relationship between ABV and IBU.</a:t>
            </a:r>
          </a:p>
          <a:p>
            <a:r>
              <a:rPr lang="en-US" dirty="0"/>
              <a:t>It appears that as a beer increases on International Bitterness Units (IBU) scale, the Alcohol by Volume (ABV) also increases in a linear fashion.</a:t>
            </a:r>
          </a:p>
          <a:p>
            <a:pPr lvl="1"/>
            <a:r>
              <a:rPr lang="en-US" dirty="0"/>
              <a:t>When the bitterness (IBU) is increased by increasing the amount or changing the timing of the hops, more sugar is added in the fermentation process to compensate, which increases the ABV.</a:t>
            </a:r>
          </a:p>
          <a:p>
            <a:r>
              <a:rPr lang="en-US" dirty="0"/>
              <a:t>This is useful because if you want to create a more bitter beer, you know to increase the ABV as well from looking at your competitors.</a:t>
            </a:r>
          </a:p>
        </p:txBody>
      </p:sp>
      <p:pic>
        <p:nvPicPr>
          <p:cNvPr id="8" name="Picture 7" descr="Chart, scatter chart&#10;&#10;Description automatically generated">
            <a:extLst>
              <a:ext uri="{FF2B5EF4-FFF2-40B4-BE49-F238E27FC236}">
                <a16:creationId xmlns:a16="http://schemas.microsoft.com/office/drawing/2014/main" id="{98B40F3C-E106-447E-8A31-1B0F9FA0A1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93" y="1450938"/>
            <a:ext cx="6668431" cy="4115374"/>
          </a:xfrm>
          <a:prstGeom prst="rect">
            <a:avLst/>
          </a:prstGeom>
          <a:ln>
            <a:solidFill>
              <a:schemeClr val="tx1"/>
            </a:solidFill>
          </a:ln>
        </p:spPr>
      </p:pic>
    </p:spTree>
    <p:extLst>
      <p:ext uri="{BB962C8B-B14F-4D97-AF65-F5344CB8AC3E}">
        <p14:creationId xmlns:p14="http://schemas.microsoft.com/office/powerpoint/2010/main" val="4065823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0" id="{0499D2BE-43F9-F04C-B22B-EB336B2462FB}" vid="{8AF3550B-44D4-9340-B54A-CCBECFB3C9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Budweiser-PowerPoint-Template</Template>
  <TotalTime>502</TotalTime>
  <Words>976</Words>
  <Application>Microsoft Office PowerPoint</Application>
  <PresentationFormat>Widescreen</PresentationFormat>
  <Paragraphs>91</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Office Theme</vt:lpstr>
      <vt:lpstr>Budweiser Data Analysis Project</vt:lpstr>
      <vt:lpstr>Brewery Count By State</vt:lpstr>
      <vt:lpstr>Missing Data / NA’s</vt:lpstr>
      <vt:lpstr>Median Alcohol By Volume (ABV) </vt:lpstr>
      <vt:lpstr>Median International Bitterness Units (IBU) </vt:lpstr>
      <vt:lpstr>Maximum ABV/IBU Beer</vt:lpstr>
      <vt:lpstr>ABV Summary Statistics</vt:lpstr>
      <vt:lpstr>ABV Distribution</vt:lpstr>
      <vt:lpstr>IBU/ABV Correlation</vt:lpstr>
      <vt:lpstr>IBU/ABV KNN Classification</vt:lpstr>
      <vt:lpstr>Insight – Where to Focus Sales Penetration?</vt:lpstr>
      <vt:lpstr>Where to focus by Region</vt:lpstr>
      <vt:lpstr>Where to focus by State in South Region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Jeffrey Reed</dc:creator>
  <cp:lastModifiedBy>Miller, Logan</cp:lastModifiedBy>
  <cp:revision>34</cp:revision>
  <dcterms:created xsi:type="dcterms:W3CDTF">2021-06-07T19:12:29Z</dcterms:created>
  <dcterms:modified xsi:type="dcterms:W3CDTF">2021-06-26T23:40:36Z</dcterms:modified>
</cp:coreProperties>
</file>