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eed" userId="fcb1cda2969150a1" providerId="LiveId" clId="{457948ED-0F47-4541-BFB7-E0684BF35697}"/>
    <pc:docChg chg="undo custSel addSld delSld modSld">
      <pc:chgData name="Jeffrey Reed" userId="fcb1cda2969150a1" providerId="LiveId" clId="{457948ED-0F47-4541-BFB7-E0684BF35697}" dt="2021-06-18T15:49:10.465" v="720" actId="114"/>
      <pc:docMkLst>
        <pc:docMk/>
      </pc:docMkLst>
      <pc:sldChg chg="modSp mod">
        <pc:chgData name="Jeffrey Reed" userId="fcb1cda2969150a1" providerId="LiveId" clId="{457948ED-0F47-4541-BFB7-E0684BF35697}" dt="2021-06-18T15:41:24.186" v="162" actId="1036"/>
        <pc:sldMkLst>
          <pc:docMk/>
          <pc:sldMk cId="2431684349" sldId="258"/>
        </pc:sldMkLst>
        <pc:spChg chg="mod">
          <ac:chgData name="Jeffrey Reed" userId="fcb1cda2969150a1" providerId="LiveId" clId="{457948ED-0F47-4541-BFB7-E0684BF35697}" dt="2021-06-18T15:41:24.186" v="162" actId="1036"/>
          <ac:spMkLst>
            <pc:docMk/>
            <pc:sldMk cId="2431684349" sldId="258"/>
            <ac:spMk id="8" creationId="{DF1A2F41-4522-46D2-9E51-F1F2B57ADD57}"/>
          </ac:spMkLst>
        </pc:spChg>
      </pc:sldChg>
      <pc:sldChg chg="addSp delSp modSp add mod">
        <pc:chgData name="Jeffrey Reed" userId="fcb1cda2969150a1" providerId="LiveId" clId="{457948ED-0F47-4541-BFB7-E0684BF35697}" dt="2021-06-18T15:49:10.465" v="720" actId="114"/>
        <pc:sldMkLst>
          <pc:docMk/>
          <pc:sldMk cId="319737450" sldId="267"/>
        </pc:sldMkLst>
        <pc:spChg chg="mod">
          <ac:chgData name="Jeffrey Reed" userId="fcb1cda2969150a1" providerId="LiveId" clId="{457948ED-0F47-4541-BFB7-E0684BF35697}" dt="2021-06-18T15:49:10.465" v="720" actId="114"/>
          <ac:spMkLst>
            <pc:docMk/>
            <pc:sldMk cId="319737450" sldId="267"/>
            <ac:spMk id="2" creationId="{00000000-0000-0000-0000-000000000000}"/>
          </ac:spMkLst>
        </pc:spChg>
        <pc:spChg chg="del">
          <ac:chgData name="Jeffrey Reed" userId="fcb1cda2969150a1" providerId="LiveId" clId="{457948ED-0F47-4541-BFB7-E0684BF35697}" dt="2021-06-18T15:24:12.759" v="1" actId="478"/>
          <ac:spMkLst>
            <pc:docMk/>
            <pc:sldMk cId="319737450" sldId="267"/>
            <ac:spMk id="3" creationId="{00000000-0000-0000-0000-000000000000}"/>
          </ac:spMkLst>
        </pc:spChg>
        <pc:spChg chg="add del mod">
          <ac:chgData name="Jeffrey Reed" userId="fcb1cda2969150a1" providerId="LiveId" clId="{457948ED-0F47-4541-BFB7-E0684BF35697}" dt="2021-06-18T15:24:28.930" v="6" actId="478"/>
          <ac:spMkLst>
            <pc:docMk/>
            <pc:sldMk cId="319737450" sldId="267"/>
            <ac:spMk id="5" creationId="{B0B65BEC-9171-4527-AB7F-E27DFB24FBBD}"/>
          </ac:spMkLst>
        </pc:spChg>
        <pc:picChg chg="add mod">
          <ac:chgData name="Jeffrey Reed" userId="fcb1cda2969150a1" providerId="LiveId" clId="{457948ED-0F47-4541-BFB7-E0684BF35697}" dt="2021-06-18T15:48:51.007" v="718" actId="1036"/>
          <ac:picMkLst>
            <pc:docMk/>
            <pc:sldMk cId="319737450" sldId="267"/>
            <ac:picMk id="7" creationId="{B1CAF263-B1C6-483A-9DCA-FFA03369F9BF}"/>
          </ac:picMkLst>
        </pc:picChg>
      </pc:sldChg>
      <pc:sldChg chg="addSp delSp modSp add del mod">
        <pc:chgData name="Jeffrey Reed" userId="fcb1cda2969150a1" providerId="LiveId" clId="{457948ED-0F47-4541-BFB7-E0684BF35697}" dt="2021-06-18T15:28:50.108" v="78" actId="47"/>
        <pc:sldMkLst>
          <pc:docMk/>
          <pc:sldMk cId="1801789794" sldId="268"/>
        </pc:sldMkLst>
        <pc:spChg chg="mod">
          <ac:chgData name="Jeffrey Reed" userId="fcb1cda2969150a1" providerId="LiveId" clId="{457948ED-0F47-4541-BFB7-E0684BF35697}" dt="2021-06-18T15:25:29.658" v="69" actId="20577"/>
          <ac:spMkLst>
            <pc:docMk/>
            <pc:sldMk cId="1801789794" sldId="268"/>
            <ac:spMk id="2" creationId="{00000000-0000-0000-0000-000000000000}"/>
          </ac:spMkLst>
        </pc:spChg>
        <pc:picChg chg="add mod">
          <ac:chgData name="Jeffrey Reed" userId="fcb1cda2969150a1" providerId="LiveId" clId="{457948ED-0F47-4541-BFB7-E0684BF35697}" dt="2021-06-18T15:26:53.886" v="73" actId="1076"/>
          <ac:picMkLst>
            <pc:docMk/>
            <pc:sldMk cId="1801789794" sldId="268"/>
            <ac:picMk id="4" creationId="{52BED7E7-3BEA-46E5-8AF5-E879CF582CB0}"/>
          </ac:picMkLst>
        </pc:picChg>
        <pc:picChg chg="del">
          <ac:chgData name="Jeffrey Reed" userId="fcb1cda2969150a1" providerId="LiveId" clId="{457948ED-0F47-4541-BFB7-E0684BF35697}" dt="2021-06-18T15:26:47.360" v="70" actId="478"/>
          <ac:picMkLst>
            <pc:docMk/>
            <pc:sldMk cId="1801789794" sldId="268"/>
            <ac:picMk id="7" creationId="{B1CAF263-B1C6-483A-9DCA-FFA03369F9BF}"/>
          </ac:picMkLst>
        </pc:picChg>
      </pc:sldChg>
      <pc:sldChg chg="add del">
        <pc:chgData name="Jeffrey Reed" userId="fcb1cda2969150a1" providerId="LiveId" clId="{457948ED-0F47-4541-BFB7-E0684BF35697}" dt="2021-06-18T15:24:21.578" v="3" actId="47"/>
        <pc:sldMkLst>
          <pc:docMk/>
          <pc:sldMk cId="1951309692" sldId="268"/>
        </pc:sldMkLst>
      </pc:sldChg>
      <pc:sldChg chg="addSp modSp add mod">
        <pc:chgData name="Jeffrey Reed" userId="fcb1cda2969150a1" providerId="LiveId" clId="{457948ED-0F47-4541-BFB7-E0684BF35697}" dt="2021-06-18T15:43:58.180" v="393" actId="20577"/>
        <pc:sldMkLst>
          <pc:docMk/>
          <pc:sldMk cId="3722234494" sldId="269"/>
        </pc:sldMkLst>
        <pc:spChg chg="mod">
          <ac:chgData name="Jeffrey Reed" userId="fcb1cda2969150a1" providerId="LiveId" clId="{457948ED-0F47-4541-BFB7-E0684BF35697}" dt="2021-06-18T15:39:56.786" v="148" actId="20577"/>
          <ac:spMkLst>
            <pc:docMk/>
            <pc:sldMk cId="3722234494" sldId="269"/>
            <ac:spMk id="2" creationId="{00000000-0000-0000-0000-000000000000}"/>
          </ac:spMkLst>
        </pc:spChg>
        <pc:spChg chg="add mod">
          <ac:chgData name="Jeffrey Reed" userId="fcb1cda2969150a1" providerId="LiveId" clId="{457948ED-0F47-4541-BFB7-E0684BF35697}" dt="2021-06-18T15:43:58.180" v="393" actId="20577"/>
          <ac:spMkLst>
            <pc:docMk/>
            <pc:sldMk cId="3722234494" sldId="269"/>
            <ac:spMk id="6" creationId="{E7DF436C-F56E-47E1-BC5A-89E5F80F0281}"/>
          </ac:spMkLst>
        </pc:spChg>
        <pc:picChg chg="mod">
          <ac:chgData name="Jeffrey Reed" userId="fcb1cda2969150a1" providerId="LiveId" clId="{457948ED-0F47-4541-BFB7-E0684BF35697}" dt="2021-06-18T15:29:02.025" v="80" actId="14100"/>
          <ac:picMkLst>
            <pc:docMk/>
            <pc:sldMk cId="3722234494" sldId="269"/>
            <ac:picMk id="4" creationId="{52BED7E7-3BEA-46E5-8AF5-E879CF582CB0}"/>
          </ac:picMkLst>
        </pc:picChg>
        <pc:picChg chg="add mod">
          <ac:chgData name="Jeffrey Reed" userId="fcb1cda2969150a1" providerId="LiveId" clId="{457948ED-0F47-4541-BFB7-E0684BF35697}" dt="2021-06-18T15:29:05.873" v="111" actId="1037"/>
          <ac:picMkLst>
            <pc:docMk/>
            <pc:sldMk cId="3722234494" sldId="269"/>
            <ac:picMk id="5" creationId="{BC668065-65B8-4EE5-BA2A-3478C30B9165}"/>
          </ac:picMkLst>
        </pc:picChg>
      </pc:sldChg>
      <pc:sldChg chg="addSp delSp modSp add mod">
        <pc:chgData name="Jeffrey Reed" userId="fcb1cda2969150a1" providerId="LiveId" clId="{457948ED-0F47-4541-BFB7-E0684BF35697}" dt="2021-06-18T15:46:58.177" v="609" actId="20577"/>
        <pc:sldMkLst>
          <pc:docMk/>
          <pc:sldMk cId="3552440563" sldId="270"/>
        </pc:sldMkLst>
        <pc:spChg chg="mod">
          <ac:chgData name="Jeffrey Reed" userId="fcb1cda2969150a1" providerId="LiveId" clId="{457948ED-0F47-4541-BFB7-E0684BF35697}" dt="2021-06-18T15:44:35.454" v="417" actId="1037"/>
          <ac:spMkLst>
            <pc:docMk/>
            <pc:sldMk cId="3552440563" sldId="270"/>
            <ac:spMk id="2" creationId="{00000000-0000-0000-0000-000000000000}"/>
          </ac:spMkLst>
        </pc:spChg>
        <pc:spChg chg="add mod">
          <ac:chgData name="Jeffrey Reed" userId="fcb1cda2969150a1" providerId="LiveId" clId="{457948ED-0F47-4541-BFB7-E0684BF35697}" dt="2021-06-18T15:46:58.177" v="609" actId="20577"/>
          <ac:spMkLst>
            <pc:docMk/>
            <pc:sldMk cId="3552440563" sldId="270"/>
            <ac:spMk id="9" creationId="{06A4D933-DC90-4DDE-96F2-6F390232C7C5}"/>
          </ac:spMkLst>
        </pc:spChg>
        <pc:picChg chg="del">
          <ac:chgData name="Jeffrey Reed" userId="fcb1cda2969150a1" providerId="LiveId" clId="{457948ED-0F47-4541-BFB7-E0684BF35697}" dt="2021-06-18T15:32:43.144" v="113" actId="478"/>
          <ac:picMkLst>
            <pc:docMk/>
            <pc:sldMk cId="3552440563" sldId="270"/>
            <ac:picMk id="4" creationId="{52BED7E7-3BEA-46E5-8AF5-E879CF582CB0}"/>
          </ac:picMkLst>
        </pc:picChg>
        <pc:picChg chg="del">
          <ac:chgData name="Jeffrey Reed" userId="fcb1cda2969150a1" providerId="LiveId" clId="{457948ED-0F47-4541-BFB7-E0684BF35697}" dt="2021-06-18T15:38:09.615" v="117" actId="478"/>
          <ac:picMkLst>
            <pc:docMk/>
            <pc:sldMk cId="3552440563" sldId="270"/>
            <ac:picMk id="5" creationId="{BC668065-65B8-4EE5-BA2A-3478C30B9165}"/>
          </ac:picMkLst>
        </pc:picChg>
        <pc:picChg chg="add mod">
          <ac:chgData name="Jeffrey Reed" userId="fcb1cda2969150a1" providerId="LiveId" clId="{457948ED-0F47-4541-BFB7-E0684BF35697}" dt="2021-06-18T15:45:24.364" v="510" actId="14100"/>
          <ac:picMkLst>
            <pc:docMk/>
            <pc:sldMk cId="3552440563" sldId="270"/>
            <ac:picMk id="6" creationId="{2DBBAABC-F9B3-4F6C-A4B3-B9B15E4EADC9}"/>
          </ac:picMkLst>
        </pc:picChg>
        <pc:picChg chg="add mod">
          <ac:chgData name="Jeffrey Reed" userId="fcb1cda2969150a1" providerId="LiveId" clId="{457948ED-0F47-4541-BFB7-E0684BF35697}" dt="2021-06-18T15:39:18.629" v="121" actId="14100"/>
          <ac:picMkLst>
            <pc:docMk/>
            <pc:sldMk cId="3552440563" sldId="270"/>
            <ac:picMk id="8" creationId="{D0AD7B08-F341-457A-882B-38C74F7261E0}"/>
          </ac:picMkLst>
        </pc:picChg>
      </pc:sldChg>
      <pc:sldChg chg="modSp add mod">
        <pc:chgData name="Jeffrey Reed" userId="fcb1cda2969150a1" providerId="LiveId" clId="{457948ED-0F47-4541-BFB7-E0684BF35697}" dt="2021-06-18T15:47:46.430" v="675" actId="20577"/>
        <pc:sldMkLst>
          <pc:docMk/>
          <pc:sldMk cId="3262851643" sldId="271"/>
        </pc:sldMkLst>
        <pc:spChg chg="mod">
          <ac:chgData name="Jeffrey Reed" userId="fcb1cda2969150a1" providerId="LiveId" clId="{457948ED-0F47-4541-BFB7-E0684BF35697}" dt="2021-06-18T15:47:30.816" v="633" actId="20577"/>
          <ac:spMkLst>
            <pc:docMk/>
            <pc:sldMk cId="3262851643" sldId="271"/>
            <ac:spMk id="2" creationId="{00000000-0000-0000-0000-000000000000}"/>
          </ac:spMkLst>
        </pc:spChg>
        <pc:spChg chg="mod">
          <ac:chgData name="Jeffrey Reed" userId="fcb1cda2969150a1" providerId="LiveId" clId="{457948ED-0F47-4541-BFB7-E0684BF35697}" dt="2021-06-18T15:47:46.430" v="675" actId="20577"/>
          <ac:spMkLst>
            <pc:docMk/>
            <pc:sldMk cId="3262851643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Reed &amp; Miller Consulting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– Where to Focus Sales Penetration?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AF263-B1C6-483A-9DCA-FFA03369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1623715"/>
            <a:ext cx="8969406" cy="4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focus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ED7E7-3BEA-46E5-8AF5-E879CF58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4" y="1655374"/>
            <a:ext cx="5867848" cy="3542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68065-65B8-4EE5-BA2A-3478C30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78" y="5282350"/>
            <a:ext cx="4705350" cy="145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F436C-F56E-47E1-BC5A-89E5F80F0281}"/>
              </a:ext>
            </a:extLst>
          </p:cNvPr>
          <p:cNvSpPr txBox="1"/>
          <p:nvPr/>
        </p:nvSpPr>
        <p:spPr>
          <a:xfrm>
            <a:off x="657726" y="1676400"/>
            <a:ext cx="32806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region should you focus your efforts to penetrate further?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u="sng" dirty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Lowest Beers per Brewery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Favorable demographic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96" y="417376"/>
            <a:ext cx="10736533" cy="1325563"/>
          </a:xfrm>
        </p:spPr>
        <p:txBody>
          <a:bodyPr/>
          <a:lstStyle/>
          <a:p>
            <a:r>
              <a:rPr lang="en-US" dirty="0"/>
              <a:t>Where to focus by State in South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BAABC-F9B3-4F6C-A4B3-B9B15E4E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858610"/>
            <a:ext cx="6667413" cy="3778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D7B08-F341-457A-882B-38C74F72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03" y="2192785"/>
            <a:ext cx="3129307" cy="4444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4D933-DC90-4DDE-96F2-6F390232C7C5}"/>
              </a:ext>
            </a:extLst>
          </p:cNvPr>
          <p:cNvSpPr txBox="1"/>
          <p:nvPr/>
        </p:nvSpPr>
        <p:spPr>
          <a:xfrm>
            <a:off x="342796" y="1415293"/>
            <a:ext cx="65578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states should you prioritize in the South Region?</a:t>
            </a:r>
          </a:p>
          <a:p>
            <a:r>
              <a:rPr lang="en-US" sz="2400" b="1" u="sng" dirty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Carolina and Virginia at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Thank you for your time and business</a:t>
            </a:r>
          </a:p>
        </p:txBody>
      </p:sp>
    </p:spTree>
    <p:extLst>
      <p:ext uri="{BB962C8B-B14F-4D97-AF65-F5344CB8AC3E}">
        <p14:creationId xmlns:p14="http://schemas.microsoft.com/office/powerpoint/2010/main" val="32628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E262-77B0-4B8F-AB79-052077B6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5" y="1573731"/>
            <a:ext cx="2614462" cy="453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8B69B-C874-4ACF-85BF-AACDABE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0" y="1573731"/>
            <a:ext cx="2511432" cy="453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66604" y="1685278"/>
            <a:ext cx="32806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breweries counted = 558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= ~51%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= ~31% of total count</a:t>
            </a:r>
          </a:p>
          <a:p>
            <a:r>
              <a:rPr lang="en-US" sz="2400" b="1" u="sng" dirty="0"/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/ growth / ROI initiatives likely aided by focus on top brewery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/ NA’s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9214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2 of 10 categories evidenced missing data / NA’s.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Alcohol by volume of the beer (ABV) = </a:t>
            </a:r>
            <a:r>
              <a:rPr lang="en-US" sz="2400" u="sng" dirty="0"/>
              <a:t>62 missing values (3% of total)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International Bitterness Units of the beer (IBU) = </a:t>
            </a:r>
            <a:r>
              <a:rPr lang="en-US" sz="2400" u="sng" dirty="0"/>
              <a:t>1005 missing values (42% of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done with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Randomness of NA’s warrants caution in removing all rows with NA’s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NA’s will be removed only when we are analyzing data in the ABV and IBU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Otherwise, we are removing valuable data unnecessarily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Alcohol By Volume (ABV)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9C695-C9FB-4C03-B6EB-0206CFCB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11" y="1509205"/>
            <a:ext cx="7334083" cy="4358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4C7B78-C524-47DE-9EF3-8D8AFC4206ED}"/>
              </a:ext>
            </a:extLst>
          </p:cNvPr>
          <p:cNvSpPr txBox="1"/>
          <p:nvPr/>
        </p:nvSpPr>
        <p:spPr>
          <a:xfrm>
            <a:off x="382516" y="1649766"/>
            <a:ext cx="32806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Tight range from 0.04 to 0.625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Median &amp; mean = 0.056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Minimal value add from this metric given tight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Median International Bitterness Units (IBU)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33EF-4D4C-41AF-A39A-686119DB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67" y="1452582"/>
            <a:ext cx="7176024" cy="427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6046F-EC35-4603-90EA-0F7CFC14D4CE}"/>
              </a:ext>
            </a:extLst>
          </p:cNvPr>
          <p:cNvSpPr txBox="1"/>
          <p:nvPr/>
        </p:nvSpPr>
        <p:spPr>
          <a:xfrm>
            <a:off x="382516" y="1649766"/>
            <a:ext cx="328061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Broader range 19 to 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Median = 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IBUs and associated costs need attention when determining growth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ABV/IBU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beer with the Highest ABV is the “Lee Hill Series Vol. 5 - Belgian Style </a:t>
            </a:r>
            <a:r>
              <a:rPr lang="en-US" dirty="0" err="1"/>
              <a:t>Quadrupel</a:t>
            </a:r>
            <a:r>
              <a:rPr lang="en-US" dirty="0"/>
              <a:t> Ale”, which comes from a brewery in Colorado and has an ABV of 12.8%.</a:t>
            </a:r>
          </a:p>
          <a:p>
            <a:r>
              <a:rPr lang="en-US" dirty="0"/>
              <a:t>The beer with the Highest IBU is the “Bitter Bitch Imperial IPA”, which comes from a brewery in Oregon and has an IBU of 138.</a:t>
            </a:r>
          </a:p>
        </p:txBody>
      </p:sp>
    </p:spTree>
    <p:extLst>
      <p:ext uri="{BB962C8B-B14F-4D97-AF65-F5344CB8AC3E}">
        <p14:creationId xmlns:p14="http://schemas.microsoft.com/office/powerpoint/2010/main" val="8405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AF2C-E22D-4554-A23C-D22A995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417376"/>
            <a:ext cx="10047352" cy="1325563"/>
          </a:xfrm>
        </p:spPr>
        <p:txBody>
          <a:bodyPr/>
          <a:lstStyle/>
          <a:p>
            <a:r>
              <a:rPr lang="en-US" dirty="0"/>
              <a:t>ABV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35D-DBFF-4A5E-831B-44BF5CCB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06970"/>
            <a:ext cx="4312503" cy="4307269"/>
          </a:xfrm>
        </p:spPr>
        <p:txBody>
          <a:bodyPr/>
          <a:lstStyle/>
          <a:p>
            <a:r>
              <a:rPr lang="en-US" dirty="0"/>
              <a:t>As we can see, the mean is relatively close to the median and a 20% trimmed mean.</a:t>
            </a:r>
          </a:p>
          <a:p>
            <a:r>
              <a:rPr lang="en-US" dirty="0"/>
              <a:t>This tells us that there are not a significant number of outliers and/or they are not very extreme.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8004A-8C45-450F-BBC3-5854EF4B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0" y="1655207"/>
            <a:ext cx="53061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CCD5-011D-4F05-AD28-5EE8505E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32593"/>
            <a:ext cx="10047352" cy="1325563"/>
          </a:xfrm>
        </p:spPr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61C3-5CDB-4916-8377-7C1AFEA1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08" y="1385670"/>
            <a:ext cx="10442022" cy="13228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histogram and boxplot appear slightly right skewed. This indicates there is a group of beers that have a higher-than-normal ABV.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boxplot shows these outliers, and they tend to be IPAs as one would expect.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In the 4</a:t>
            </a:r>
            <a:r>
              <a:rPr lang="en-US" sz="1600" baseline="30000" dirty="0"/>
              <a:t>th</a:t>
            </a:r>
            <a:r>
              <a:rPr lang="en-US" sz="1600" dirty="0"/>
              <a:t> quartile of the boxplot, 50.7% of the beers are IPAs, while IPAs only make up 23.8% of all beers in this study.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C221EDA-AC6A-48FC-A8F4-F9E9AF9AD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383248" cy="43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87EC3D-DD46-4130-B507-D614020D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8" y="3168856"/>
            <a:ext cx="5600894" cy="3456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77E990A-985A-47C5-8662-93A915A1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5" y="3168856"/>
            <a:ext cx="5600894" cy="345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1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6DE3-0026-487D-A4F2-67FA140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IBU/ABV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693F-0677-4A89-A621-7A221ED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18" y="1786498"/>
            <a:ext cx="4167057" cy="45505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graph shows a positive correlation between the two variables.</a:t>
            </a:r>
          </a:p>
          <a:p>
            <a:r>
              <a:rPr lang="en-US" dirty="0"/>
              <a:t>The Pearson Correlation Coefficient is .67 which also indicates a strong positive relationship between IBU and ABV.</a:t>
            </a:r>
          </a:p>
          <a:p>
            <a:r>
              <a:rPr lang="en-US" dirty="0"/>
              <a:t>In general, it appears that as a beer increases on the International Bitterness Units (IBU) scale, the Alcohol by Volume (ABV) also increases in a linear fashion.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3C2F793-5799-45DC-AD84-AAB16B3E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47" y="1742939"/>
            <a:ext cx="6668431" cy="4115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8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226</TotalTime>
  <Words>533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Office Theme</vt:lpstr>
      <vt:lpstr>Budweiser Data Analysis Project</vt:lpstr>
      <vt:lpstr>Brewery Count By State</vt:lpstr>
      <vt:lpstr>Missing Data / NA’s</vt:lpstr>
      <vt:lpstr>Median Alcohol By Volume (ABV) </vt:lpstr>
      <vt:lpstr>Median International Bitterness Units (IBU) </vt:lpstr>
      <vt:lpstr>Maximum ABV/IBU Beer</vt:lpstr>
      <vt:lpstr>ABV Summary Statistics</vt:lpstr>
      <vt:lpstr>ABV Distribution</vt:lpstr>
      <vt:lpstr>IBU/ABV Correlation</vt:lpstr>
      <vt:lpstr>Insight – Where to Focus Sales Penetration?</vt:lpstr>
      <vt:lpstr>Where to focus by Region</vt:lpstr>
      <vt:lpstr>Where to focus by State in South Region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Reed</dc:creator>
  <cp:lastModifiedBy>Jeffrey Reed</cp:lastModifiedBy>
  <cp:revision>17</cp:revision>
  <dcterms:created xsi:type="dcterms:W3CDTF">2021-06-07T19:12:29Z</dcterms:created>
  <dcterms:modified xsi:type="dcterms:W3CDTF">2021-06-18T15:55:11Z</dcterms:modified>
</cp:coreProperties>
</file>