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Reed" userId="fcb1cda2969150a1" providerId="LiveId" clId="{72CF6D7D-40D6-4B9A-A7D6-9D2698FBC7A2}"/>
    <pc:docChg chg="undo custSel addSld delSld modSld">
      <pc:chgData name="Jeffrey Reed" userId="fcb1cda2969150a1" providerId="LiveId" clId="{72CF6D7D-40D6-4B9A-A7D6-9D2698FBC7A2}" dt="2021-06-12T19:53:50.971" v="869" actId="20577"/>
      <pc:docMkLst>
        <pc:docMk/>
      </pc:docMkLst>
      <pc:sldChg chg="modSp mod">
        <pc:chgData name="Jeffrey Reed" userId="fcb1cda2969150a1" providerId="LiveId" clId="{72CF6D7D-40D6-4B9A-A7D6-9D2698FBC7A2}" dt="2021-06-10T00:09:14.094" v="105" actId="255"/>
        <pc:sldMkLst>
          <pc:docMk/>
          <pc:sldMk cId="720928810" sldId="256"/>
        </pc:sldMkLst>
        <pc:spChg chg="mod">
          <ac:chgData name="Jeffrey Reed" userId="fcb1cda2969150a1" providerId="LiveId" clId="{72CF6D7D-40D6-4B9A-A7D6-9D2698FBC7A2}" dt="2021-06-10T00:08:45.342" v="66" actId="20577"/>
          <ac:spMkLst>
            <pc:docMk/>
            <pc:sldMk cId="720928810" sldId="256"/>
            <ac:spMk id="2" creationId="{00000000-0000-0000-0000-000000000000}"/>
          </ac:spMkLst>
        </pc:spChg>
        <pc:spChg chg="mod">
          <ac:chgData name="Jeffrey Reed" userId="fcb1cda2969150a1" providerId="LiveId" clId="{72CF6D7D-40D6-4B9A-A7D6-9D2698FBC7A2}" dt="2021-06-10T00:09:14.094" v="105" actId="255"/>
          <ac:spMkLst>
            <pc:docMk/>
            <pc:sldMk cId="720928810" sldId="256"/>
            <ac:spMk id="3" creationId="{00000000-0000-0000-0000-000000000000}"/>
          </ac:spMkLst>
        </pc:spChg>
      </pc:sldChg>
      <pc:sldChg chg="addSp delSp modSp mod">
        <pc:chgData name="Jeffrey Reed" userId="fcb1cda2969150a1" providerId="LiveId" clId="{72CF6D7D-40D6-4B9A-A7D6-9D2698FBC7A2}" dt="2021-06-12T19:34:29.322" v="723" actId="14100"/>
        <pc:sldMkLst>
          <pc:docMk/>
          <pc:sldMk cId="2059971362" sldId="257"/>
        </pc:sldMkLst>
        <pc:spChg chg="mod">
          <ac:chgData name="Jeffrey Reed" userId="fcb1cda2969150a1" providerId="LiveId" clId="{72CF6D7D-40D6-4B9A-A7D6-9D2698FBC7A2}" dt="2021-06-12T19:32:36.865" v="681" actId="20577"/>
          <ac:spMkLst>
            <pc:docMk/>
            <pc:sldMk cId="2059971362" sldId="257"/>
            <ac:spMk id="2" creationId="{00000000-0000-0000-0000-000000000000}"/>
          </ac:spMkLst>
        </pc:spChg>
        <pc:spChg chg="del">
          <ac:chgData name="Jeffrey Reed" userId="fcb1cda2969150a1" providerId="LiveId" clId="{72CF6D7D-40D6-4B9A-A7D6-9D2698FBC7A2}" dt="2021-06-12T19:31:28.862" v="610" actId="22"/>
          <ac:spMkLst>
            <pc:docMk/>
            <pc:sldMk cId="2059971362" sldId="257"/>
            <ac:spMk id="3" creationId="{00000000-0000-0000-0000-000000000000}"/>
          </ac:spMkLst>
        </pc:spChg>
        <pc:picChg chg="add mod ord">
          <ac:chgData name="Jeffrey Reed" userId="fcb1cda2969150a1" providerId="LiveId" clId="{72CF6D7D-40D6-4B9A-A7D6-9D2698FBC7A2}" dt="2021-06-12T19:34:29.322" v="723" actId="14100"/>
          <ac:picMkLst>
            <pc:docMk/>
            <pc:sldMk cId="2059971362" sldId="257"/>
            <ac:picMk id="5" creationId="{75A89B1B-F0EC-4FC6-A317-A40DCC8C59B5}"/>
          </ac:picMkLst>
        </pc:picChg>
      </pc:sldChg>
      <pc:sldChg chg="modSp mod">
        <pc:chgData name="Jeffrey Reed" userId="fcb1cda2969150a1" providerId="LiveId" clId="{72CF6D7D-40D6-4B9A-A7D6-9D2698FBC7A2}" dt="2021-06-07T20:16:56.583" v="8" actId="14100"/>
        <pc:sldMkLst>
          <pc:docMk/>
          <pc:sldMk cId="2431684349" sldId="258"/>
        </pc:sldMkLst>
        <pc:spChg chg="mod">
          <ac:chgData name="Jeffrey Reed" userId="fcb1cda2969150a1" providerId="LiveId" clId="{72CF6D7D-40D6-4B9A-A7D6-9D2698FBC7A2}" dt="2021-06-07T20:16:56.583" v="8" actId="14100"/>
          <ac:spMkLst>
            <pc:docMk/>
            <pc:sldMk cId="2431684349" sldId="258"/>
            <ac:spMk id="8" creationId="{DF1A2F41-4522-46D2-9E51-F1F2B57ADD57}"/>
          </ac:spMkLst>
        </pc:spChg>
      </pc:sldChg>
      <pc:sldChg chg="del">
        <pc:chgData name="Jeffrey Reed" userId="fcb1cda2969150a1" providerId="LiveId" clId="{72CF6D7D-40D6-4B9A-A7D6-9D2698FBC7A2}" dt="2021-06-12T19:28:02.467" v="570" actId="47"/>
        <pc:sldMkLst>
          <pc:docMk/>
          <pc:sldMk cId="961183414" sldId="259"/>
        </pc:sldMkLst>
      </pc:sldChg>
      <pc:sldChg chg="del">
        <pc:chgData name="Jeffrey Reed" userId="fcb1cda2969150a1" providerId="LiveId" clId="{72CF6D7D-40D6-4B9A-A7D6-9D2698FBC7A2}" dt="2021-06-12T19:28:03.368" v="571" actId="47"/>
        <pc:sldMkLst>
          <pc:docMk/>
          <pc:sldMk cId="1261448384" sldId="260"/>
        </pc:sldMkLst>
      </pc:sldChg>
      <pc:sldChg chg="delSp modSp add mod">
        <pc:chgData name="Jeffrey Reed" userId="fcb1cda2969150a1" providerId="LiveId" clId="{72CF6D7D-40D6-4B9A-A7D6-9D2698FBC7A2}" dt="2021-06-12T19:53:50.971" v="869" actId="20577"/>
        <pc:sldMkLst>
          <pc:docMk/>
          <pc:sldMk cId="3119265288" sldId="261"/>
        </pc:sldMkLst>
        <pc:spChg chg="mod">
          <ac:chgData name="Jeffrey Reed" userId="fcb1cda2969150a1" providerId="LiveId" clId="{72CF6D7D-40D6-4B9A-A7D6-9D2698FBC7A2}" dt="2021-06-12T19:19:59.247" v="137" actId="20577"/>
          <ac:spMkLst>
            <pc:docMk/>
            <pc:sldMk cId="3119265288" sldId="261"/>
            <ac:spMk id="2" creationId="{00000000-0000-0000-0000-000000000000}"/>
          </ac:spMkLst>
        </pc:spChg>
        <pc:spChg chg="mod">
          <ac:chgData name="Jeffrey Reed" userId="fcb1cda2969150a1" providerId="LiveId" clId="{72CF6D7D-40D6-4B9A-A7D6-9D2698FBC7A2}" dt="2021-06-12T19:53:50.971" v="869" actId="20577"/>
          <ac:spMkLst>
            <pc:docMk/>
            <pc:sldMk cId="3119265288" sldId="261"/>
            <ac:spMk id="8" creationId="{DF1A2F41-4522-46D2-9E51-F1F2B57ADD57}"/>
          </ac:spMkLst>
        </pc:spChg>
        <pc:picChg chg="del">
          <ac:chgData name="Jeffrey Reed" userId="fcb1cda2969150a1" providerId="LiveId" clId="{72CF6D7D-40D6-4B9A-A7D6-9D2698FBC7A2}" dt="2021-06-12T19:20:03.825" v="138" actId="478"/>
          <ac:picMkLst>
            <pc:docMk/>
            <pc:sldMk cId="3119265288" sldId="261"/>
            <ac:picMk id="6" creationId="{CB29E262-77B0-4B8F-AB79-052077B6450A}"/>
          </ac:picMkLst>
        </pc:picChg>
        <pc:picChg chg="del">
          <ac:chgData name="Jeffrey Reed" userId="fcb1cda2969150a1" providerId="LiveId" clId="{72CF6D7D-40D6-4B9A-A7D6-9D2698FBC7A2}" dt="2021-06-12T19:20:06.550" v="139" actId="478"/>
          <ac:picMkLst>
            <pc:docMk/>
            <pc:sldMk cId="3119265288" sldId="261"/>
            <ac:picMk id="7" creationId="{A7D8B69B-C874-4ACF-85BF-AACDABE5B7A2}"/>
          </ac:picMkLst>
        </pc:picChg>
      </pc:sldChg>
      <pc:sldChg chg="modSp add mod">
        <pc:chgData name="Jeffrey Reed" userId="fcb1cda2969150a1" providerId="LiveId" clId="{72CF6D7D-40D6-4B9A-A7D6-9D2698FBC7A2}" dt="2021-06-12T19:37:38.151" v="868" actId="6549"/>
        <pc:sldMkLst>
          <pc:docMk/>
          <pc:sldMk cId="2208917884" sldId="262"/>
        </pc:sldMkLst>
        <pc:spChg chg="mod">
          <ac:chgData name="Jeffrey Reed" userId="fcb1cda2969150a1" providerId="LiveId" clId="{72CF6D7D-40D6-4B9A-A7D6-9D2698FBC7A2}" dt="2021-06-12T19:37:38.151" v="868" actId="6549"/>
          <ac:spMkLst>
            <pc:docMk/>
            <pc:sldMk cId="2208917884" sldId="262"/>
            <ac:spMk id="2" creationId="{00000000-0000-0000-0000-000000000000}"/>
          </ac:spMkLst>
        </pc:spChg>
      </pc:sldChg>
      <pc:sldChg chg="addSp delSp modSp add mod">
        <pc:chgData name="Jeffrey Reed" userId="fcb1cda2969150a1" providerId="LiveId" clId="{72CF6D7D-40D6-4B9A-A7D6-9D2698FBC7A2}" dt="2021-06-12T19:34:59.656" v="734" actId="255"/>
        <pc:sldMkLst>
          <pc:docMk/>
          <pc:sldMk cId="1832703892" sldId="263"/>
        </pc:sldMkLst>
        <pc:spChg chg="mod">
          <ac:chgData name="Jeffrey Reed" userId="fcb1cda2969150a1" providerId="LiveId" clId="{72CF6D7D-40D6-4B9A-A7D6-9D2698FBC7A2}" dt="2021-06-12T19:34:59.656" v="734" actId="255"/>
          <ac:spMkLst>
            <pc:docMk/>
            <pc:sldMk cId="1832703892" sldId="263"/>
            <ac:spMk id="2" creationId="{00000000-0000-0000-0000-000000000000}"/>
          </ac:spMkLst>
        </pc:spChg>
        <pc:spChg chg="add del mod">
          <ac:chgData name="Jeffrey Reed" userId="fcb1cda2969150a1" providerId="LiveId" clId="{72CF6D7D-40D6-4B9A-A7D6-9D2698FBC7A2}" dt="2021-06-12T19:33:59.379" v="715" actId="478"/>
          <ac:spMkLst>
            <pc:docMk/>
            <pc:sldMk cId="1832703892" sldId="263"/>
            <ac:spMk id="4" creationId="{C5D4951D-FFD9-4EDE-B610-9BF8B3FFAB93}"/>
          </ac:spMkLst>
        </pc:spChg>
        <pc:picChg chg="del">
          <ac:chgData name="Jeffrey Reed" userId="fcb1cda2969150a1" providerId="LiveId" clId="{72CF6D7D-40D6-4B9A-A7D6-9D2698FBC7A2}" dt="2021-06-12T19:32:49.618" v="683" actId="478"/>
          <ac:picMkLst>
            <pc:docMk/>
            <pc:sldMk cId="1832703892" sldId="263"/>
            <ac:picMk id="5" creationId="{75A89B1B-F0EC-4FC6-A317-A40DCC8C59B5}"/>
          </ac:picMkLst>
        </pc:picChg>
        <pc:picChg chg="add mod">
          <ac:chgData name="Jeffrey Reed" userId="fcb1cda2969150a1" providerId="LiveId" clId="{72CF6D7D-40D6-4B9A-A7D6-9D2698FBC7A2}" dt="2021-06-12T19:34:02.071" v="716" actId="1076"/>
          <ac:picMkLst>
            <pc:docMk/>
            <pc:sldMk cId="1832703892" sldId="263"/>
            <ac:picMk id="7" creationId="{5F79DE46-13BD-492F-AFF9-57244368D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Reed &amp; Miller Consulting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E262-77B0-4B8F-AB79-052077B6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5" y="1573731"/>
            <a:ext cx="2614462" cy="453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8B69B-C874-4ACF-85BF-AACDABE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0" y="1573731"/>
            <a:ext cx="2511432" cy="453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328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breweries counted = 558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= ~51%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5 = ~31% of total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 / NA’s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A2F41-4522-46D2-9E51-F1F2B57ADD57}"/>
              </a:ext>
            </a:extLst>
          </p:cNvPr>
          <p:cNvSpPr txBox="1"/>
          <p:nvPr/>
        </p:nvSpPr>
        <p:spPr>
          <a:xfrm>
            <a:off x="657726" y="1676400"/>
            <a:ext cx="92142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2 of 10 categories evidenced missing data / NA’s.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Alcohol by volume of the beer (ABV) = </a:t>
            </a:r>
            <a:r>
              <a:rPr lang="en-US" sz="2400" u="sng" dirty="0"/>
              <a:t>62 missing values (3% of total)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International Bitterness Units of the beer (IBU) = </a:t>
            </a:r>
            <a:r>
              <a:rPr lang="en-US" sz="2400" u="sng" dirty="0"/>
              <a:t>1005 missing values (42% of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be done with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now we will keep them in the analysis 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May need to be filtered out later to avoid misleading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May be removed if we can determine whether the data is missing at random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Alcohol By Volume (ABV)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89B1B-F0EC-4FC6-A317-A40DCC8C5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43" y="1438183"/>
            <a:ext cx="8088942" cy="483555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Median International Bitterness Units (IBU)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9DE46-13BD-492F-AFF9-57244368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9" y="1484242"/>
            <a:ext cx="8431659" cy="4729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7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ABV/IBU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beer with the Highest ABV is the “Lee Hill Series Vol. 5 - Belgian Style </a:t>
            </a:r>
            <a:r>
              <a:rPr lang="en-US" dirty="0" err="1"/>
              <a:t>Quadrupel</a:t>
            </a:r>
            <a:r>
              <a:rPr lang="en-US" dirty="0"/>
              <a:t> Ale”, which comes from a brewery in Colorado and has an ABV of 12.8%.</a:t>
            </a:r>
          </a:p>
          <a:p>
            <a:r>
              <a:rPr lang="en-US" dirty="0"/>
              <a:t>The beer with the Highest IBU is the “Bitter Bitch Imperial IPA”, which comes from a brewery in Oregon and has an IBU of 138.</a:t>
            </a:r>
          </a:p>
        </p:txBody>
      </p:sp>
    </p:spTree>
    <p:extLst>
      <p:ext uri="{BB962C8B-B14F-4D97-AF65-F5344CB8AC3E}">
        <p14:creationId xmlns:p14="http://schemas.microsoft.com/office/powerpoint/2010/main" val="220891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AF2C-E22D-4554-A23C-D22A995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417376"/>
            <a:ext cx="10047352" cy="1325563"/>
          </a:xfrm>
        </p:spPr>
        <p:txBody>
          <a:bodyPr/>
          <a:lstStyle/>
          <a:p>
            <a:r>
              <a:rPr lang="en-US" dirty="0"/>
              <a:t>ABV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35D-DBFF-4A5E-831B-44BF5CCB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06970"/>
            <a:ext cx="4312503" cy="4307269"/>
          </a:xfrm>
        </p:spPr>
        <p:txBody>
          <a:bodyPr/>
          <a:lstStyle/>
          <a:p>
            <a:r>
              <a:rPr lang="en-US" dirty="0"/>
              <a:t>As we can see, the mean is relatively close to the median and a 20% trimmed mean.</a:t>
            </a:r>
          </a:p>
          <a:p>
            <a:r>
              <a:rPr lang="en-US" dirty="0"/>
              <a:t>This tells us that there are not a significant number of outliers and/or they are not very extreme.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8004A-8C45-450F-BBC3-5854EF4B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0" y="1655207"/>
            <a:ext cx="53061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CCD5-011D-4F05-AD28-5EE8505E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32593"/>
            <a:ext cx="10047352" cy="1325563"/>
          </a:xfrm>
        </p:spPr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61C3-5CDB-4916-8377-7C1AFEA1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08" y="1385670"/>
            <a:ext cx="10442022" cy="13228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histogram and boxplot appear slightly right skewed. This indicates there is a group of beers that have a higher-than-normal ABV.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boxplot shows these outliers, and they tend to be IPAs as one would expect.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In the 4</a:t>
            </a:r>
            <a:r>
              <a:rPr lang="en-US" sz="1600" baseline="30000" dirty="0"/>
              <a:t>th</a:t>
            </a:r>
            <a:r>
              <a:rPr lang="en-US" sz="1600" dirty="0"/>
              <a:t> quartile of the boxplot, 50.7% of the beers are IPAs, while IPAs only make up 23.8% of all beers in this study.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C221EDA-AC6A-48FC-A8F4-F9E9AF9AD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383248" cy="43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87EC3D-DD46-4130-B507-D614020D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8" y="3168856"/>
            <a:ext cx="5600894" cy="3456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77E990A-985A-47C5-8662-93A915A1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55" y="3168856"/>
            <a:ext cx="5600894" cy="345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1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6DE3-0026-487D-A4F2-67FA140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IBU/ABV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693F-0677-4A89-A621-7A221ED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18" y="1786498"/>
            <a:ext cx="4167057" cy="45505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graph shows a positive correlation between the two variables.</a:t>
            </a:r>
          </a:p>
          <a:p>
            <a:r>
              <a:rPr lang="en-US" dirty="0"/>
              <a:t>The Pearson Correlation Coefficient is .67 which also indicates a strong positive relationship between IBU and ABV.</a:t>
            </a:r>
          </a:p>
          <a:p>
            <a:r>
              <a:rPr lang="en-US" dirty="0"/>
              <a:t>In general, it appears that as a beer increases on the International Bitterness Units (IBU) scale, the Alcohol by Volume (ABV) also increases in a linear fashion.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3C2F793-5799-45DC-AD84-AAB16B3E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47" y="1742939"/>
            <a:ext cx="6668431" cy="4115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8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194</TotalTime>
  <Words>403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Budweiser Data Analysis Project</vt:lpstr>
      <vt:lpstr>Brewery Count By State</vt:lpstr>
      <vt:lpstr>Addressing Missing Data / NA’s</vt:lpstr>
      <vt:lpstr>Median Alcohol By Volume (ABV) </vt:lpstr>
      <vt:lpstr>Median International Bitterness Units (IBU) </vt:lpstr>
      <vt:lpstr>Maximum ABV/IBU Beer</vt:lpstr>
      <vt:lpstr>ABV Summary Statistics</vt:lpstr>
      <vt:lpstr>ABV Distribution</vt:lpstr>
      <vt:lpstr>IBU/ABV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Reed</dc:creator>
  <cp:lastModifiedBy>Miller, Logan</cp:lastModifiedBy>
  <cp:revision>15</cp:revision>
  <dcterms:created xsi:type="dcterms:W3CDTF">2021-06-07T19:12:29Z</dcterms:created>
  <dcterms:modified xsi:type="dcterms:W3CDTF">2021-06-15T22:05:02Z</dcterms:modified>
</cp:coreProperties>
</file>