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75" r:id="rId11"/>
    <p:sldId id="267" r:id="rId12"/>
    <p:sldId id="263" r:id="rId13"/>
    <p:sldId id="268" r:id="rId14"/>
    <p:sldId id="269" r:id="rId15"/>
    <p:sldId id="271" r:id="rId16"/>
    <p:sldId id="272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F6B-97A0-454D-A967-4BA9CE4A3B8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C6E8-5E88-4D71-BC17-8D9C2058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3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F6B-97A0-454D-A967-4BA9CE4A3B8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C6E8-5E88-4D71-BC17-8D9C2058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2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F6B-97A0-454D-A967-4BA9CE4A3B8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C6E8-5E88-4D71-BC17-8D9C2058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18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F6B-97A0-454D-A967-4BA9CE4A3B8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C6E8-5E88-4D71-BC17-8D9C2058155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246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F6B-97A0-454D-A967-4BA9CE4A3B8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C6E8-5E88-4D71-BC17-8D9C2058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88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F6B-97A0-454D-A967-4BA9CE4A3B8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C6E8-5E88-4D71-BC17-8D9C2058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46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F6B-97A0-454D-A967-4BA9CE4A3B8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C6E8-5E88-4D71-BC17-8D9C2058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14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F6B-97A0-454D-A967-4BA9CE4A3B8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C6E8-5E88-4D71-BC17-8D9C2058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43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F6B-97A0-454D-A967-4BA9CE4A3B8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C6E8-5E88-4D71-BC17-8D9C2058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2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F6B-97A0-454D-A967-4BA9CE4A3B8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C6E8-5E88-4D71-BC17-8D9C2058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4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F6B-97A0-454D-A967-4BA9CE4A3B8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C6E8-5E88-4D71-BC17-8D9C2058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9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F6B-97A0-454D-A967-4BA9CE4A3B8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C6E8-5E88-4D71-BC17-8D9C2058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8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F6B-97A0-454D-A967-4BA9CE4A3B8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C6E8-5E88-4D71-BC17-8D9C2058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9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F6B-97A0-454D-A967-4BA9CE4A3B8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C6E8-5E88-4D71-BC17-8D9C2058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F6B-97A0-454D-A967-4BA9CE4A3B8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C6E8-5E88-4D71-BC17-8D9C2058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F6B-97A0-454D-A967-4BA9CE4A3B8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C6E8-5E88-4D71-BC17-8D9C2058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5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F6B-97A0-454D-A967-4BA9CE4A3B8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C6E8-5E88-4D71-BC17-8D9C2058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8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AD7F6B-97A0-454D-A967-4BA9CE4A3B8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EC6E8-5E88-4D71-BC17-8D9C2058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69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nreed/DDS_Project2" TargetMode="External"/><Relationship Id="rId2" Type="http://schemas.openxmlformats.org/officeDocument/2006/relationships/hyperlink" Target="https://www.youtube.com/watch?v=Y3VLaIGCA5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6FB2-1B8C-4766-A6A4-2F921CF9D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Frito Lay / </a:t>
            </a:r>
            <a:r>
              <a:rPr lang="en-US" dirty="0" err="1"/>
              <a:t>DDSAnalytics</a:t>
            </a:r>
            <a:r>
              <a:rPr lang="en-US" dirty="0"/>
              <a:t>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A825D-030D-4CE8-B640-34B262B11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552399"/>
          </a:xfrm>
        </p:spPr>
        <p:txBody>
          <a:bodyPr/>
          <a:lstStyle/>
          <a:p>
            <a:r>
              <a:rPr lang="en-US" dirty="0" err="1"/>
              <a:t>DDSAnalytics</a:t>
            </a:r>
            <a:r>
              <a:rPr lang="en-US" dirty="0"/>
              <a:t> chief data scientist - Jeff Reed</a:t>
            </a:r>
          </a:p>
          <a:p>
            <a:r>
              <a:rPr lang="en-US" sz="1200" dirty="0">
                <a:hlinkClick r:id="rId2"/>
              </a:rPr>
              <a:t>https://www.youtube.com/watch?v=Y3VLaIGCA50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https://github.com/jeffnreed/DDS_Project2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589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2748-6096-4EDF-9753-8E6A585A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931033-10A9-455B-843B-3E4BAC886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338352"/>
          </a:xfrm>
        </p:spPr>
        <p:txBody>
          <a:bodyPr/>
          <a:lstStyle/>
          <a:p>
            <a:r>
              <a:rPr lang="en-US" dirty="0"/>
              <a:t>Calculate correlation with variables, both given variables and created variables</a:t>
            </a:r>
          </a:p>
          <a:p>
            <a:pPr lvl="1"/>
            <a:r>
              <a:rPr lang="en-US" dirty="0"/>
              <a:t>Sorted by </a:t>
            </a:r>
            <a:r>
              <a:rPr lang="en-US"/>
              <a:t>absolute correlation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961857-5A26-4E1B-8E04-2146BEC2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35" y="3466730"/>
            <a:ext cx="79629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06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2748-6096-4EDF-9753-8E6A585A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718A7-05F6-48F7-BD8E-7ADBC0C27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Test for independence between variables (other than Attrition)</a:t>
            </a:r>
          </a:p>
          <a:p>
            <a:pPr lvl="1"/>
            <a:r>
              <a:rPr lang="en-US" sz="2000" dirty="0"/>
              <a:t>Correlation between categorical variables via chi squared test:  </a:t>
            </a:r>
            <a:r>
              <a:rPr lang="en-US" sz="2000" dirty="0" err="1"/>
              <a:t>JobRole</a:t>
            </a:r>
            <a:r>
              <a:rPr lang="en-US" sz="2000" dirty="0"/>
              <a:t>, </a:t>
            </a:r>
            <a:r>
              <a:rPr lang="en-US" sz="2000" dirty="0" err="1"/>
              <a:t>JobInvolvement</a:t>
            </a:r>
            <a:r>
              <a:rPr lang="en-US" sz="2000" dirty="0"/>
              <a:t>, </a:t>
            </a:r>
            <a:r>
              <a:rPr lang="en-US" sz="2000" dirty="0" err="1"/>
              <a:t>JobSatisfaction</a:t>
            </a:r>
            <a:r>
              <a:rPr lang="en-US" sz="2000" dirty="0"/>
              <a:t>, </a:t>
            </a:r>
            <a:r>
              <a:rPr lang="en-US" sz="2000" dirty="0" err="1"/>
              <a:t>WorkLifeBalance</a:t>
            </a:r>
            <a:endParaRPr lang="en-US" sz="2000" dirty="0"/>
          </a:p>
          <a:p>
            <a:pPr lvl="2"/>
            <a:r>
              <a:rPr lang="en-US" sz="1800" dirty="0"/>
              <a:t>All p-values are greater than alpha of 0.05 so we conclude that there is independence between these variables</a:t>
            </a:r>
          </a:p>
          <a:p>
            <a:pPr lvl="1"/>
            <a:r>
              <a:rPr lang="en-US" sz="2000" dirty="0"/>
              <a:t>Correlation between continuous variables</a:t>
            </a:r>
          </a:p>
          <a:p>
            <a:pPr lvl="2"/>
            <a:r>
              <a:rPr lang="en-US" sz="1800" dirty="0"/>
              <a:t>High correlation between the following:  </a:t>
            </a:r>
            <a:r>
              <a:rPr lang="en-US" sz="1800" dirty="0" err="1"/>
              <a:t>JobLevel</a:t>
            </a:r>
            <a:r>
              <a:rPr lang="en-US" sz="1800" dirty="0"/>
              <a:t> &amp; </a:t>
            </a:r>
            <a:r>
              <a:rPr lang="en-US" sz="1800" dirty="0" err="1"/>
              <a:t>MonthlyIncome</a:t>
            </a:r>
            <a:r>
              <a:rPr lang="en-US" sz="1800" dirty="0"/>
              <a:t>, </a:t>
            </a:r>
            <a:r>
              <a:rPr lang="en-US" sz="1800" dirty="0" err="1"/>
              <a:t>JobLevel</a:t>
            </a:r>
            <a:r>
              <a:rPr lang="en-US" sz="1800" dirty="0"/>
              <a:t> &amp; </a:t>
            </a:r>
            <a:r>
              <a:rPr lang="en-US" sz="1800" dirty="0" err="1"/>
              <a:t>TotalWorkingYears</a:t>
            </a:r>
            <a:r>
              <a:rPr lang="en-US" sz="1800" dirty="0"/>
              <a:t>, </a:t>
            </a:r>
            <a:r>
              <a:rPr lang="en-US" sz="1800" dirty="0" err="1"/>
              <a:t>TotalWorkingYears</a:t>
            </a:r>
            <a:r>
              <a:rPr lang="en-US" sz="1800" dirty="0"/>
              <a:t> &amp; </a:t>
            </a:r>
            <a:r>
              <a:rPr lang="en-US" sz="1800" dirty="0" err="1"/>
              <a:t>MonthlyIncome</a:t>
            </a:r>
            <a:endParaRPr lang="en-US" sz="1800" dirty="0"/>
          </a:p>
          <a:p>
            <a:pPr lvl="2"/>
            <a:r>
              <a:rPr lang="en-US" sz="1800" dirty="0"/>
              <a:t>Therefore be mindful of such correlation when testing models</a:t>
            </a:r>
          </a:p>
        </p:txBody>
      </p:sp>
    </p:spTree>
    <p:extLst>
      <p:ext uri="{BB962C8B-B14F-4D97-AF65-F5344CB8AC3E}">
        <p14:creationId xmlns:p14="http://schemas.microsoft.com/office/powerpoint/2010/main" val="4819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2748-6096-4EDF-9753-8E6A585A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718A7-05F6-48F7-BD8E-7ADBC0C27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Summary points before predictive model discussion</a:t>
            </a:r>
          </a:p>
          <a:p>
            <a:r>
              <a:rPr lang="en-US" sz="2400" dirty="0"/>
              <a:t>Notable variables to analyze further:  </a:t>
            </a:r>
          </a:p>
          <a:p>
            <a:pPr lvl="1"/>
            <a:r>
              <a:rPr lang="en-US" sz="2400" dirty="0"/>
              <a:t>Job Role, Job Involvement, Work Life Balance, Monthly Income, Total Working Years, Years In Current Role, Job Satisfaction, Job Level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1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2748-6096-4EDF-9753-8E6A585A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718A7-05F6-48F7-BD8E-7ADBC0C27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Naïve Bayes Model</a:t>
            </a:r>
          </a:p>
          <a:p>
            <a:pPr lvl="1"/>
            <a:r>
              <a:rPr lang="en-US" sz="2400" dirty="0"/>
              <a:t>Description:</a:t>
            </a:r>
          </a:p>
          <a:p>
            <a:pPr lvl="2"/>
            <a:r>
              <a:rPr lang="en-US" sz="2400" dirty="0"/>
              <a:t>Naive Bayes classifier is an algorithm that uses Bayes' theorem to classify objects. Naive Bayes classifiers assume strong, or naive, independence between attributes of data points.</a:t>
            </a:r>
          </a:p>
          <a:p>
            <a:pPr lvl="1"/>
            <a:r>
              <a:rPr lang="en-US" sz="2400" dirty="0"/>
              <a:t>Purpose:</a:t>
            </a:r>
          </a:p>
          <a:p>
            <a:pPr lvl="2"/>
            <a:r>
              <a:rPr lang="en-US" sz="2400" dirty="0"/>
              <a:t>We used Naïve Bayes to create a model that predicts Attrition given particular variables.</a:t>
            </a:r>
          </a:p>
        </p:txBody>
      </p:sp>
    </p:spTree>
    <p:extLst>
      <p:ext uri="{BB962C8B-B14F-4D97-AF65-F5344CB8AC3E}">
        <p14:creationId xmlns:p14="http://schemas.microsoft.com/office/powerpoint/2010/main" val="1714862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2748-6096-4EDF-9753-8E6A585A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718A7-05F6-48F7-BD8E-7ADBC0C27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Naïve Bayes Model</a:t>
            </a:r>
          </a:p>
          <a:p>
            <a:pPr lvl="1"/>
            <a:r>
              <a:rPr lang="en-US" sz="2400" dirty="0"/>
              <a:t>Outcome</a:t>
            </a:r>
          </a:p>
          <a:p>
            <a:pPr lvl="2"/>
            <a:r>
              <a:rPr lang="en-US" sz="2400" dirty="0"/>
              <a:t>Total Working Years &amp; combination variable (at least one category = 1 within following categories:  Job Involvement, Job Satisfaction, Job Level, Work Life Balance</a:t>
            </a:r>
          </a:p>
          <a:p>
            <a:pPr lvl="2"/>
            <a:r>
              <a:rPr lang="en-US" sz="2400" dirty="0"/>
              <a:t>Accuracy = &gt;72%</a:t>
            </a:r>
          </a:p>
        </p:txBody>
      </p:sp>
    </p:spTree>
    <p:extLst>
      <p:ext uri="{BB962C8B-B14F-4D97-AF65-F5344CB8AC3E}">
        <p14:creationId xmlns:p14="http://schemas.microsoft.com/office/powerpoint/2010/main" val="354005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2748-6096-4EDF-9753-8E6A585A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718A7-05F6-48F7-BD8E-7ADBC0C27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Linear Regression Model</a:t>
            </a:r>
          </a:p>
          <a:p>
            <a:pPr lvl="1"/>
            <a:r>
              <a:rPr lang="en-US" sz="2400" dirty="0"/>
              <a:t>Description:</a:t>
            </a:r>
          </a:p>
          <a:p>
            <a:pPr lvl="2"/>
            <a:r>
              <a:rPr lang="en-US" sz="2400" dirty="0"/>
              <a:t>Linear approach to modelling the relationship between a response variable and one or more explanatory variables</a:t>
            </a:r>
          </a:p>
          <a:p>
            <a:pPr lvl="1"/>
            <a:r>
              <a:rPr lang="en-US" sz="2400" dirty="0"/>
              <a:t>Purpose:</a:t>
            </a:r>
          </a:p>
          <a:p>
            <a:pPr lvl="2"/>
            <a:r>
              <a:rPr lang="en-US" sz="2400" dirty="0"/>
              <a:t>We used Linear Regression to create a model that predicts Monthly Income / Salary given particular variables.</a:t>
            </a:r>
          </a:p>
        </p:txBody>
      </p:sp>
    </p:spTree>
    <p:extLst>
      <p:ext uri="{BB962C8B-B14F-4D97-AF65-F5344CB8AC3E}">
        <p14:creationId xmlns:p14="http://schemas.microsoft.com/office/powerpoint/2010/main" val="1555901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2748-6096-4EDF-9753-8E6A585A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718A7-05F6-48F7-BD8E-7ADBC0C27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Linear Regression Model</a:t>
            </a:r>
          </a:p>
          <a:p>
            <a:pPr lvl="1"/>
            <a:r>
              <a:rPr lang="en-US" sz="2400" dirty="0"/>
              <a:t>Outcome</a:t>
            </a:r>
          </a:p>
          <a:p>
            <a:pPr lvl="2"/>
            <a:r>
              <a:rPr lang="en-US" sz="2400" dirty="0"/>
              <a:t>Explanatory variables = Total Working Years &amp; Job Level</a:t>
            </a:r>
          </a:p>
          <a:p>
            <a:pPr lvl="2"/>
            <a:r>
              <a:rPr lang="en-US" sz="2400" dirty="0"/>
              <a:t>R squared = 91%</a:t>
            </a:r>
          </a:p>
          <a:p>
            <a:pPr lvl="2"/>
            <a:r>
              <a:rPr lang="en-US" sz="2400" dirty="0"/>
              <a:t>RMSE = $1390</a:t>
            </a:r>
          </a:p>
          <a:p>
            <a:pPr lvl="2"/>
            <a:r>
              <a:rPr lang="en-US" sz="2400" dirty="0"/>
              <a:t>P-values all approaching 0 = 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1798305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2748-6096-4EDF-9753-8E6A585A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718A7-05F6-48F7-BD8E-7ADBC0C27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Key Insights</a:t>
            </a:r>
          </a:p>
          <a:p>
            <a:pPr lvl="1"/>
            <a:r>
              <a:rPr lang="en-US" sz="2200" dirty="0"/>
              <a:t>Notable variables related to Attrition</a:t>
            </a:r>
          </a:p>
          <a:p>
            <a:pPr lvl="2"/>
            <a:r>
              <a:rPr lang="en-US" sz="1800" dirty="0"/>
              <a:t>Top 3  = Job Level, Job Involvement, Job Satisfaction</a:t>
            </a:r>
          </a:p>
          <a:p>
            <a:pPr lvl="2"/>
            <a:r>
              <a:rPr lang="en-US" sz="2000" dirty="0"/>
              <a:t>Any rating of 1 within these variables should be noted</a:t>
            </a:r>
          </a:p>
          <a:p>
            <a:pPr lvl="2"/>
            <a:r>
              <a:rPr lang="en-US" sz="2000" dirty="0"/>
              <a:t>Higher Total Working Years is also associated with less attrition</a:t>
            </a:r>
          </a:p>
          <a:p>
            <a:pPr lvl="1"/>
            <a:r>
              <a:rPr lang="en-US" sz="2200" dirty="0"/>
              <a:t>Sales Representatives, Human Resources, Lab Technicians have highest attrition</a:t>
            </a:r>
          </a:p>
          <a:p>
            <a:pPr lvl="1"/>
            <a:r>
              <a:rPr lang="en-US" sz="2200" dirty="0"/>
              <a:t>Notable variables related to Monthly Income / Salary</a:t>
            </a:r>
          </a:p>
          <a:p>
            <a:pPr lvl="2"/>
            <a:r>
              <a:rPr lang="en-US" sz="2000" dirty="0"/>
              <a:t>Total Working Years, Job Level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1709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2748-6096-4EDF-9753-8E6A585A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718A7-05F6-48F7-BD8E-7ADBC0C27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13220"/>
            <a:ext cx="8946541" cy="4195481"/>
          </a:xfrm>
        </p:spPr>
        <p:txBody>
          <a:bodyPr>
            <a:noAutofit/>
          </a:bodyPr>
          <a:lstStyle/>
          <a:p>
            <a:r>
              <a:rPr lang="en-US" sz="2400" dirty="0"/>
              <a:t>Recommendations</a:t>
            </a:r>
          </a:p>
          <a:p>
            <a:pPr lvl="1"/>
            <a:r>
              <a:rPr lang="en-US" sz="2200" dirty="0"/>
              <a:t>Employees that have a rating of 1 for notable variables and/or have minimal work experience</a:t>
            </a:r>
          </a:p>
          <a:p>
            <a:pPr lvl="2"/>
            <a:r>
              <a:rPr lang="en-US" sz="2000" dirty="0"/>
              <a:t>Proactively engage to “raise” rating / retain such employees</a:t>
            </a:r>
          </a:p>
          <a:p>
            <a:pPr lvl="1"/>
            <a:r>
              <a:rPr lang="en-US" sz="2200" dirty="0"/>
              <a:t>Recruit employees with more work experience</a:t>
            </a:r>
          </a:p>
          <a:p>
            <a:pPr lvl="2"/>
            <a:r>
              <a:rPr lang="en-US" sz="2000" dirty="0"/>
              <a:t>Especially for employees in the following roles: </a:t>
            </a:r>
            <a:r>
              <a:rPr lang="en-US" sz="1800" dirty="0"/>
              <a:t>Sales Representatives, Human Resources, Lab Technicians</a:t>
            </a:r>
          </a:p>
          <a:p>
            <a:pPr lvl="1"/>
            <a:r>
              <a:rPr lang="en-US" sz="2000" dirty="0"/>
              <a:t>Include in survey ratings the option to include “why” behind their ratings to glean insight between different roles and departments</a:t>
            </a:r>
          </a:p>
          <a:p>
            <a:pPr lvl="1"/>
            <a:r>
              <a:rPr lang="en-US" sz="2000" dirty="0"/>
              <a:t>Note individual scores of 1 and seek to incorporate work interaction with others in their department with higher ratings on satisfaction, involvement and level.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646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718A7-05F6-48F7-BD8E-7ADBC0C27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13220"/>
            <a:ext cx="894654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THANK YOU FOR YOUR BUSINESS!</a:t>
            </a:r>
          </a:p>
          <a:p>
            <a:pPr lvl="2"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849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03DE-AF67-4FA1-B4D0-BC6E58B0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Discussion </a:t>
            </a:r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A49F4-18A2-4CD2-A454-99867DC5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EXPLORATORY DATA ANALYSIS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Visualization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PREDICTIVE MODELS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Techniques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Outcomes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SUMMARY CONCLUSION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Key insights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2336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2748-6096-4EDF-9753-8E6A585A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4901AB-1981-4602-A07B-AF79CBE48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3" y="2752077"/>
            <a:ext cx="5552664" cy="364539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EA9D83-02C3-4A2B-A127-5282C63DC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832" y="2752076"/>
            <a:ext cx="6175170" cy="3645393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EB03411-1864-493E-8FB1-6BC53A1D71FE}"/>
              </a:ext>
            </a:extLst>
          </p:cNvPr>
          <p:cNvSpPr txBox="1">
            <a:spLocks/>
          </p:cNvSpPr>
          <p:nvPr/>
        </p:nvSpPr>
        <p:spPr>
          <a:xfrm>
            <a:off x="646111" y="1469602"/>
            <a:ext cx="11107924" cy="106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Bar chart analysis breakdown of attrition (categorical variables)</a:t>
            </a:r>
          </a:p>
          <a:p>
            <a:pPr lvl="1"/>
            <a:r>
              <a:rPr lang="en-US" dirty="0"/>
              <a:t>Notable variables = Job Role, Job Involvement, Job Satisfaction, Work Life Balance</a:t>
            </a:r>
          </a:p>
        </p:txBody>
      </p:sp>
    </p:spTree>
    <p:extLst>
      <p:ext uri="{BB962C8B-B14F-4D97-AF65-F5344CB8AC3E}">
        <p14:creationId xmlns:p14="http://schemas.microsoft.com/office/powerpoint/2010/main" val="224633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2748-6096-4EDF-9753-8E6A585A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2B7C0D-F60E-46AC-952D-FB2BB8E6F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7" y="2765309"/>
            <a:ext cx="5436139" cy="3639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3BAEA3-DAF5-4A18-866C-F9000EF87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877" y="2765309"/>
            <a:ext cx="6169982" cy="3639973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B042A5B-999A-4DCF-9E5C-9228D3B31F89}"/>
              </a:ext>
            </a:extLst>
          </p:cNvPr>
          <p:cNvSpPr txBox="1">
            <a:spLocks/>
          </p:cNvSpPr>
          <p:nvPr/>
        </p:nvSpPr>
        <p:spPr>
          <a:xfrm>
            <a:off x="646111" y="1469602"/>
            <a:ext cx="11107924" cy="106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Bar chart analysis breakdown of attrition (categorical variables)</a:t>
            </a:r>
          </a:p>
          <a:p>
            <a:pPr lvl="1"/>
            <a:r>
              <a:rPr lang="en-US" dirty="0"/>
              <a:t>Notable variables = Job Role, Job Involvement, Job Satisfaction, Work Life Balance</a:t>
            </a:r>
          </a:p>
        </p:txBody>
      </p:sp>
    </p:spTree>
    <p:extLst>
      <p:ext uri="{BB962C8B-B14F-4D97-AF65-F5344CB8AC3E}">
        <p14:creationId xmlns:p14="http://schemas.microsoft.com/office/powerpoint/2010/main" val="346351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2748-6096-4EDF-9753-8E6A585A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26AA6-8832-4968-AA21-C58A2708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88" y="3870330"/>
            <a:ext cx="7936317" cy="2752910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C03867C-445F-4BDE-9E42-C9F918659B58}"/>
              </a:ext>
            </a:extLst>
          </p:cNvPr>
          <p:cNvSpPr txBox="1">
            <a:spLocks/>
          </p:cNvSpPr>
          <p:nvPr/>
        </p:nvSpPr>
        <p:spPr>
          <a:xfrm>
            <a:off x="646111" y="1469602"/>
            <a:ext cx="11107924" cy="28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Notable variables attrition breakdown:</a:t>
            </a:r>
          </a:p>
          <a:p>
            <a:pPr lvl="1"/>
            <a:r>
              <a:rPr lang="en-US" dirty="0"/>
              <a:t>High attrition in Job Role:  Sales Reps (45%), Human Resources (29%), Laboratory Technicians (20%)</a:t>
            </a:r>
          </a:p>
          <a:p>
            <a:pPr lvl="1"/>
            <a:r>
              <a:rPr lang="en-US" dirty="0"/>
              <a:t>Job Involvement = 1 has had 47% attrition</a:t>
            </a:r>
          </a:p>
          <a:p>
            <a:pPr lvl="1"/>
            <a:r>
              <a:rPr lang="en-US" dirty="0"/>
              <a:t>Work Life Balance = 1 has had 35% attrition</a:t>
            </a:r>
          </a:p>
          <a:p>
            <a:pPr lvl="1"/>
            <a:r>
              <a:rPr lang="en-US" dirty="0"/>
              <a:t>Job Satisfaction = 1 has had 21% attrition</a:t>
            </a:r>
          </a:p>
        </p:txBody>
      </p:sp>
    </p:spTree>
    <p:extLst>
      <p:ext uri="{BB962C8B-B14F-4D97-AF65-F5344CB8AC3E}">
        <p14:creationId xmlns:p14="http://schemas.microsoft.com/office/powerpoint/2010/main" val="386914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2748-6096-4EDF-9753-8E6A585A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D5FE7EE-F332-4B80-8F07-BD26D3D9B0B0}"/>
              </a:ext>
            </a:extLst>
          </p:cNvPr>
          <p:cNvSpPr txBox="1">
            <a:spLocks/>
          </p:cNvSpPr>
          <p:nvPr/>
        </p:nvSpPr>
        <p:spPr>
          <a:xfrm>
            <a:off x="646111" y="1469602"/>
            <a:ext cx="11107924" cy="1238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Box plot analysis breakdown of attrition (continuous variables)</a:t>
            </a:r>
          </a:p>
          <a:p>
            <a:pPr lvl="1"/>
            <a:r>
              <a:rPr lang="en-US" dirty="0"/>
              <a:t>Notable variables = Monthly Income, Total Working Years, Years In </a:t>
            </a:r>
            <a:r>
              <a:rPr lang="en-US" dirty="0" err="1"/>
              <a:t>CurrentRole</a:t>
            </a:r>
            <a:r>
              <a:rPr lang="en-US" dirty="0"/>
              <a:t>, Job Satisfaction, Job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BCFE10-585C-4D24-8995-3F10958B6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717" y="2733347"/>
            <a:ext cx="5802563" cy="3441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4740F4-0871-4FDA-A49C-7E8D5731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19" y="2745228"/>
            <a:ext cx="5802563" cy="342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9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2748-6096-4EDF-9753-8E6A585A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D5FE7EE-F332-4B80-8F07-BD26D3D9B0B0}"/>
              </a:ext>
            </a:extLst>
          </p:cNvPr>
          <p:cNvSpPr txBox="1">
            <a:spLocks/>
          </p:cNvSpPr>
          <p:nvPr/>
        </p:nvSpPr>
        <p:spPr>
          <a:xfrm>
            <a:off x="646111" y="1469602"/>
            <a:ext cx="11107924" cy="1238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Box plot analysis breakdown of attrition (continuous variables)</a:t>
            </a:r>
          </a:p>
          <a:p>
            <a:pPr lvl="1"/>
            <a:r>
              <a:rPr lang="en-US" dirty="0"/>
              <a:t>Notable variables = Monthly Income, Total Working Years, Years In </a:t>
            </a:r>
            <a:r>
              <a:rPr lang="en-US" dirty="0" err="1"/>
              <a:t>CurrentRole</a:t>
            </a:r>
            <a:r>
              <a:rPr lang="en-US" dirty="0"/>
              <a:t>, Job Satisfaction, Job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52566-E226-49C2-B0D0-DBA3C0A12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5" y="2766924"/>
            <a:ext cx="5784715" cy="34215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EFC13B-38A6-4683-85C4-BF627E885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724" y="2769833"/>
            <a:ext cx="5784715" cy="34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0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2748-6096-4EDF-9753-8E6A585A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718A7-05F6-48F7-BD8E-7ADBC0C27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Calculate correlation between categorical variables with attrition with chi squared test </a:t>
            </a:r>
          </a:p>
          <a:p>
            <a:endParaRPr lang="en-US" sz="2200" dirty="0"/>
          </a:p>
          <a:p>
            <a:r>
              <a:rPr lang="en-US" sz="2200" dirty="0"/>
              <a:t>All p-values are statistically significant though the lowest p-value / highest correlation with attrition is the following from high to low:</a:t>
            </a:r>
          </a:p>
          <a:p>
            <a:pPr lvl="1"/>
            <a:r>
              <a:rPr lang="en-US" sz="2200" dirty="0"/>
              <a:t>Job Involvement, Job Role, Work Life Balance,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20649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2748-6096-4EDF-9753-8E6A585A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718A7-05F6-48F7-BD8E-7ADBC0C27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Calculate correlation between continuous variables with attrition with </a:t>
            </a:r>
            <a:r>
              <a:rPr lang="en-US" sz="2200" dirty="0" err="1"/>
              <a:t>pearson</a:t>
            </a:r>
            <a:r>
              <a:rPr lang="en-US" sz="2200" dirty="0"/>
              <a:t> correlation</a:t>
            </a:r>
          </a:p>
          <a:p>
            <a:pPr lvl="1"/>
            <a:endParaRPr lang="en-US" sz="2200" dirty="0"/>
          </a:p>
          <a:p>
            <a:r>
              <a:rPr lang="en-US" sz="2200" dirty="0"/>
              <a:t>Highest correlation with attrition from high to low: </a:t>
            </a:r>
          </a:p>
          <a:p>
            <a:pPr lvl="1"/>
            <a:r>
              <a:rPr lang="en-US" sz="2200" dirty="0"/>
              <a:t>Total Working Years, Years In Current Role, Monthly Income, Distance From Home</a:t>
            </a:r>
          </a:p>
        </p:txBody>
      </p:sp>
    </p:spTree>
    <p:extLst>
      <p:ext uri="{BB962C8B-B14F-4D97-AF65-F5344CB8AC3E}">
        <p14:creationId xmlns:p14="http://schemas.microsoft.com/office/powerpoint/2010/main" val="3063065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950</TotalTime>
  <Words>793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Frito Lay / DDSAnalytics Research</vt:lpstr>
      <vt:lpstr>Analysis Discussion Overview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Predictive Models</vt:lpstr>
      <vt:lpstr>Predictive Models</vt:lpstr>
      <vt:lpstr>Predictive Models</vt:lpstr>
      <vt:lpstr>Predictive Models</vt:lpstr>
      <vt:lpstr>Summary Conclusion</vt:lpstr>
      <vt:lpstr>Summary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DDSAnalytics Data Science Project</dc:title>
  <dc:creator>Jeffrey Reed</dc:creator>
  <cp:lastModifiedBy>Jeffrey Reed</cp:lastModifiedBy>
  <cp:revision>9</cp:revision>
  <dcterms:created xsi:type="dcterms:W3CDTF">2021-07-19T21:03:24Z</dcterms:created>
  <dcterms:modified xsi:type="dcterms:W3CDTF">2021-07-23T23:12:50Z</dcterms:modified>
</cp:coreProperties>
</file>