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28" roundtripDataSignature="AMtx7mhkfyu6/sYH7yyLkoPs9zJHhsdM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ExtraBold-bold.fntdata"/><Relationship Id="rId25" Type="http://schemas.openxmlformats.org/officeDocument/2006/relationships/font" Target="fonts/Montserrat-boldItalic.fntdata"/><Relationship Id="rId28" Type="http://customschemas.google.com/relationships/presentationmetadata" Target="metadata"/><Relationship Id="rId27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3769edd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243769edd2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7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5E5E5E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 seja, o arquivo go.mod, nada mais é do que o arquivo onde o Go vai gerenciar a lista de pacotes que sua aplicação precisa para funcionar.</a:t>
            </a:r>
            <a:endParaRPr>
              <a:solidFill>
                <a:srgbClr val="5E5E5E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97727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5E5E5E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Além das dependências, é nesse arquivo onde o Go adiciona o nome do seu package e a versão do Go que estava sendo utilizada no momento da criação do projeto.</a:t>
            </a:r>
            <a:endParaRPr>
              <a:solidFill>
                <a:srgbClr val="5E5E5E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4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243769edd2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577764"/>
            <a:ext cx="3965506" cy="3851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243769edd24_0_0"/>
          <p:cNvSpPr txBox="1"/>
          <p:nvPr/>
        </p:nvSpPr>
        <p:spPr>
          <a:xfrm>
            <a:off x="514350" y="684100"/>
            <a:ext cx="44379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5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 dia de Imersão </a:t>
            </a:r>
            <a:endParaRPr b="0" i="0" sz="55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5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em Go❤️</a:t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g243769edd24_0_0"/>
          <p:cNvGrpSpPr/>
          <p:nvPr/>
        </p:nvGrpSpPr>
        <p:grpSpPr>
          <a:xfrm rot="5113649">
            <a:off x="-1065300" y="3523200"/>
            <a:ext cx="3158867" cy="3034200"/>
            <a:chOff x="0" y="0"/>
            <a:chExt cx="8423642" cy="8091197"/>
          </a:xfrm>
        </p:grpSpPr>
        <p:pic>
          <p:nvPicPr>
            <p:cNvPr id="57" name="Google Shape;57;g243769edd24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g243769edd24_0_0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" name="Google Shape;59;g243769edd24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g243769edd24_0_0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g243769edd24_0_0"/>
          <p:cNvGrpSpPr/>
          <p:nvPr/>
        </p:nvGrpSpPr>
        <p:grpSpPr>
          <a:xfrm>
            <a:off x="7978332" y="-1411226"/>
            <a:ext cx="2331336" cy="2293499"/>
            <a:chOff x="0" y="0"/>
            <a:chExt cx="6216895" cy="6115996"/>
          </a:xfrm>
        </p:grpSpPr>
        <p:pic>
          <p:nvPicPr>
            <p:cNvPr id="62" name="Google Shape;62;g243769edd24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g243769edd24_0_0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4" name="Google Shape;64;g243769edd2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5873" y="4375473"/>
            <a:ext cx="548838" cy="502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g243769edd24_0_0"/>
          <p:cNvCxnSpPr/>
          <p:nvPr/>
        </p:nvCxnSpPr>
        <p:spPr>
          <a:xfrm>
            <a:off x="458050" y="3450100"/>
            <a:ext cx="3942300" cy="0"/>
          </a:xfrm>
          <a:prstGeom prst="straightConnector1">
            <a:avLst/>
          </a:prstGeom>
          <a:noFill/>
          <a:ln cap="flat" cmpd="sng" w="38100">
            <a:solidFill>
              <a:srgbClr val="9CD6FE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9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18" name="Google Shape;21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9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9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21" name="Google Shape;221;p9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2" name="Google Shape;22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9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9"/>
          <p:cNvSpPr txBox="1"/>
          <p:nvPr/>
        </p:nvSpPr>
        <p:spPr>
          <a:xfrm>
            <a:off x="620050" y="450125"/>
            <a:ext cx="7771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Integração com o REDIS</a:t>
            </a:r>
            <a:endParaRPr b="0" i="0" sz="45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25" name="Google Shape;22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8926" y="1098326"/>
            <a:ext cx="5686150" cy="33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10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32" name="Google Shape;232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10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10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35" name="Google Shape;235;p10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6" name="Google Shape;236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10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10"/>
          <p:cNvSpPr txBox="1"/>
          <p:nvPr/>
        </p:nvSpPr>
        <p:spPr>
          <a:xfrm>
            <a:off x="-1814750" y="1424025"/>
            <a:ext cx="7771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Criando </a:t>
            </a:r>
            <a:b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dockerfile</a:t>
            </a:r>
            <a:endParaRPr b="0" i="0" sz="45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39" name="Google Shape;23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54200" y="256713"/>
            <a:ext cx="13409098" cy="46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222" y="922975"/>
            <a:ext cx="3000906" cy="346258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1"/>
          <p:cNvSpPr txBox="1"/>
          <p:nvPr/>
        </p:nvSpPr>
        <p:spPr>
          <a:xfrm>
            <a:off x="4110400" y="552450"/>
            <a:ext cx="34383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Muito obrigado,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Gophers!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0400" y="2598481"/>
            <a:ext cx="414288" cy="41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0400" y="2118828"/>
            <a:ext cx="414288" cy="41428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1"/>
          <p:cNvSpPr txBox="1"/>
          <p:nvPr/>
        </p:nvSpPr>
        <p:spPr>
          <a:xfrm>
            <a:off x="4637199" y="2234107"/>
            <a:ext cx="2927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https://github.com/gustavofagundes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4637150" y="2734750"/>
            <a:ext cx="3804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https://www.linkedin.com/in/gustavofagundes/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4119925" y="1702883"/>
            <a:ext cx="3881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2D2D2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 acompanhe nas redes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51" name="Google Shape;25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11"/>
          <p:cNvGrpSpPr/>
          <p:nvPr/>
        </p:nvGrpSpPr>
        <p:grpSpPr>
          <a:xfrm>
            <a:off x="-1130732" y="-1155405"/>
            <a:ext cx="2163484" cy="2168269"/>
            <a:chOff x="1" y="1"/>
            <a:chExt cx="5769290" cy="5782051"/>
          </a:xfrm>
        </p:grpSpPr>
        <p:pic>
          <p:nvPicPr>
            <p:cNvPr id="253" name="Google Shape;253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10800000">
              <a:off x="1" y="1"/>
              <a:ext cx="5141223" cy="51412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11"/>
            <p:cNvSpPr/>
            <p:nvPr/>
          </p:nvSpPr>
          <p:spPr>
            <a:xfrm>
              <a:off x="303922" y="316683"/>
              <a:ext cx="5465369" cy="5465369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5" name="Google Shape;255;p11"/>
          <p:cNvCxnSpPr/>
          <p:nvPr/>
        </p:nvCxnSpPr>
        <p:spPr>
          <a:xfrm>
            <a:off x="4096863" y="1483650"/>
            <a:ext cx="4046400" cy="0"/>
          </a:xfrm>
          <a:prstGeom prst="straightConnector1">
            <a:avLst/>
          </a:prstGeom>
          <a:noFill/>
          <a:ln cap="flat" cmpd="sng" w="38100">
            <a:solidFill>
              <a:srgbClr val="474747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"/>
          <p:cNvGrpSpPr/>
          <p:nvPr/>
        </p:nvGrpSpPr>
        <p:grpSpPr>
          <a:xfrm>
            <a:off x="732722" y="877454"/>
            <a:ext cx="2251813" cy="3478784"/>
            <a:chOff x="0" y="-38100"/>
            <a:chExt cx="1359462" cy="2100081"/>
          </a:xfrm>
        </p:grpSpPr>
        <p:sp>
          <p:nvSpPr>
            <p:cNvPr id="71" name="Google Shape;71;p2"/>
            <p:cNvSpPr/>
            <p:nvPr/>
          </p:nvSpPr>
          <p:spPr>
            <a:xfrm>
              <a:off x="0" y="0"/>
              <a:ext cx="1359462" cy="2061981"/>
            </a:xfrm>
            <a:custGeom>
              <a:rect b="b" l="l" r="r" t="t"/>
              <a:pathLst>
                <a:path extrusionOk="0" h="2061981" w="1359462">
                  <a:moveTo>
                    <a:pt x="87668" y="0"/>
                  </a:moveTo>
                  <a:lnTo>
                    <a:pt x="1271794" y="0"/>
                  </a:lnTo>
                  <a:cubicBezTo>
                    <a:pt x="1295045" y="0"/>
                    <a:pt x="1317344" y="9236"/>
                    <a:pt x="1333785" y="25677"/>
                  </a:cubicBezTo>
                  <a:cubicBezTo>
                    <a:pt x="1350226" y="42119"/>
                    <a:pt x="1359462" y="64417"/>
                    <a:pt x="1359462" y="87668"/>
                  </a:cubicBezTo>
                  <a:lnTo>
                    <a:pt x="1359462" y="1974313"/>
                  </a:lnTo>
                  <a:cubicBezTo>
                    <a:pt x="1359462" y="2022731"/>
                    <a:pt x="1320212" y="2061981"/>
                    <a:pt x="1271794" y="2061981"/>
                  </a:cubicBezTo>
                  <a:lnTo>
                    <a:pt x="87668" y="2061981"/>
                  </a:lnTo>
                  <a:cubicBezTo>
                    <a:pt x="39250" y="2061981"/>
                    <a:pt x="0" y="2022731"/>
                    <a:pt x="0" y="1974313"/>
                  </a:cubicBezTo>
                  <a:lnTo>
                    <a:pt x="0" y="87668"/>
                  </a:lnTo>
                  <a:cubicBezTo>
                    <a:pt x="0" y="39250"/>
                    <a:pt x="39250" y="0"/>
                    <a:pt x="87668" y="0"/>
                  </a:cubicBezTo>
                  <a:close/>
                </a:path>
              </a:pathLst>
            </a:custGeom>
            <a:solidFill>
              <a:srgbClr val="52C7E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175" lIns="22175" spcFirstLastPara="1" rIns="22175" wrap="square" tIns="22175">
              <a:noAutofit/>
            </a:bodyPr>
            <a:lstStyle/>
            <a:p>
              <a:pPr indent="0" lvl="0" marL="0" marR="0" rtl="0" algn="ctr">
                <a:lnSpc>
                  <a:spcPct val="163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5438" y="2243032"/>
            <a:ext cx="241732" cy="24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7618" y="2243032"/>
            <a:ext cx="241732" cy="24173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 txBox="1"/>
          <p:nvPr/>
        </p:nvSpPr>
        <p:spPr>
          <a:xfrm>
            <a:off x="3666250" y="552450"/>
            <a:ext cx="47184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Quem sou</a:t>
            </a: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eu?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3695441" y="1811540"/>
            <a:ext cx="3881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2D2D2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Gustavo Fagundes de Souza </a:t>
            </a:r>
            <a:endParaRPr b="0" i="0" sz="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3934915" y="2773152"/>
            <a:ext cx="4281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    Engenheiro de Plataforma / SRE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3934915" y="3166950"/>
            <a:ext cx="4281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    5 Anos de experiência em Cloud e Microsserviços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3935525" y="3600181"/>
            <a:ext cx="4280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    Especialista em Kubernetes (CKA e CKAD) e AWS;</a:t>
            </a:r>
            <a:endParaRPr b="0" i="0" sz="1100" u="none" cap="none" strike="noStrike">
              <a:solidFill>
                <a:srgbClr val="2D2D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4356766" y="2267100"/>
            <a:ext cx="1895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/ gustavofagundes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2"/>
          <p:cNvGrpSpPr/>
          <p:nvPr/>
        </p:nvGrpSpPr>
        <p:grpSpPr>
          <a:xfrm>
            <a:off x="490538" y="676367"/>
            <a:ext cx="2251813" cy="3478784"/>
            <a:chOff x="0" y="-38100"/>
            <a:chExt cx="1359462" cy="2100081"/>
          </a:xfrm>
        </p:grpSpPr>
        <p:sp>
          <p:nvSpPr>
            <p:cNvPr id="82" name="Google Shape;82;p2"/>
            <p:cNvSpPr/>
            <p:nvPr/>
          </p:nvSpPr>
          <p:spPr>
            <a:xfrm>
              <a:off x="0" y="0"/>
              <a:ext cx="1359462" cy="2061981"/>
            </a:xfrm>
            <a:custGeom>
              <a:rect b="b" l="l" r="r" t="t"/>
              <a:pathLst>
                <a:path extrusionOk="0" h="2061981" w="1359462">
                  <a:moveTo>
                    <a:pt x="87668" y="0"/>
                  </a:moveTo>
                  <a:lnTo>
                    <a:pt x="1271794" y="0"/>
                  </a:lnTo>
                  <a:cubicBezTo>
                    <a:pt x="1295045" y="0"/>
                    <a:pt x="1317344" y="9236"/>
                    <a:pt x="1333785" y="25677"/>
                  </a:cubicBezTo>
                  <a:cubicBezTo>
                    <a:pt x="1350226" y="42119"/>
                    <a:pt x="1359462" y="64417"/>
                    <a:pt x="1359462" y="87668"/>
                  </a:cubicBezTo>
                  <a:lnTo>
                    <a:pt x="1359462" y="1974313"/>
                  </a:lnTo>
                  <a:cubicBezTo>
                    <a:pt x="1359462" y="2022731"/>
                    <a:pt x="1320212" y="2061981"/>
                    <a:pt x="1271794" y="2061981"/>
                  </a:cubicBezTo>
                  <a:lnTo>
                    <a:pt x="87668" y="2061981"/>
                  </a:lnTo>
                  <a:cubicBezTo>
                    <a:pt x="39250" y="2061981"/>
                    <a:pt x="0" y="2022731"/>
                    <a:pt x="0" y="1974313"/>
                  </a:cubicBezTo>
                  <a:lnTo>
                    <a:pt x="0" y="87668"/>
                  </a:lnTo>
                  <a:cubicBezTo>
                    <a:pt x="0" y="39250"/>
                    <a:pt x="39250" y="0"/>
                    <a:pt x="8766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175" lIns="22175" spcFirstLastPara="1" rIns="22175" wrap="square" tIns="22175">
              <a:noAutofit/>
            </a:bodyPr>
            <a:lstStyle/>
            <a:p>
              <a:pPr indent="0" lvl="0" marL="0" marR="0" rtl="0" algn="ctr">
                <a:lnSpc>
                  <a:spcPct val="1632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4" name="Google Shape;8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2"/>
          <p:cNvGrpSpPr/>
          <p:nvPr/>
        </p:nvGrpSpPr>
        <p:grpSpPr>
          <a:xfrm rot="4791714">
            <a:off x="7984512" y="-1327418"/>
            <a:ext cx="2320415" cy="2325547"/>
            <a:chOff x="0" y="0"/>
            <a:chExt cx="6188526" cy="6202213"/>
          </a:xfrm>
        </p:grpSpPr>
        <p:pic>
          <p:nvPicPr>
            <p:cNvPr id="86" name="Google Shape;86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800000">
              <a:off x="0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2"/>
            <p:cNvSpPr/>
            <p:nvPr/>
          </p:nvSpPr>
          <p:spPr>
            <a:xfrm>
              <a:off x="325965" y="339652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8" name="Google Shape;88;p2"/>
          <p:cNvCxnSpPr/>
          <p:nvPr/>
        </p:nvCxnSpPr>
        <p:spPr>
          <a:xfrm>
            <a:off x="3695450" y="1634875"/>
            <a:ext cx="494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89" name="Google Shape;8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97712" y="2717150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97712" y="3132950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97712" y="3566163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5574" y="884114"/>
            <a:ext cx="2201750" cy="306329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3935525" y="4057381"/>
            <a:ext cx="4280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    Desenvolvedor Go </a:t>
            </a:r>
            <a:endParaRPr b="0" i="0" sz="1100" u="none" cap="none" strike="noStrike">
              <a:solidFill>
                <a:srgbClr val="2D2D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97712" y="4023363"/>
            <a:ext cx="237200" cy="2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577764"/>
            <a:ext cx="3965506" cy="385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514350" y="684100"/>
            <a:ext cx="44379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 dia de Imersão 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em Go❤️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514350" y="2142013"/>
            <a:ext cx="38811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52C7E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Hands-on</a:t>
            </a:r>
            <a:br>
              <a:rPr b="0" i="0" lang="pt-BR" sz="1700" u="none" cap="none" strike="noStrike">
                <a:solidFill>
                  <a:srgbClr val="52C7E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b="0" i="0" lang="pt-BR" sz="1700" u="none" cap="none" strike="noStrike">
                <a:solidFill>
                  <a:srgbClr val="52C7E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Instalação e configuração Go</a:t>
            </a:r>
            <a:br>
              <a:rPr b="0" i="0" lang="pt-BR" sz="1700" u="none" cap="none" strike="noStrike">
                <a:solidFill>
                  <a:srgbClr val="52C7E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 b="0" i="0" sz="600" u="none" cap="none" strike="noStrike">
              <a:solidFill>
                <a:srgbClr val="52C7E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02" name="Google Shape;102;p1"/>
          <p:cNvGrpSpPr/>
          <p:nvPr/>
        </p:nvGrpSpPr>
        <p:grpSpPr>
          <a:xfrm rot="5113649">
            <a:off x="-1065300" y="3523200"/>
            <a:ext cx="3158867" cy="3034200"/>
            <a:chOff x="0" y="0"/>
            <a:chExt cx="8423642" cy="8091197"/>
          </a:xfrm>
        </p:grpSpPr>
        <p:pic>
          <p:nvPicPr>
            <p:cNvPr id="103" name="Google Shape;103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1"/>
          <p:cNvGrpSpPr/>
          <p:nvPr/>
        </p:nvGrpSpPr>
        <p:grpSpPr>
          <a:xfrm>
            <a:off x="7978332" y="-1411226"/>
            <a:ext cx="2331336" cy="2293499"/>
            <a:chOff x="0" y="0"/>
            <a:chExt cx="6216895" cy="6115996"/>
          </a:xfrm>
        </p:grpSpPr>
        <p:pic>
          <p:nvPicPr>
            <p:cNvPr id="108" name="Google Shape;108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5873" y="4375473"/>
            <a:ext cx="548838" cy="502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"/>
          <p:cNvCxnSpPr/>
          <p:nvPr/>
        </p:nvCxnSpPr>
        <p:spPr>
          <a:xfrm>
            <a:off x="514350" y="1923225"/>
            <a:ext cx="3942300" cy="0"/>
          </a:xfrm>
          <a:prstGeom prst="straightConnector1">
            <a:avLst/>
          </a:prstGeom>
          <a:noFill/>
          <a:ln cap="flat" cmpd="sng" w="38100">
            <a:solidFill>
              <a:srgbClr val="52C7E7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3"/>
          <p:cNvGrpSpPr/>
          <p:nvPr/>
        </p:nvGrpSpPr>
        <p:grpSpPr>
          <a:xfrm rot="5113649">
            <a:off x="-1065300" y="3523200"/>
            <a:ext cx="3158867" cy="3034200"/>
            <a:chOff x="0" y="0"/>
            <a:chExt cx="8423642" cy="8091197"/>
          </a:xfrm>
        </p:grpSpPr>
        <p:pic>
          <p:nvPicPr>
            <p:cNvPr id="117" name="Google Shape;117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3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9" name="Google Shape;11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3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3"/>
          <p:cNvGrpSpPr/>
          <p:nvPr/>
        </p:nvGrpSpPr>
        <p:grpSpPr>
          <a:xfrm>
            <a:off x="7978332" y="-1411226"/>
            <a:ext cx="2331336" cy="2293499"/>
            <a:chOff x="0" y="0"/>
            <a:chExt cx="6216895" cy="6115996"/>
          </a:xfrm>
        </p:grpSpPr>
        <p:pic>
          <p:nvPicPr>
            <p:cNvPr id="122" name="Google Shape;12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3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873" y="4375473"/>
            <a:ext cx="548838" cy="502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415400" y="727300"/>
            <a:ext cx="5220600" cy="16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pt-BR" sz="5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Vamos</a:t>
            </a:r>
            <a:br>
              <a:rPr b="0" i="0" lang="pt-BR" sz="5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pt-BR" sz="5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     Começar…</a:t>
            </a:r>
            <a:endParaRPr b="0" i="0" sz="5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8425" y="1743050"/>
            <a:ext cx="3017450" cy="28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/>
        </p:nvSpPr>
        <p:spPr>
          <a:xfrm>
            <a:off x="2860012" y="1550804"/>
            <a:ext cx="428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Configuração de ambiente (Windows e Linux)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2860012" y="1893074"/>
            <a:ext cx="428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Variáveis de ambiente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2860012" y="2233929"/>
            <a:ext cx="428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go.mod / go.sum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2860012" y="2587911"/>
            <a:ext cx="428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API REST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2860012" y="2941916"/>
            <a:ext cx="428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Integração com o REDIS</a:t>
            </a:r>
            <a:endParaRPr b="0" i="0" sz="1200" u="none" cap="none" strike="noStrike">
              <a:solidFill>
                <a:srgbClr val="2D2D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4"/>
          <p:cNvGrpSpPr/>
          <p:nvPr/>
        </p:nvGrpSpPr>
        <p:grpSpPr>
          <a:xfrm rot="4791714">
            <a:off x="7984512" y="-1327418"/>
            <a:ext cx="2320415" cy="2325547"/>
            <a:chOff x="0" y="0"/>
            <a:chExt cx="6188526" cy="6202213"/>
          </a:xfrm>
        </p:grpSpPr>
        <p:pic>
          <p:nvPicPr>
            <p:cNvPr id="138" name="Google Shape;138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0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4"/>
            <p:cNvSpPr/>
            <p:nvPr/>
          </p:nvSpPr>
          <p:spPr>
            <a:xfrm>
              <a:off x="325965" y="339652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204325" y="2665075"/>
            <a:ext cx="1246524" cy="2307650"/>
            <a:chOff x="204325" y="2665075"/>
            <a:chExt cx="1246524" cy="2307650"/>
          </a:xfrm>
        </p:grpSpPr>
        <p:sp>
          <p:nvSpPr>
            <p:cNvPr id="141" name="Google Shape;141;p4"/>
            <p:cNvSpPr/>
            <p:nvPr/>
          </p:nvSpPr>
          <p:spPr>
            <a:xfrm>
              <a:off x="609049" y="4849725"/>
              <a:ext cx="841800" cy="1230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2" name="Google Shape;142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4325" y="2665075"/>
              <a:ext cx="1246513" cy="223984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3" name="Google Shape;143;p4"/>
          <p:cNvCxnSpPr/>
          <p:nvPr/>
        </p:nvCxnSpPr>
        <p:spPr>
          <a:xfrm>
            <a:off x="204325" y="1234025"/>
            <a:ext cx="2613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44" name="Google Shape;144;p4"/>
          <p:cNvSpPr txBox="1"/>
          <p:nvPr/>
        </p:nvSpPr>
        <p:spPr>
          <a:xfrm>
            <a:off x="204325" y="171450"/>
            <a:ext cx="34383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 que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8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vamos ver?</a:t>
            </a:r>
            <a:endParaRPr b="0" i="0" sz="30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725" y="1524600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725" y="1866863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725" y="2207725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725" y="2561713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725" y="2915725"/>
            <a:ext cx="237200" cy="2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 txBox="1"/>
          <p:nvPr/>
        </p:nvSpPr>
        <p:spPr>
          <a:xfrm>
            <a:off x="2860012" y="3322916"/>
            <a:ext cx="428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Criando Dockerfile</a:t>
            </a:r>
            <a:endParaRPr b="0" i="0" sz="1200" u="none" cap="none" strike="noStrike">
              <a:solidFill>
                <a:srgbClr val="2D2D2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7725" y="3296725"/>
            <a:ext cx="237200" cy="2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/>
          <p:nvPr/>
        </p:nvSpPr>
        <p:spPr>
          <a:xfrm>
            <a:off x="620050" y="450125"/>
            <a:ext cx="7771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Configuração de ambiente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5"/>
          <p:cNvGrpSpPr/>
          <p:nvPr/>
        </p:nvGrpSpPr>
        <p:grpSpPr>
          <a:xfrm>
            <a:off x="7397777" y="3212630"/>
            <a:ext cx="3158866" cy="3034199"/>
            <a:chOff x="0" y="0"/>
            <a:chExt cx="8423642" cy="8091197"/>
          </a:xfrm>
        </p:grpSpPr>
        <p:pic>
          <p:nvPicPr>
            <p:cNvPr id="158" name="Google Shape;15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31498" y="3244356"/>
              <a:ext cx="1306993" cy="1197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5"/>
            <p:cNvSpPr/>
            <p:nvPr/>
          </p:nvSpPr>
          <p:spPr>
            <a:xfrm>
              <a:off x="2891244" y="0"/>
              <a:ext cx="2323212" cy="233362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0" name="Google Shape;160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07979" y="975534"/>
              <a:ext cx="7115663" cy="7115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5"/>
            <p:cNvSpPr/>
            <p:nvPr/>
          </p:nvSpPr>
          <p:spPr>
            <a:xfrm>
              <a:off x="0" y="3777387"/>
              <a:ext cx="4051363" cy="4051364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5"/>
          <p:cNvGrpSpPr/>
          <p:nvPr/>
        </p:nvGrpSpPr>
        <p:grpSpPr>
          <a:xfrm>
            <a:off x="-1130732" y="-1155405"/>
            <a:ext cx="2320697" cy="2325830"/>
            <a:chOff x="0" y="0"/>
            <a:chExt cx="6188526" cy="6202213"/>
          </a:xfrm>
        </p:grpSpPr>
        <p:pic>
          <p:nvPicPr>
            <p:cNvPr id="163" name="Google Shape;163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0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5"/>
            <p:cNvSpPr/>
            <p:nvPr/>
          </p:nvSpPr>
          <p:spPr>
            <a:xfrm>
              <a:off x="325965" y="339652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7688" y="1897925"/>
            <a:ext cx="3088623" cy="308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6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172" name="Google Shape;172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6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6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175" name="Google Shape;175;p6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6" name="Google Shape;176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6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6"/>
          <p:cNvSpPr txBox="1"/>
          <p:nvPr/>
        </p:nvSpPr>
        <p:spPr>
          <a:xfrm>
            <a:off x="-268625" y="534100"/>
            <a:ext cx="6000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Variáveis </a:t>
            </a:r>
            <a:b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 ambiente</a:t>
            </a:r>
            <a:endParaRPr b="0" i="0" sz="45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1700" y="534100"/>
            <a:ext cx="3930525" cy="35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/>
        </p:nvSpPr>
        <p:spPr>
          <a:xfrm>
            <a:off x="1226686" y="2308217"/>
            <a:ext cx="428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go env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1226686" y="2650486"/>
            <a:ext cx="428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D2D2D"/>
                </a:solidFill>
                <a:latin typeface="Montserrat"/>
                <a:ea typeface="Montserrat"/>
                <a:cs typeface="Montserrat"/>
                <a:sym typeface="Montserrat"/>
              </a:rPr>
              <a:t>GOROOT e GOPATH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4400" y="2282013"/>
            <a:ext cx="237200" cy="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4400" y="2624275"/>
            <a:ext cx="237200" cy="2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7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190" name="Google Shape;19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7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7"/>
          <p:cNvGrpSpPr/>
          <p:nvPr/>
        </p:nvGrpSpPr>
        <p:grpSpPr>
          <a:xfrm>
            <a:off x="-2264600" y="-1143526"/>
            <a:ext cx="8196124" cy="6560148"/>
            <a:chOff x="4947" y="0"/>
            <a:chExt cx="5898189" cy="5390426"/>
          </a:xfrm>
        </p:grpSpPr>
        <p:sp>
          <p:nvSpPr>
            <p:cNvPr id="193" name="Google Shape;193;p7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4" name="Google Shape;194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7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7"/>
          <p:cNvSpPr txBox="1"/>
          <p:nvPr/>
        </p:nvSpPr>
        <p:spPr>
          <a:xfrm>
            <a:off x="3343100" y="924125"/>
            <a:ext cx="7771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go.mod </a:t>
            </a:r>
            <a:b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go.sum</a:t>
            </a:r>
            <a:endParaRPr b="0" i="0" sz="45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97" name="Google Shape;19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249" y="871974"/>
            <a:ext cx="3667425" cy="36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4589" y="4429264"/>
            <a:ext cx="490123" cy="449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8"/>
          <p:cNvGrpSpPr/>
          <p:nvPr/>
        </p:nvGrpSpPr>
        <p:grpSpPr>
          <a:xfrm>
            <a:off x="8043863" y="-1195175"/>
            <a:ext cx="2331336" cy="2293499"/>
            <a:chOff x="0" y="0"/>
            <a:chExt cx="6216895" cy="6115996"/>
          </a:xfrm>
        </p:grpSpPr>
        <p:pic>
          <p:nvPicPr>
            <p:cNvPr id="204" name="Google Shape;20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2786" y="0"/>
              <a:ext cx="5514109" cy="5514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8"/>
            <p:cNvSpPr/>
            <p:nvPr/>
          </p:nvSpPr>
          <p:spPr>
            <a:xfrm>
              <a:off x="0" y="253435"/>
              <a:ext cx="5862561" cy="5862561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8"/>
          <p:cNvGrpSpPr/>
          <p:nvPr/>
        </p:nvGrpSpPr>
        <p:grpSpPr>
          <a:xfrm>
            <a:off x="-481662" y="3945747"/>
            <a:ext cx="2211821" cy="2021410"/>
            <a:chOff x="4947" y="0"/>
            <a:chExt cx="5898189" cy="5390426"/>
          </a:xfrm>
        </p:grpSpPr>
        <p:sp>
          <p:nvSpPr>
            <p:cNvPr id="207" name="Google Shape;207;p8"/>
            <p:cNvSpPr/>
            <p:nvPr/>
          </p:nvSpPr>
          <p:spPr>
            <a:xfrm rot="5400000">
              <a:off x="4430055" y="1442291"/>
              <a:ext cx="1469787" cy="1476375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A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8" name="Google Shape;208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631514" y="860098"/>
              <a:ext cx="4530328" cy="4530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8"/>
            <p:cNvSpPr/>
            <p:nvPr/>
          </p:nvSpPr>
          <p:spPr>
            <a:xfrm rot="5400000">
              <a:off x="4947" y="0"/>
              <a:ext cx="2573807" cy="2573807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8CBEE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0" name="Google Shape;21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481650" y="0"/>
            <a:ext cx="10448300" cy="52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 txBox="1"/>
          <p:nvPr/>
        </p:nvSpPr>
        <p:spPr>
          <a:xfrm>
            <a:off x="-952425" y="1018275"/>
            <a:ext cx="532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pt-BR" sz="4500" u="none" cap="none" strike="noStrike">
                <a:solidFill>
                  <a:srgbClr val="52C7E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API REST</a:t>
            </a:r>
            <a:endParaRPr b="0" i="0" sz="4500" u="none" cap="none" strike="noStrike">
              <a:solidFill>
                <a:srgbClr val="52C7E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