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Montserrat SemiBold"/>
      <p:regular r:id="rId25"/>
      <p:bold r:id="rId26"/>
      <p:italic r:id="rId27"/>
      <p:boldItalic r:id="rId28"/>
    </p:embeddedFont>
    <p:embeddedFont>
      <p:font typeface="Montserrat"/>
      <p:regular r:id="rId29"/>
      <p:bold r:id="rId30"/>
      <p:italic r:id="rId31"/>
      <p:boldItalic r:id="rId32"/>
    </p:embeddedFont>
    <p:embeddedFont>
      <p:font typeface="Montserrat Medium"/>
      <p:regular r:id="rId33"/>
      <p:bold r:id="rId34"/>
      <p:italic r:id="rId35"/>
      <p:boldItalic r:id="rId36"/>
    </p:embeddedFont>
    <p:embeddedFont>
      <p:font typeface="Montserrat ExtraBold"/>
      <p:bold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http://customooxmlschemas.google.com/">
      <go:slidesCustomData xmlns:go="http://customooxmlschemas.google.com/" r:id="rId39" roundtripDataSignature="AMtx7mjMnd1upCEA2qtuTuLt2P2YIlMv3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SemiBold-bold.fntdata"/><Relationship Id="rId25" Type="http://schemas.openxmlformats.org/officeDocument/2006/relationships/font" Target="fonts/MontserratSemiBold-regular.fntdata"/><Relationship Id="rId28" Type="http://schemas.openxmlformats.org/officeDocument/2006/relationships/font" Target="fonts/MontserratSemiBold-boldItalic.fntdata"/><Relationship Id="rId27" Type="http://schemas.openxmlformats.org/officeDocument/2006/relationships/font" Target="fonts/MontserratSemiBol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6.xml"/><Relationship Id="rId33" Type="http://schemas.openxmlformats.org/officeDocument/2006/relationships/font" Target="fonts/MontserratMedium-regular.fntdata"/><Relationship Id="rId10" Type="http://schemas.openxmlformats.org/officeDocument/2006/relationships/slide" Target="slides/slide5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35" Type="http://schemas.openxmlformats.org/officeDocument/2006/relationships/font" Target="fonts/MontserratMedium-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Medium-bold.fntdata"/><Relationship Id="rId15" Type="http://schemas.openxmlformats.org/officeDocument/2006/relationships/slide" Target="slides/slide10.xml"/><Relationship Id="rId37" Type="http://schemas.openxmlformats.org/officeDocument/2006/relationships/font" Target="fonts/MontserratExtraBold-bold.fntdata"/><Relationship Id="rId14" Type="http://schemas.openxmlformats.org/officeDocument/2006/relationships/slide" Target="slides/slide9.xml"/><Relationship Id="rId36" Type="http://schemas.openxmlformats.org/officeDocument/2006/relationships/font" Target="fonts/MontserratMedium-boldItalic.fntdata"/><Relationship Id="rId17" Type="http://schemas.openxmlformats.org/officeDocument/2006/relationships/slide" Target="slides/slide12.xml"/><Relationship Id="rId39" Type="http://customschemas.google.com/relationships/presentationmetadata" Target="metadata"/><Relationship Id="rId16" Type="http://schemas.openxmlformats.org/officeDocument/2006/relationships/slide" Target="slides/slide11.xml"/><Relationship Id="rId38" Type="http://schemas.openxmlformats.org/officeDocument/2006/relationships/font" Target="fonts/MontserratExtraBold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43702ed1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" name="Google Shape;52;g243702ed11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0a2dbabb43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4" name="Google Shape;204;g20a2dbabb43_1_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0a2dbabb43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8" name="Google Shape;218;g20a2dbabb43_1_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0a2dbabb43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6" name="Google Shape;236;g20a2dbabb43_1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e25f6d998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0" name="Google Shape;250;g1e25f6d998a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e25f6d99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9" name="Google Shape;269;g1e25f6d998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e25f6d998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6" name="Google Shape;286;g1e25f6d998a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3" name="Google Shape;303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e25f6d998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7" name="Google Shape;317;g1e25f6d998a_0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e25f6d998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3" name="Google Shape;333;g1e25f6d998a_0_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9" name="Google Shape;349;p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8" name="Google Shape;68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1" name="Google Shape;161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0a2dbabb43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5" name="Google Shape;175;g20a2dbabb43_1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9" name="Google Shape;189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3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3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Relationship Id="rId4" Type="http://schemas.openxmlformats.org/officeDocument/2006/relationships/image" Target="../media/image27.png"/><Relationship Id="rId5" Type="http://schemas.openxmlformats.org/officeDocument/2006/relationships/image" Target="../media/image25.png"/><Relationship Id="rId6" Type="http://schemas.openxmlformats.org/officeDocument/2006/relationships/image" Target="../media/image1.png"/><Relationship Id="rId7" Type="http://schemas.openxmlformats.org/officeDocument/2006/relationships/image" Target="../media/image3.png"/><Relationship Id="rId8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3.png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g243702ed110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577764"/>
            <a:ext cx="3965506" cy="3851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g243702ed110_0_0"/>
          <p:cNvSpPr txBox="1"/>
          <p:nvPr/>
        </p:nvSpPr>
        <p:spPr>
          <a:xfrm>
            <a:off x="514350" y="684100"/>
            <a:ext cx="4437900" cy="26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9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55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1 dia de Imersão </a:t>
            </a:r>
            <a:endParaRPr b="0" i="0" sz="5500" u="none" cap="none" strike="noStrike">
              <a:solidFill>
                <a:srgbClr val="52C7E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89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55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em Go❤️</a:t>
            </a:r>
            <a:endParaRPr b="0" i="0" sz="5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g243702ed110_0_0"/>
          <p:cNvGrpSpPr/>
          <p:nvPr/>
        </p:nvGrpSpPr>
        <p:grpSpPr>
          <a:xfrm rot="5113649">
            <a:off x="-1065300" y="3523200"/>
            <a:ext cx="3158867" cy="3034200"/>
            <a:chOff x="0" y="0"/>
            <a:chExt cx="8423642" cy="8091197"/>
          </a:xfrm>
        </p:grpSpPr>
        <p:pic>
          <p:nvPicPr>
            <p:cNvPr id="57" name="Google Shape;57;g243702ed110_0_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631498" y="3244356"/>
              <a:ext cx="1306993" cy="11973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" name="Google Shape;58;g243702ed110_0_0"/>
            <p:cNvSpPr/>
            <p:nvPr/>
          </p:nvSpPr>
          <p:spPr>
            <a:xfrm>
              <a:off x="2891244" y="0"/>
              <a:ext cx="2323212" cy="2333625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9" name="Google Shape;59;g243702ed110_0_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07979" y="975534"/>
              <a:ext cx="7115663" cy="71156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" name="Google Shape;60;g243702ed110_0_0"/>
            <p:cNvSpPr/>
            <p:nvPr/>
          </p:nvSpPr>
          <p:spPr>
            <a:xfrm>
              <a:off x="0" y="3777387"/>
              <a:ext cx="4051363" cy="4051364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8CBEE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61;g243702ed110_0_0"/>
          <p:cNvGrpSpPr/>
          <p:nvPr/>
        </p:nvGrpSpPr>
        <p:grpSpPr>
          <a:xfrm>
            <a:off x="7978332" y="-1411226"/>
            <a:ext cx="2331336" cy="2293499"/>
            <a:chOff x="0" y="0"/>
            <a:chExt cx="6216895" cy="6115996"/>
          </a:xfrm>
        </p:grpSpPr>
        <p:pic>
          <p:nvPicPr>
            <p:cNvPr id="62" name="Google Shape;62;g243702ed110_0_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10800000">
              <a:off x="702786" y="0"/>
              <a:ext cx="5514109" cy="55141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" name="Google Shape;63;g243702ed110_0_0"/>
            <p:cNvSpPr/>
            <p:nvPr/>
          </p:nvSpPr>
          <p:spPr>
            <a:xfrm>
              <a:off x="0" y="253435"/>
              <a:ext cx="5862561" cy="5862561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4" name="Google Shape;64;g243702ed110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25873" y="4375473"/>
            <a:ext cx="548838" cy="5028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" name="Google Shape;65;g243702ed110_0_0"/>
          <p:cNvCxnSpPr/>
          <p:nvPr/>
        </p:nvCxnSpPr>
        <p:spPr>
          <a:xfrm>
            <a:off x="458050" y="3450100"/>
            <a:ext cx="3942300" cy="0"/>
          </a:xfrm>
          <a:prstGeom prst="straightConnector1">
            <a:avLst/>
          </a:prstGeom>
          <a:noFill/>
          <a:ln cap="flat" cmpd="sng" w="38100">
            <a:solidFill>
              <a:srgbClr val="9CD6FE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g20a2dbabb43_1_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4589" y="4429264"/>
            <a:ext cx="490123" cy="4490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7" name="Google Shape;207;g20a2dbabb43_1_93"/>
          <p:cNvGrpSpPr/>
          <p:nvPr/>
        </p:nvGrpSpPr>
        <p:grpSpPr>
          <a:xfrm>
            <a:off x="8043863" y="-1195175"/>
            <a:ext cx="2331336" cy="2293499"/>
            <a:chOff x="0" y="0"/>
            <a:chExt cx="6216895" cy="6115996"/>
          </a:xfrm>
        </p:grpSpPr>
        <p:pic>
          <p:nvPicPr>
            <p:cNvPr id="208" name="Google Shape;208;g20a2dbabb43_1_9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0800000">
              <a:off x="702786" y="0"/>
              <a:ext cx="5514109" cy="55141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9" name="Google Shape;209;g20a2dbabb43_1_93"/>
            <p:cNvSpPr/>
            <p:nvPr/>
          </p:nvSpPr>
          <p:spPr>
            <a:xfrm>
              <a:off x="0" y="253435"/>
              <a:ext cx="5862561" cy="5862561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0" name="Google Shape;210;g20a2dbabb43_1_93"/>
          <p:cNvGrpSpPr/>
          <p:nvPr/>
        </p:nvGrpSpPr>
        <p:grpSpPr>
          <a:xfrm>
            <a:off x="-481662" y="3945747"/>
            <a:ext cx="2211821" cy="2021410"/>
            <a:chOff x="4947" y="0"/>
            <a:chExt cx="5898189" cy="5390426"/>
          </a:xfrm>
        </p:grpSpPr>
        <p:sp>
          <p:nvSpPr>
            <p:cNvPr id="211" name="Google Shape;211;g20a2dbabb43_1_93"/>
            <p:cNvSpPr/>
            <p:nvPr/>
          </p:nvSpPr>
          <p:spPr>
            <a:xfrm rot="5400000">
              <a:off x="4430055" y="1442291"/>
              <a:ext cx="1469787" cy="1476375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2" name="Google Shape;212;g20a2dbabb43_1_9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5400000">
              <a:off x="631514" y="860098"/>
              <a:ext cx="4530328" cy="45303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3" name="Google Shape;213;g20a2dbabb43_1_93"/>
            <p:cNvSpPr/>
            <p:nvPr/>
          </p:nvSpPr>
          <p:spPr>
            <a:xfrm rot="5400000">
              <a:off x="4947" y="0"/>
              <a:ext cx="2573807" cy="2573807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8CBEE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14" name="Google Shape;214;g20a2dbabb43_1_9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40575" y="2642200"/>
            <a:ext cx="3730751" cy="221242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20a2dbabb43_1_93"/>
          <p:cNvSpPr txBox="1"/>
          <p:nvPr/>
        </p:nvSpPr>
        <p:spPr>
          <a:xfrm>
            <a:off x="620050" y="450125"/>
            <a:ext cx="77718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9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pt-BR" sz="45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Vantagens em usar generics</a:t>
            </a:r>
            <a:endParaRPr b="0" i="0" sz="4500" u="none" cap="none" strike="noStrike">
              <a:solidFill>
                <a:srgbClr val="52C7E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g20a2dbabb43_1_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4589" y="4429264"/>
            <a:ext cx="490123" cy="4490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1" name="Google Shape;221;g20a2dbabb43_1_74"/>
          <p:cNvGrpSpPr/>
          <p:nvPr/>
        </p:nvGrpSpPr>
        <p:grpSpPr>
          <a:xfrm>
            <a:off x="8043863" y="-1195175"/>
            <a:ext cx="2331336" cy="2293499"/>
            <a:chOff x="0" y="0"/>
            <a:chExt cx="6216895" cy="6115996"/>
          </a:xfrm>
        </p:grpSpPr>
        <p:pic>
          <p:nvPicPr>
            <p:cNvPr id="222" name="Google Shape;222;g20a2dbabb43_1_7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0800000">
              <a:off x="702786" y="0"/>
              <a:ext cx="5514109" cy="55141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3" name="Google Shape;223;g20a2dbabb43_1_74"/>
            <p:cNvSpPr/>
            <p:nvPr/>
          </p:nvSpPr>
          <p:spPr>
            <a:xfrm>
              <a:off x="0" y="253435"/>
              <a:ext cx="5862561" cy="5862561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4" name="Google Shape;224;g20a2dbabb43_1_74"/>
          <p:cNvGrpSpPr/>
          <p:nvPr/>
        </p:nvGrpSpPr>
        <p:grpSpPr>
          <a:xfrm>
            <a:off x="-481662" y="3945747"/>
            <a:ext cx="2211821" cy="2021410"/>
            <a:chOff x="4947" y="0"/>
            <a:chExt cx="5898189" cy="5390426"/>
          </a:xfrm>
        </p:grpSpPr>
        <p:sp>
          <p:nvSpPr>
            <p:cNvPr id="225" name="Google Shape;225;g20a2dbabb43_1_74"/>
            <p:cNvSpPr/>
            <p:nvPr/>
          </p:nvSpPr>
          <p:spPr>
            <a:xfrm rot="5400000">
              <a:off x="4430055" y="1442291"/>
              <a:ext cx="1469787" cy="1476375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6" name="Google Shape;226;g20a2dbabb43_1_7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5400000">
              <a:off x="631514" y="860098"/>
              <a:ext cx="4530328" cy="45303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7" name="Google Shape;227;g20a2dbabb43_1_74"/>
            <p:cNvSpPr/>
            <p:nvPr/>
          </p:nvSpPr>
          <p:spPr>
            <a:xfrm rot="5400000">
              <a:off x="4947" y="0"/>
              <a:ext cx="2573807" cy="2573807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8CBEE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" name="Google Shape;228;g20a2dbabb43_1_74"/>
          <p:cNvSpPr/>
          <p:nvPr/>
        </p:nvSpPr>
        <p:spPr>
          <a:xfrm>
            <a:off x="1567775" y="2200300"/>
            <a:ext cx="2505300" cy="2505300"/>
          </a:xfrm>
          <a:prstGeom prst="ellipse">
            <a:avLst/>
          </a:prstGeom>
          <a:solidFill>
            <a:srgbClr val="9CD6FE"/>
          </a:solidFill>
          <a:ln cap="flat" cmpd="sng" w="19050">
            <a:solidFill>
              <a:srgbClr val="8CBE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Type safety</a:t>
            </a:r>
            <a:endParaRPr b="0" i="0" sz="17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29" name="Google Shape;229;g20a2dbabb43_1_74"/>
          <p:cNvSpPr/>
          <p:nvPr/>
        </p:nvSpPr>
        <p:spPr>
          <a:xfrm>
            <a:off x="176175" y="989025"/>
            <a:ext cx="2505300" cy="2415300"/>
          </a:xfrm>
          <a:prstGeom prst="ellipse">
            <a:avLst/>
          </a:prstGeom>
          <a:solidFill>
            <a:srgbClr val="52C7E7"/>
          </a:solidFill>
          <a:ln cap="flat" cmpd="sng" w="19050">
            <a:solidFill>
              <a:srgbClr val="8CBE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pt-BR" sz="19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Legibilidade</a:t>
            </a:r>
            <a:endParaRPr b="0" i="0" sz="17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0" name="Google Shape;230;g20a2dbabb43_1_74"/>
          <p:cNvSpPr/>
          <p:nvPr/>
        </p:nvSpPr>
        <p:spPr>
          <a:xfrm>
            <a:off x="4994725" y="2200300"/>
            <a:ext cx="2505300" cy="2505300"/>
          </a:xfrm>
          <a:prstGeom prst="ellipse">
            <a:avLst/>
          </a:prstGeom>
          <a:solidFill>
            <a:srgbClr val="8CBEE0"/>
          </a:solidFill>
          <a:ln cap="flat" cmpd="sng" w="19050">
            <a:solidFill>
              <a:srgbClr val="8CBE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Manutenabilidade</a:t>
            </a:r>
            <a:endParaRPr b="0" i="0" sz="15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1" name="Google Shape;231;g20a2dbabb43_1_74"/>
          <p:cNvSpPr/>
          <p:nvPr/>
        </p:nvSpPr>
        <p:spPr>
          <a:xfrm>
            <a:off x="3281256" y="989025"/>
            <a:ext cx="2505300" cy="2505300"/>
          </a:xfrm>
          <a:prstGeom prst="ellipse">
            <a:avLst/>
          </a:prstGeom>
          <a:solidFill>
            <a:srgbClr val="6CE5E8"/>
          </a:solidFill>
          <a:ln cap="flat" cmpd="sng" w="19050">
            <a:solidFill>
              <a:srgbClr val="8CBE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Código Reutilizado</a:t>
            </a:r>
            <a:endParaRPr b="0" i="0" sz="18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2" name="Google Shape;232;g20a2dbabb43_1_74"/>
          <p:cNvSpPr/>
          <p:nvPr/>
        </p:nvSpPr>
        <p:spPr>
          <a:xfrm>
            <a:off x="6462531" y="989025"/>
            <a:ext cx="2505300" cy="25053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8CBE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Performance</a:t>
            </a:r>
            <a:endParaRPr b="0" i="0" sz="15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33" name="Google Shape;233;g20a2dbabb43_1_7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32050" y="3752125"/>
            <a:ext cx="1126150" cy="112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g20a2dbabb43_1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4589" y="4429264"/>
            <a:ext cx="490123" cy="4490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9" name="Google Shape;239;g20a2dbabb43_1_2"/>
          <p:cNvGrpSpPr/>
          <p:nvPr/>
        </p:nvGrpSpPr>
        <p:grpSpPr>
          <a:xfrm>
            <a:off x="8043863" y="-1195175"/>
            <a:ext cx="2331336" cy="2293499"/>
            <a:chOff x="0" y="0"/>
            <a:chExt cx="6216895" cy="6115996"/>
          </a:xfrm>
        </p:grpSpPr>
        <p:pic>
          <p:nvPicPr>
            <p:cNvPr id="240" name="Google Shape;240;g20a2dbabb43_1_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0800000">
              <a:off x="702786" y="0"/>
              <a:ext cx="5514109" cy="55141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1" name="Google Shape;241;g20a2dbabb43_1_2"/>
            <p:cNvSpPr/>
            <p:nvPr/>
          </p:nvSpPr>
          <p:spPr>
            <a:xfrm>
              <a:off x="0" y="253435"/>
              <a:ext cx="5862561" cy="5862561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2" name="Google Shape;242;g20a2dbabb43_1_2"/>
          <p:cNvGrpSpPr/>
          <p:nvPr/>
        </p:nvGrpSpPr>
        <p:grpSpPr>
          <a:xfrm>
            <a:off x="-481662" y="3945747"/>
            <a:ext cx="2211821" cy="2021410"/>
            <a:chOff x="4947" y="0"/>
            <a:chExt cx="5898189" cy="5390426"/>
          </a:xfrm>
        </p:grpSpPr>
        <p:sp>
          <p:nvSpPr>
            <p:cNvPr id="243" name="Google Shape;243;g20a2dbabb43_1_2"/>
            <p:cNvSpPr/>
            <p:nvPr/>
          </p:nvSpPr>
          <p:spPr>
            <a:xfrm rot="5400000">
              <a:off x="4430055" y="1442291"/>
              <a:ext cx="1469787" cy="1476375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44" name="Google Shape;244;g20a2dbabb43_1_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5400000">
              <a:off x="631514" y="860098"/>
              <a:ext cx="4530328" cy="45303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5" name="Google Shape;245;g20a2dbabb43_1_2"/>
            <p:cNvSpPr/>
            <p:nvPr/>
          </p:nvSpPr>
          <p:spPr>
            <a:xfrm rot="5400000">
              <a:off x="4947" y="0"/>
              <a:ext cx="2573807" cy="2573807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8CBEE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46" name="Google Shape;246;g20a2dbabb43_1_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40575" y="2642200"/>
            <a:ext cx="3730751" cy="221242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g20a2dbabb43_1_2"/>
          <p:cNvSpPr txBox="1"/>
          <p:nvPr/>
        </p:nvSpPr>
        <p:spPr>
          <a:xfrm>
            <a:off x="620050" y="450125"/>
            <a:ext cx="77718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9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pt-BR" sz="45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Tipos e Constraints</a:t>
            </a:r>
            <a:endParaRPr b="0" i="0" sz="4500" u="none" cap="none" strike="noStrike">
              <a:solidFill>
                <a:srgbClr val="52C7E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g1e25f6d998a_0_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4589" y="4429264"/>
            <a:ext cx="490123" cy="4490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3" name="Google Shape;253;g1e25f6d998a_0_32"/>
          <p:cNvGrpSpPr/>
          <p:nvPr/>
        </p:nvGrpSpPr>
        <p:grpSpPr>
          <a:xfrm>
            <a:off x="8043863" y="-1195175"/>
            <a:ext cx="2331336" cy="2293499"/>
            <a:chOff x="0" y="0"/>
            <a:chExt cx="6216895" cy="6115996"/>
          </a:xfrm>
        </p:grpSpPr>
        <p:pic>
          <p:nvPicPr>
            <p:cNvPr id="254" name="Google Shape;254;g1e25f6d998a_0_3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0800000">
              <a:off x="702786" y="0"/>
              <a:ext cx="5514109" cy="55141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5" name="Google Shape;255;g1e25f6d998a_0_32"/>
            <p:cNvSpPr/>
            <p:nvPr/>
          </p:nvSpPr>
          <p:spPr>
            <a:xfrm>
              <a:off x="0" y="253435"/>
              <a:ext cx="5862561" cy="5862561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6" name="Google Shape;256;g1e25f6d998a_0_32"/>
          <p:cNvGrpSpPr/>
          <p:nvPr/>
        </p:nvGrpSpPr>
        <p:grpSpPr>
          <a:xfrm>
            <a:off x="-481662" y="3945747"/>
            <a:ext cx="2211821" cy="2021410"/>
            <a:chOff x="4947" y="0"/>
            <a:chExt cx="5898189" cy="5390426"/>
          </a:xfrm>
        </p:grpSpPr>
        <p:sp>
          <p:nvSpPr>
            <p:cNvPr id="257" name="Google Shape;257;g1e25f6d998a_0_32"/>
            <p:cNvSpPr/>
            <p:nvPr/>
          </p:nvSpPr>
          <p:spPr>
            <a:xfrm rot="5400000">
              <a:off x="4430055" y="1442291"/>
              <a:ext cx="1469787" cy="1476375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58" name="Google Shape;258;g1e25f6d998a_0_3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5400000">
              <a:off x="631514" y="860098"/>
              <a:ext cx="4530328" cy="45303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9" name="Google Shape;259;g1e25f6d998a_0_32"/>
            <p:cNvSpPr/>
            <p:nvPr/>
          </p:nvSpPr>
          <p:spPr>
            <a:xfrm rot="5400000">
              <a:off x="4947" y="0"/>
              <a:ext cx="2573807" cy="2573807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8CBEE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0" name="Google Shape;260;g1e25f6d998a_0_32"/>
          <p:cNvSpPr txBox="1"/>
          <p:nvPr/>
        </p:nvSpPr>
        <p:spPr>
          <a:xfrm>
            <a:off x="204325" y="1482774"/>
            <a:ext cx="4415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9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61" name="Google Shape;261;g1e25f6d998a_0_32"/>
          <p:cNvSpPr txBox="1"/>
          <p:nvPr/>
        </p:nvSpPr>
        <p:spPr>
          <a:xfrm>
            <a:off x="1304400" y="1193700"/>
            <a:ext cx="78396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9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9696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9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9696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62" name="Google Shape;262;g1e25f6d998a_0_32"/>
          <p:cNvCxnSpPr/>
          <p:nvPr/>
        </p:nvCxnSpPr>
        <p:spPr>
          <a:xfrm>
            <a:off x="204325" y="745325"/>
            <a:ext cx="3241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263" name="Google Shape;263;g1e25f6d998a_0_32"/>
          <p:cNvSpPr txBox="1"/>
          <p:nvPr/>
        </p:nvSpPr>
        <p:spPr>
          <a:xfrm>
            <a:off x="204325" y="171450"/>
            <a:ext cx="343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9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Any</a:t>
            </a:r>
            <a:endParaRPr b="0" i="0" sz="3000" u="none" cap="none" strike="noStrike">
              <a:solidFill>
                <a:srgbClr val="52C7E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264" name="Google Shape;264;g1e25f6d998a_0_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9850" y="1681050"/>
            <a:ext cx="5048876" cy="31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g1e25f6d998a_0_32"/>
          <p:cNvSpPr txBox="1"/>
          <p:nvPr/>
        </p:nvSpPr>
        <p:spPr>
          <a:xfrm>
            <a:off x="7440350" y="2040300"/>
            <a:ext cx="171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g1e25f6d998a_0_32"/>
          <p:cNvSpPr txBox="1"/>
          <p:nvPr/>
        </p:nvSpPr>
        <p:spPr>
          <a:xfrm>
            <a:off x="204325" y="913950"/>
            <a:ext cx="796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Any é um alias para interfaces e é equivalente a mesma em todos os aspectos.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g1e25f6d998a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4589" y="4429264"/>
            <a:ext cx="490123" cy="4490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2" name="Google Shape;272;g1e25f6d998a_0_0"/>
          <p:cNvGrpSpPr/>
          <p:nvPr/>
        </p:nvGrpSpPr>
        <p:grpSpPr>
          <a:xfrm>
            <a:off x="8043863" y="-1195175"/>
            <a:ext cx="2331336" cy="2293499"/>
            <a:chOff x="0" y="0"/>
            <a:chExt cx="6216895" cy="6115996"/>
          </a:xfrm>
        </p:grpSpPr>
        <p:pic>
          <p:nvPicPr>
            <p:cNvPr id="273" name="Google Shape;273;g1e25f6d998a_0_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0800000">
              <a:off x="702786" y="0"/>
              <a:ext cx="5514109" cy="55141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4" name="Google Shape;274;g1e25f6d998a_0_0"/>
            <p:cNvSpPr/>
            <p:nvPr/>
          </p:nvSpPr>
          <p:spPr>
            <a:xfrm>
              <a:off x="0" y="253435"/>
              <a:ext cx="5862561" cy="5862561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5" name="Google Shape;275;g1e25f6d998a_0_0"/>
          <p:cNvGrpSpPr/>
          <p:nvPr/>
        </p:nvGrpSpPr>
        <p:grpSpPr>
          <a:xfrm>
            <a:off x="-481662" y="3945747"/>
            <a:ext cx="2211821" cy="2021410"/>
            <a:chOff x="4947" y="0"/>
            <a:chExt cx="5898189" cy="5390426"/>
          </a:xfrm>
        </p:grpSpPr>
        <p:sp>
          <p:nvSpPr>
            <p:cNvPr id="276" name="Google Shape;276;g1e25f6d998a_0_0"/>
            <p:cNvSpPr/>
            <p:nvPr/>
          </p:nvSpPr>
          <p:spPr>
            <a:xfrm rot="5400000">
              <a:off x="4430055" y="1442291"/>
              <a:ext cx="1469787" cy="1476375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77" name="Google Shape;277;g1e25f6d998a_0_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5400000">
              <a:off x="631514" y="860098"/>
              <a:ext cx="4530328" cy="45303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8" name="Google Shape;278;g1e25f6d998a_0_0"/>
            <p:cNvSpPr/>
            <p:nvPr/>
          </p:nvSpPr>
          <p:spPr>
            <a:xfrm rot="5400000">
              <a:off x="4947" y="0"/>
              <a:ext cx="2573807" cy="2573807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8CBEE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9" name="Google Shape;279;g1e25f6d998a_0_0"/>
          <p:cNvSpPr txBox="1"/>
          <p:nvPr/>
        </p:nvSpPr>
        <p:spPr>
          <a:xfrm>
            <a:off x="204325" y="1482774"/>
            <a:ext cx="4415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9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80" name="Google Shape;280;g1e25f6d998a_0_0"/>
          <p:cNvSpPr txBox="1"/>
          <p:nvPr/>
        </p:nvSpPr>
        <p:spPr>
          <a:xfrm>
            <a:off x="204325" y="925224"/>
            <a:ext cx="7839600" cy="10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9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pt-BR" sz="1600" u="none" cap="none" strike="noStrike">
                <a:solidFill>
                  <a:srgbClr val="696969"/>
                </a:solidFill>
                <a:latin typeface="Montserrat"/>
                <a:ea typeface="Montserrat"/>
                <a:cs typeface="Montserrat"/>
                <a:sym typeface="Montserrat"/>
              </a:rPr>
              <a:t>Comparable</a:t>
            </a:r>
            <a:r>
              <a:rPr b="0" i="0" lang="pt-BR" sz="1600" u="none" cap="none" strike="noStrike">
                <a:solidFill>
                  <a:srgbClr val="696969"/>
                </a:solidFill>
                <a:latin typeface="Montserrat"/>
                <a:ea typeface="Montserrat"/>
                <a:cs typeface="Montserrat"/>
                <a:sym typeface="Montserrat"/>
              </a:rPr>
              <a:t> é uma interface que pode ser usada em qualquer tipo que seja comparável.</a:t>
            </a:r>
            <a:endParaRPr b="0" i="0" sz="1600" u="none" cap="none" strike="noStrike">
              <a:solidFill>
                <a:srgbClr val="69696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9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1" sz="1600" u="none" cap="none" strike="noStrike">
              <a:solidFill>
                <a:srgbClr val="69696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9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pt-BR" sz="1600" u="none" cap="none" strike="noStrike">
                <a:solidFill>
                  <a:srgbClr val="696969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b="1" i="0" lang="pt-BR" sz="16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string, booleanos, number canais, arrays</a:t>
            </a:r>
            <a:r>
              <a:rPr b="1" i="1" lang="pt-BR" sz="1600" u="none" cap="none" strike="noStrike">
                <a:solidFill>
                  <a:srgbClr val="696969"/>
                </a:solidFill>
                <a:latin typeface="Montserrat"/>
                <a:ea typeface="Montserrat"/>
                <a:cs typeface="Montserrat"/>
                <a:sym typeface="Montserrat"/>
              </a:rPr>
              <a:t> entre outros”</a:t>
            </a:r>
            <a:endParaRPr b="0" i="0" sz="1600" u="none" cap="none" strike="noStrike">
              <a:solidFill>
                <a:srgbClr val="69696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81" name="Google Shape;281;g1e25f6d998a_0_0"/>
          <p:cNvCxnSpPr/>
          <p:nvPr/>
        </p:nvCxnSpPr>
        <p:spPr>
          <a:xfrm>
            <a:off x="204325" y="745325"/>
            <a:ext cx="3241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282" name="Google Shape;282;g1e25f6d998a_0_0"/>
          <p:cNvSpPr txBox="1"/>
          <p:nvPr/>
        </p:nvSpPr>
        <p:spPr>
          <a:xfrm>
            <a:off x="204325" y="171450"/>
            <a:ext cx="343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9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Comparable</a:t>
            </a:r>
            <a:endParaRPr b="0" i="0" sz="3000" u="none" cap="none" strike="noStrike">
              <a:solidFill>
                <a:srgbClr val="52C7E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283" name="Google Shape;283;g1e25f6d998a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6650" y="2039550"/>
            <a:ext cx="7361001" cy="238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e25f6d998a_0_15"/>
          <p:cNvSpPr txBox="1"/>
          <p:nvPr/>
        </p:nvSpPr>
        <p:spPr>
          <a:xfrm>
            <a:off x="204325" y="946850"/>
            <a:ext cx="7839600" cy="7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9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696969"/>
                </a:solidFill>
                <a:latin typeface="Montserrat"/>
                <a:ea typeface="Montserrat"/>
                <a:cs typeface="Montserrat"/>
                <a:sym typeface="Montserrat"/>
              </a:rPr>
              <a:t>Para facilitar a vida, foi add algumas constraints, para ajudar no dia a dia… </a:t>
            </a:r>
            <a:endParaRPr b="0" i="0" sz="1600" u="none" cap="none" strike="noStrike">
              <a:solidFill>
                <a:srgbClr val="69696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9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9696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9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696969"/>
                </a:solidFill>
                <a:latin typeface="Montserrat"/>
                <a:ea typeface="Montserrat"/>
                <a:cs typeface="Montserrat"/>
                <a:sym typeface="Montserrat"/>
              </a:rPr>
              <a:t>não vou detalhar todas mas é importante abordar um pouco sobre cada.</a:t>
            </a:r>
            <a:endParaRPr b="0" i="0" sz="1600" u="none" cap="none" strike="noStrike">
              <a:solidFill>
                <a:srgbClr val="69696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9" name="Google Shape;289;g1e25f6d998a_0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4589" y="4429264"/>
            <a:ext cx="490123" cy="4490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0" name="Google Shape;290;g1e25f6d998a_0_15"/>
          <p:cNvGrpSpPr/>
          <p:nvPr/>
        </p:nvGrpSpPr>
        <p:grpSpPr>
          <a:xfrm>
            <a:off x="8043863" y="-1195175"/>
            <a:ext cx="2331336" cy="2293499"/>
            <a:chOff x="0" y="0"/>
            <a:chExt cx="6216895" cy="6115996"/>
          </a:xfrm>
        </p:grpSpPr>
        <p:pic>
          <p:nvPicPr>
            <p:cNvPr id="291" name="Google Shape;291;g1e25f6d998a_0_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0800000">
              <a:off x="702786" y="0"/>
              <a:ext cx="5514109" cy="55141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2" name="Google Shape;292;g1e25f6d998a_0_15"/>
            <p:cNvSpPr/>
            <p:nvPr/>
          </p:nvSpPr>
          <p:spPr>
            <a:xfrm>
              <a:off x="0" y="253435"/>
              <a:ext cx="5862561" cy="5862561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3" name="Google Shape;293;g1e25f6d998a_0_15"/>
          <p:cNvGrpSpPr/>
          <p:nvPr/>
        </p:nvGrpSpPr>
        <p:grpSpPr>
          <a:xfrm>
            <a:off x="-481662" y="3945747"/>
            <a:ext cx="2211821" cy="2021410"/>
            <a:chOff x="4947" y="0"/>
            <a:chExt cx="5898189" cy="5390426"/>
          </a:xfrm>
        </p:grpSpPr>
        <p:sp>
          <p:nvSpPr>
            <p:cNvPr id="294" name="Google Shape;294;g1e25f6d998a_0_15"/>
            <p:cNvSpPr/>
            <p:nvPr/>
          </p:nvSpPr>
          <p:spPr>
            <a:xfrm rot="5400000">
              <a:off x="4430055" y="1442291"/>
              <a:ext cx="1469787" cy="1476375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95" name="Google Shape;295;g1e25f6d998a_0_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5400000">
              <a:off x="631514" y="860098"/>
              <a:ext cx="4530328" cy="45303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6" name="Google Shape;296;g1e25f6d998a_0_15"/>
            <p:cNvSpPr/>
            <p:nvPr/>
          </p:nvSpPr>
          <p:spPr>
            <a:xfrm rot="5400000">
              <a:off x="4947" y="0"/>
              <a:ext cx="2573807" cy="2573807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8CBEE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7" name="Google Shape;297;g1e25f6d998a_0_15"/>
          <p:cNvSpPr txBox="1"/>
          <p:nvPr/>
        </p:nvSpPr>
        <p:spPr>
          <a:xfrm>
            <a:off x="204325" y="1482774"/>
            <a:ext cx="4415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9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298" name="Google Shape;298;g1e25f6d998a_0_15"/>
          <p:cNvCxnSpPr/>
          <p:nvPr/>
        </p:nvCxnSpPr>
        <p:spPr>
          <a:xfrm>
            <a:off x="204325" y="818625"/>
            <a:ext cx="3241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299" name="Google Shape;299;g1e25f6d998a_0_15"/>
          <p:cNvSpPr txBox="1"/>
          <p:nvPr/>
        </p:nvSpPr>
        <p:spPr>
          <a:xfrm>
            <a:off x="204325" y="171450"/>
            <a:ext cx="343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9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Constraints</a:t>
            </a:r>
            <a:endParaRPr b="0" i="0" sz="3000" u="none" cap="none" strike="noStrike">
              <a:solidFill>
                <a:srgbClr val="52C7E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300" name="Google Shape;300;g1e25f6d998a_0_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00150" y="1585913"/>
            <a:ext cx="6438900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4589" y="4429264"/>
            <a:ext cx="490123" cy="4490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6" name="Google Shape;306;p9"/>
          <p:cNvGrpSpPr/>
          <p:nvPr/>
        </p:nvGrpSpPr>
        <p:grpSpPr>
          <a:xfrm>
            <a:off x="8043863" y="-1195175"/>
            <a:ext cx="2331336" cy="2293499"/>
            <a:chOff x="0" y="0"/>
            <a:chExt cx="6216895" cy="6115996"/>
          </a:xfrm>
        </p:grpSpPr>
        <p:pic>
          <p:nvPicPr>
            <p:cNvPr id="307" name="Google Shape;307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0800000">
              <a:off x="702786" y="0"/>
              <a:ext cx="5514109" cy="55141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8" name="Google Shape;308;p9"/>
            <p:cNvSpPr/>
            <p:nvPr/>
          </p:nvSpPr>
          <p:spPr>
            <a:xfrm>
              <a:off x="0" y="253435"/>
              <a:ext cx="5862561" cy="5862561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9" name="Google Shape;309;p9"/>
          <p:cNvGrpSpPr/>
          <p:nvPr/>
        </p:nvGrpSpPr>
        <p:grpSpPr>
          <a:xfrm>
            <a:off x="-481662" y="3945747"/>
            <a:ext cx="2211821" cy="2021410"/>
            <a:chOff x="4947" y="0"/>
            <a:chExt cx="5898189" cy="5390426"/>
          </a:xfrm>
        </p:grpSpPr>
        <p:sp>
          <p:nvSpPr>
            <p:cNvPr id="310" name="Google Shape;310;p9"/>
            <p:cNvSpPr/>
            <p:nvPr/>
          </p:nvSpPr>
          <p:spPr>
            <a:xfrm rot="5400000">
              <a:off x="4430055" y="1442291"/>
              <a:ext cx="1469787" cy="1476375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11" name="Google Shape;311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5400000">
              <a:off x="631514" y="860098"/>
              <a:ext cx="4530328" cy="45303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2" name="Google Shape;312;p9"/>
            <p:cNvSpPr/>
            <p:nvPr/>
          </p:nvSpPr>
          <p:spPr>
            <a:xfrm rot="5400000">
              <a:off x="4947" y="0"/>
              <a:ext cx="2573807" cy="2573807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8CBEE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3" name="Google Shape;313;p9"/>
          <p:cNvSpPr txBox="1"/>
          <p:nvPr/>
        </p:nvSpPr>
        <p:spPr>
          <a:xfrm>
            <a:off x="204325" y="347625"/>
            <a:ext cx="8543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9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696969"/>
                </a:solidFill>
                <a:latin typeface="Montserrat"/>
                <a:ea typeface="Montserrat"/>
                <a:cs typeface="Montserrat"/>
                <a:sym typeface="Montserrat"/>
              </a:rPr>
              <a:t>Um bom exemplo de generics é:</a:t>
            </a:r>
            <a:endParaRPr b="0" i="0" sz="1600" u="none" cap="none" strike="noStrike">
              <a:solidFill>
                <a:srgbClr val="69696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4" name="Google Shape;314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00150" y="1052513"/>
            <a:ext cx="6438900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e25f6d998a_0_55"/>
          <p:cNvSpPr txBox="1"/>
          <p:nvPr/>
        </p:nvSpPr>
        <p:spPr>
          <a:xfrm>
            <a:off x="204325" y="1055325"/>
            <a:ext cx="7839600" cy="10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marR="0" rtl="0" algn="l">
              <a:lnSpc>
                <a:spcPct val="109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9696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9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9696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9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9696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9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9696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0" name="Google Shape;320;g1e25f6d998a_0_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4589" y="4429264"/>
            <a:ext cx="490123" cy="4490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1" name="Google Shape;321;g1e25f6d998a_0_55"/>
          <p:cNvGrpSpPr/>
          <p:nvPr/>
        </p:nvGrpSpPr>
        <p:grpSpPr>
          <a:xfrm>
            <a:off x="8043863" y="-1195175"/>
            <a:ext cx="2331336" cy="2293499"/>
            <a:chOff x="0" y="0"/>
            <a:chExt cx="6216895" cy="6115996"/>
          </a:xfrm>
        </p:grpSpPr>
        <p:pic>
          <p:nvPicPr>
            <p:cNvPr id="322" name="Google Shape;322;g1e25f6d998a_0_5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0800000">
              <a:off x="702786" y="0"/>
              <a:ext cx="5514109" cy="55141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3" name="Google Shape;323;g1e25f6d998a_0_55"/>
            <p:cNvSpPr/>
            <p:nvPr/>
          </p:nvSpPr>
          <p:spPr>
            <a:xfrm>
              <a:off x="0" y="253435"/>
              <a:ext cx="5862561" cy="5862561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4" name="Google Shape;324;g1e25f6d998a_0_55"/>
          <p:cNvGrpSpPr/>
          <p:nvPr/>
        </p:nvGrpSpPr>
        <p:grpSpPr>
          <a:xfrm>
            <a:off x="-481662" y="3945747"/>
            <a:ext cx="2211821" cy="2021410"/>
            <a:chOff x="4947" y="0"/>
            <a:chExt cx="5898189" cy="5390426"/>
          </a:xfrm>
        </p:grpSpPr>
        <p:sp>
          <p:nvSpPr>
            <p:cNvPr id="325" name="Google Shape;325;g1e25f6d998a_0_55"/>
            <p:cNvSpPr/>
            <p:nvPr/>
          </p:nvSpPr>
          <p:spPr>
            <a:xfrm rot="5400000">
              <a:off x="4430055" y="1442291"/>
              <a:ext cx="1469787" cy="1476375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26" name="Google Shape;326;g1e25f6d998a_0_5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5400000">
              <a:off x="631514" y="860098"/>
              <a:ext cx="4530328" cy="45303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7" name="Google Shape;327;g1e25f6d998a_0_55"/>
            <p:cNvSpPr/>
            <p:nvPr/>
          </p:nvSpPr>
          <p:spPr>
            <a:xfrm rot="5400000">
              <a:off x="4947" y="0"/>
              <a:ext cx="2573807" cy="2573807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8CBEE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8" name="Google Shape;328;g1e25f6d998a_0_55"/>
          <p:cNvSpPr txBox="1"/>
          <p:nvPr/>
        </p:nvSpPr>
        <p:spPr>
          <a:xfrm>
            <a:off x="204325" y="1482774"/>
            <a:ext cx="4415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9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329" name="Google Shape;329;g1e25f6d998a_0_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00150" y="976313"/>
            <a:ext cx="6438900" cy="319087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g1e25f6d998a_0_55"/>
          <p:cNvSpPr txBox="1"/>
          <p:nvPr/>
        </p:nvSpPr>
        <p:spPr>
          <a:xfrm>
            <a:off x="415400" y="366525"/>
            <a:ext cx="351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Este exemplo mostra como limpar o tipo.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e25f6d998a_0_91"/>
          <p:cNvSpPr txBox="1"/>
          <p:nvPr/>
        </p:nvSpPr>
        <p:spPr>
          <a:xfrm>
            <a:off x="204325" y="946850"/>
            <a:ext cx="78396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9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696969"/>
                </a:solidFill>
                <a:latin typeface="Montserrat"/>
                <a:ea typeface="Montserrat"/>
                <a:cs typeface="Montserrat"/>
                <a:sym typeface="Montserrat"/>
              </a:rPr>
              <a:t>Generics não é interface, apenas é criado para trabalhar com interfaces e tornar o GO ainda mais seguro. </a:t>
            </a:r>
            <a:endParaRPr b="0" i="0" sz="1600" u="none" cap="none" strike="noStrike">
              <a:solidFill>
                <a:srgbClr val="69696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6" name="Google Shape;336;g1e25f6d998a_0_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4589" y="4429264"/>
            <a:ext cx="490123" cy="4490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7" name="Google Shape;337;g1e25f6d998a_0_91"/>
          <p:cNvGrpSpPr/>
          <p:nvPr/>
        </p:nvGrpSpPr>
        <p:grpSpPr>
          <a:xfrm>
            <a:off x="8043863" y="-1195175"/>
            <a:ext cx="2331336" cy="2293499"/>
            <a:chOff x="0" y="0"/>
            <a:chExt cx="6216895" cy="6115996"/>
          </a:xfrm>
        </p:grpSpPr>
        <p:pic>
          <p:nvPicPr>
            <p:cNvPr id="338" name="Google Shape;338;g1e25f6d998a_0_9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0800000">
              <a:off x="702786" y="0"/>
              <a:ext cx="5514109" cy="55141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9" name="Google Shape;339;g1e25f6d998a_0_91"/>
            <p:cNvSpPr/>
            <p:nvPr/>
          </p:nvSpPr>
          <p:spPr>
            <a:xfrm>
              <a:off x="0" y="253435"/>
              <a:ext cx="5862561" cy="5862561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0" name="Google Shape;340;g1e25f6d998a_0_91"/>
          <p:cNvGrpSpPr/>
          <p:nvPr/>
        </p:nvGrpSpPr>
        <p:grpSpPr>
          <a:xfrm>
            <a:off x="-481662" y="3945747"/>
            <a:ext cx="2211821" cy="2021410"/>
            <a:chOff x="4947" y="0"/>
            <a:chExt cx="5898189" cy="5390426"/>
          </a:xfrm>
        </p:grpSpPr>
        <p:sp>
          <p:nvSpPr>
            <p:cNvPr id="341" name="Google Shape;341;g1e25f6d998a_0_91"/>
            <p:cNvSpPr/>
            <p:nvPr/>
          </p:nvSpPr>
          <p:spPr>
            <a:xfrm rot="5400000">
              <a:off x="4430055" y="1442291"/>
              <a:ext cx="1469787" cy="1476375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42" name="Google Shape;342;g1e25f6d998a_0_9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5400000">
              <a:off x="631514" y="860098"/>
              <a:ext cx="4530328" cy="45303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3" name="Google Shape;343;g1e25f6d998a_0_91"/>
            <p:cNvSpPr/>
            <p:nvPr/>
          </p:nvSpPr>
          <p:spPr>
            <a:xfrm rot="5400000">
              <a:off x="4947" y="0"/>
              <a:ext cx="2573807" cy="2573807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8CBEE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4" name="Google Shape;344;g1e25f6d998a_0_91"/>
          <p:cNvSpPr txBox="1"/>
          <p:nvPr/>
        </p:nvSpPr>
        <p:spPr>
          <a:xfrm>
            <a:off x="204325" y="1482774"/>
            <a:ext cx="4415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9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345" name="Google Shape;345;g1e25f6d998a_0_91"/>
          <p:cNvCxnSpPr/>
          <p:nvPr/>
        </p:nvCxnSpPr>
        <p:spPr>
          <a:xfrm>
            <a:off x="204325" y="818625"/>
            <a:ext cx="3241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346" name="Google Shape;346;g1e25f6d998a_0_91"/>
          <p:cNvSpPr txBox="1"/>
          <p:nvPr/>
        </p:nvSpPr>
        <p:spPr>
          <a:xfrm>
            <a:off x="204325" y="171450"/>
            <a:ext cx="343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9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Conclusão</a:t>
            </a:r>
            <a:endParaRPr b="0" i="0" sz="3000" u="none" cap="none" strike="noStrike">
              <a:solidFill>
                <a:srgbClr val="52C7E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222" y="922975"/>
            <a:ext cx="3000906" cy="3462586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11"/>
          <p:cNvSpPr txBox="1"/>
          <p:nvPr/>
        </p:nvSpPr>
        <p:spPr>
          <a:xfrm>
            <a:off x="4110400" y="552450"/>
            <a:ext cx="34383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9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pt-BR" sz="25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Muito obrigado,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89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pt-BR" sz="25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Gophers!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3" name="Google Shape;353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10400" y="2598481"/>
            <a:ext cx="414288" cy="414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10400" y="2118828"/>
            <a:ext cx="414288" cy="414288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11"/>
          <p:cNvSpPr txBox="1"/>
          <p:nvPr/>
        </p:nvSpPr>
        <p:spPr>
          <a:xfrm>
            <a:off x="4637199" y="2234107"/>
            <a:ext cx="29277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5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000" u="none" cap="none" strike="noStrike">
                <a:solidFill>
                  <a:srgbClr val="2D2D2D"/>
                </a:solidFill>
                <a:latin typeface="Montserrat"/>
                <a:ea typeface="Montserrat"/>
                <a:cs typeface="Montserrat"/>
                <a:sym typeface="Montserrat"/>
              </a:rPr>
              <a:t>https://github.com/DiegoSantosWS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1"/>
          <p:cNvSpPr txBox="1"/>
          <p:nvPr/>
        </p:nvSpPr>
        <p:spPr>
          <a:xfrm>
            <a:off x="4637142" y="2734749"/>
            <a:ext cx="29277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5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000" u="none" cap="none" strike="noStrike">
                <a:solidFill>
                  <a:srgbClr val="2D2D2D"/>
                </a:solidFill>
                <a:latin typeface="Montserrat"/>
                <a:ea typeface="Montserrat"/>
                <a:cs typeface="Montserrat"/>
                <a:sym typeface="Montserrat"/>
              </a:rPr>
              <a:t>https://www.linkedin.com/in/diegosantosws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1"/>
          <p:cNvSpPr txBox="1"/>
          <p:nvPr/>
        </p:nvSpPr>
        <p:spPr>
          <a:xfrm>
            <a:off x="4637199" y="3204941"/>
            <a:ext cx="29277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5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000" u="none" cap="none" strike="noStrike">
                <a:solidFill>
                  <a:srgbClr val="2D2D2D"/>
                </a:solidFill>
                <a:latin typeface="Montserrat"/>
                <a:ea typeface="Montserrat"/>
                <a:cs typeface="Montserrat"/>
                <a:sym typeface="Montserrat"/>
              </a:rPr>
              <a:t>https://www.diegosantosws.com.br</a:t>
            </a:r>
            <a:endParaRPr b="0" i="0" sz="1000" u="none" cap="none" strike="noStrike">
              <a:solidFill>
                <a:srgbClr val="2D2D2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8" name="Google Shape;358;p11"/>
          <p:cNvSpPr txBox="1"/>
          <p:nvPr/>
        </p:nvSpPr>
        <p:spPr>
          <a:xfrm>
            <a:off x="4119925" y="1702883"/>
            <a:ext cx="3881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98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2D2D2D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 acompanhe nas redes</a:t>
            </a:r>
            <a:endParaRPr b="0" i="0" sz="14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359" name="Google Shape;359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384589" y="4429264"/>
            <a:ext cx="490123" cy="4490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0" name="Google Shape;360;p11"/>
          <p:cNvGrpSpPr/>
          <p:nvPr/>
        </p:nvGrpSpPr>
        <p:grpSpPr>
          <a:xfrm>
            <a:off x="-1130732" y="-1155405"/>
            <a:ext cx="2163484" cy="2168269"/>
            <a:chOff x="1" y="1"/>
            <a:chExt cx="5769290" cy="5782051"/>
          </a:xfrm>
        </p:grpSpPr>
        <p:pic>
          <p:nvPicPr>
            <p:cNvPr id="361" name="Google Shape;361;p1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rot="10800000">
              <a:off x="1" y="1"/>
              <a:ext cx="5141223" cy="514122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2" name="Google Shape;362;p11"/>
            <p:cNvSpPr/>
            <p:nvPr/>
          </p:nvSpPr>
          <p:spPr>
            <a:xfrm>
              <a:off x="303922" y="316683"/>
              <a:ext cx="5465369" cy="5465369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63" name="Google Shape;363;p11"/>
          <p:cNvCxnSpPr/>
          <p:nvPr/>
        </p:nvCxnSpPr>
        <p:spPr>
          <a:xfrm>
            <a:off x="4096863" y="1483650"/>
            <a:ext cx="4046400" cy="0"/>
          </a:xfrm>
          <a:prstGeom prst="straightConnector1">
            <a:avLst/>
          </a:prstGeom>
          <a:noFill/>
          <a:ln cap="flat" cmpd="sng" w="38100">
            <a:solidFill>
              <a:srgbClr val="474747"/>
            </a:solidFill>
            <a:prstDash val="dot"/>
            <a:round/>
            <a:headEnd len="sm" w="sm" type="none"/>
            <a:tailEnd len="sm" w="sm" type="none"/>
          </a:ln>
        </p:spPr>
      </p:cxnSp>
      <p:pic>
        <p:nvPicPr>
          <p:cNvPr id="364" name="Google Shape;364;p1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119925" y="3078125"/>
            <a:ext cx="343500" cy="3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11"/>
          <p:cNvSpPr txBox="1"/>
          <p:nvPr/>
        </p:nvSpPr>
        <p:spPr>
          <a:xfrm>
            <a:off x="4637199" y="3662141"/>
            <a:ext cx="29277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503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pt-BR" sz="800" u="none" cap="none" strike="noStrike">
                <a:solidFill>
                  <a:srgbClr val="2D2D2D"/>
                </a:solidFill>
                <a:latin typeface="Montserrat"/>
                <a:ea typeface="Montserrat"/>
                <a:cs typeface="Montserrat"/>
                <a:sym typeface="Montserrat"/>
              </a:rPr>
              <a:t>https://github.com/DiegoSantosWS</a:t>
            </a:r>
            <a:r>
              <a:rPr b="0" i="0" lang="pt-B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b="0" i="0" lang="pt-BR" sz="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estudos/generics</a:t>
            </a:r>
            <a:endParaRPr b="0" i="0" sz="800" u="none" cap="none" strike="noStrike">
              <a:solidFill>
                <a:srgbClr val="2D2D2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66" name="Google Shape;366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10400" y="3516503"/>
            <a:ext cx="414288" cy="414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2"/>
          <p:cNvGrpSpPr/>
          <p:nvPr/>
        </p:nvGrpSpPr>
        <p:grpSpPr>
          <a:xfrm>
            <a:off x="732722" y="877454"/>
            <a:ext cx="2251813" cy="3478784"/>
            <a:chOff x="0" y="-38100"/>
            <a:chExt cx="1359462" cy="2100081"/>
          </a:xfrm>
        </p:grpSpPr>
        <p:sp>
          <p:nvSpPr>
            <p:cNvPr id="71" name="Google Shape;71;p2"/>
            <p:cNvSpPr/>
            <p:nvPr/>
          </p:nvSpPr>
          <p:spPr>
            <a:xfrm>
              <a:off x="0" y="0"/>
              <a:ext cx="1359462" cy="2061981"/>
            </a:xfrm>
            <a:custGeom>
              <a:rect b="b" l="l" r="r" t="t"/>
              <a:pathLst>
                <a:path extrusionOk="0" h="2061981" w="1359462">
                  <a:moveTo>
                    <a:pt x="87668" y="0"/>
                  </a:moveTo>
                  <a:lnTo>
                    <a:pt x="1271794" y="0"/>
                  </a:lnTo>
                  <a:cubicBezTo>
                    <a:pt x="1295045" y="0"/>
                    <a:pt x="1317344" y="9236"/>
                    <a:pt x="1333785" y="25677"/>
                  </a:cubicBezTo>
                  <a:cubicBezTo>
                    <a:pt x="1350226" y="42119"/>
                    <a:pt x="1359462" y="64417"/>
                    <a:pt x="1359462" y="87668"/>
                  </a:cubicBezTo>
                  <a:lnTo>
                    <a:pt x="1359462" y="1974313"/>
                  </a:lnTo>
                  <a:cubicBezTo>
                    <a:pt x="1359462" y="2022731"/>
                    <a:pt x="1320212" y="2061981"/>
                    <a:pt x="1271794" y="2061981"/>
                  </a:cubicBezTo>
                  <a:lnTo>
                    <a:pt x="87668" y="2061981"/>
                  </a:lnTo>
                  <a:cubicBezTo>
                    <a:pt x="39250" y="2061981"/>
                    <a:pt x="0" y="2022731"/>
                    <a:pt x="0" y="1974313"/>
                  </a:cubicBezTo>
                  <a:lnTo>
                    <a:pt x="0" y="87668"/>
                  </a:lnTo>
                  <a:cubicBezTo>
                    <a:pt x="0" y="39250"/>
                    <a:pt x="39250" y="0"/>
                    <a:pt x="87668" y="0"/>
                  </a:cubicBezTo>
                  <a:close/>
                </a:path>
              </a:pathLst>
            </a:custGeom>
            <a:solidFill>
              <a:srgbClr val="52C7E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175" lIns="22175" spcFirstLastPara="1" rIns="22175" wrap="square" tIns="22175">
              <a:noAutofit/>
            </a:bodyPr>
            <a:lstStyle/>
            <a:p>
              <a:pPr indent="0" lvl="0" marL="0" marR="0" rtl="0" algn="ctr">
                <a:lnSpc>
                  <a:spcPct val="16327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" name="Google Shape;73;p2"/>
          <p:cNvSpPr txBox="1"/>
          <p:nvPr/>
        </p:nvSpPr>
        <p:spPr>
          <a:xfrm>
            <a:off x="3666250" y="552450"/>
            <a:ext cx="4718400" cy="9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9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Quem sou</a:t>
            </a:r>
            <a:r>
              <a:rPr b="0" i="0" lang="pt-B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89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eu?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"/>
          <p:cNvSpPr txBox="1"/>
          <p:nvPr/>
        </p:nvSpPr>
        <p:spPr>
          <a:xfrm>
            <a:off x="3695441" y="1811540"/>
            <a:ext cx="38811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98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2D2D2D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Diego Santos (@diegosantosws)</a:t>
            </a:r>
            <a:endParaRPr b="0" i="0" sz="6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5" name="Google Shape;75;p2"/>
          <p:cNvSpPr txBox="1"/>
          <p:nvPr/>
        </p:nvSpPr>
        <p:spPr>
          <a:xfrm>
            <a:off x="4148415" y="2751152"/>
            <a:ext cx="42813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5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2D2D2D"/>
                </a:solidFill>
                <a:latin typeface="Montserrat"/>
                <a:ea typeface="Montserrat"/>
                <a:cs typeface="Montserrat"/>
                <a:sym typeface="Montserrat"/>
              </a:rPr>
              <a:t>Amo desenvolvimento de Software ❤️;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"/>
          <p:cNvSpPr txBox="1"/>
          <p:nvPr/>
        </p:nvSpPr>
        <p:spPr>
          <a:xfrm>
            <a:off x="4150290" y="3166950"/>
            <a:ext cx="42813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2D2D2D"/>
                </a:solidFill>
                <a:latin typeface="Montserrat"/>
                <a:ea typeface="Montserrat"/>
                <a:cs typeface="Montserrat"/>
                <a:sym typeface="Montserrat"/>
              </a:rPr>
              <a:t>São +11 anos tra</a:t>
            </a:r>
            <a:endParaRPr b="0" i="0" sz="1100" u="none" cap="none" strike="noStrike">
              <a:solidFill>
                <a:srgbClr val="2D2D2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200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2D2D2D"/>
                </a:solidFill>
                <a:latin typeface="Montserrat"/>
                <a:ea typeface="Montserrat"/>
                <a:cs typeface="Montserrat"/>
                <a:sym typeface="Montserrat"/>
              </a:rPr>
              <a:t>balhando com desenvolvimento web;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"/>
          <p:cNvSpPr txBox="1"/>
          <p:nvPr/>
        </p:nvSpPr>
        <p:spPr>
          <a:xfrm>
            <a:off x="4150900" y="3582774"/>
            <a:ext cx="42801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2D2D2D"/>
                </a:solidFill>
                <a:latin typeface="Montserrat"/>
                <a:ea typeface="Montserrat"/>
                <a:cs typeface="Montserrat"/>
                <a:sym typeface="Montserrat"/>
              </a:rPr>
              <a:t>Programo em algumas linguagens incluindo </a:t>
            </a:r>
            <a:r>
              <a:rPr b="1" i="0" lang="pt-BR" sz="1100" u="none" cap="none" strike="noStrike">
                <a:solidFill>
                  <a:srgbClr val="2D2D2D"/>
                </a:solidFill>
                <a:latin typeface="Montserrat"/>
                <a:ea typeface="Montserrat"/>
                <a:cs typeface="Montserrat"/>
                <a:sym typeface="Montserrat"/>
              </a:rPr>
              <a:t>Go</a:t>
            </a:r>
            <a:r>
              <a:rPr b="0" i="0" lang="pt-BR" sz="1100" u="none" cap="none" strike="noStrike">
                <a:solidFill>
                  <a:srgbClr val="2D2D2D"/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2D2D2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78" name="Google Shape;78;p2"/>
          <p:cNvGrpSpPr/>
          <p:nvPr/>
        </p:nvGrpSpPr>
        <p:grpSpPr>
          <a:xfrm>
            <a:off x="490538" y="676367"/>
            <a:ext cx="2251813" cy="3478784"/>
            <a:chOff x="0" y="-38100"/>
            <a:chExt cx="1359462" cy="2100081"/>
          </a:xfrm>
        </p:grpSpPr>
        <p:sp>
          <p:nvSpPr>
            <p:cNvPr id="79" name="Google Shape;79;p2"/>
            <p:cNvSpPr/>
            <p:nvPr/>
          </p:nvSpPr>
          <p:spPr>
            <a:xfrm>
              <a:off x="0" y="0"/>
              <a:ext cx="1359462" cy="2061981"/>
            </a:xfrm>
            <a:custGeom>
              <a:rect b="b" l="l" r="r" t="t"/>
              <a:pathLst>
                <a:path extrusionOk="0" h="2061981" w="1359462">
                  <a:moveTo>
                    <a:pt x="87668" y="0"/>
                  </a:moveTo>
                  <a:lnTo>
                    <a:pt x="1271794" y="0"/>
                  </a:lnTo>
                  <a:cubicBezTo>
                    <a:pt x="1295045" y="0"/>
                    <a:pt x="1317344" y="9236"/>
                    <a:pt x="1333785" y="25677"/>
                  </a:cubicBezTo>
                  <a:cubicBezTo>
                    <a:pt x="1350226" y="42119"/>
                    <a:pt x="1359462" y="64417"/>
                    <a:pt x="1359462" y="87668"/>
                  </a:cubicBezTo>
                  <a:lnTo>
                    <a:pt x="1359462" y="1974313"/>
                  </a:lnTo>
                  <a:cubicBezTo>
                    <a:pt x="1359462" y="2022731"/>
                    <a:pt x="1320212" y="2061981"/>
                    <a:pt x="1271794" y="2061981"/>
                  </a:cubicBezTo>
                  <a:lnTo>
                    <a:pt x="87668" y="2061981"/>
                  </a:lnTo>
                  <a:cubicBezTo>
                    <a:pt x="39250" y="2061981"/>
                    <a:pt x="0" y="2022731"/>
                    <a:pt x="0" y="1974313"/>
                  </a:cubicBezTo>
                  <a:lnTo>
                    <a:pt x="0" y="87668"/>
                  </a:lnTo>
                  <a:cubicBezTo>
                    <a:pt x="0" y="39250"/>
                    <a:pt x="39250" y="0"/>
                    <a:pt x="87668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175" lIns="22175" spcFirstLastPara="1" rIns="22175" wrap="square" tIns="22175">
              <a:noAutofit/>
            </a:bodyPr>
            <a:lstStyle/>
            <a:p>
              <a:pPr indent="0" lvl="0" marL="0" marR="0" rtl="0" algn="ctr">
                <a:lnSpc>
                  <a:spcPct val="16327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1" name="Google Shape;8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4589" y="4429264"/>
            <a:ext cx="490123" cy="4490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" name="Google Shape;82;p2"/>
          <p:cNvGrpSpPr/>
          <p:nvPr/>
        </p:nvGrpSpPr>
        <p:grpSpPr>
          <a:xfrm rot="4791714">
            <a:off x="7984512" y="-1327418"/>
            <a:ext cx="2320415" cy="2325547"/>
            <a:chOff x="0" y="0"/>
            <a:chExt cx="6188526" cy="6202213"/>
          </a:xfrm>
        </p:grpSpPr>
        <p:pic>
          <p:nvPicPr>
            <p:cNvPr id="83" name="Google Shape;83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0800000">
              <a:off x="0" y="0"/>
              <a:ext cx="5514109" cy="55141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" name="Google Shape;84;p2"/>
            <p:cNvSpPr/>
            <p:nvPr/>
          </p:nvSpPr>
          <p:spPr>
            <a:xfrm>
              <a:off x="325965" y="339652"/>
              <a:ext cx="5862561" cy="5862561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5" name="Google Shape;85;p2"/>
          <p:cNvCxnSpPr/>
          <p:nvPr/>
        </p:nvCxnSpPr>
        <p:spPr>
          <a:xfrm>
            <a:off x="3695450" y="1634875"/>
            <a:ext cx="49419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pic>
        <p:nvPicPr>
          <p:cNvPr id="86" name="Google Shape;86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97712" y="2717150"/>
            <a:ext cx="237200" cy="23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97712" y="3132950"/>
            <a:ext cx="237200" cy="23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97712" y="3642363"/>
            <a:ext cx="237200" cy="23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6750" y="877450"/>
            <a:ext cx="2088450" cy="314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577764"/>
            <a:ext cx="3965506" cy="385149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"/>
          <p:cNvSpPr txBox="1"/>
          <p:nvPr/>
        </p:nvSpPr>
        <p:spPr>
          <a:xfrm>
            <a:off x="514350" y="684100"/>
            <a:ext cx="4437900" cy="9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9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Tipos genéricos em go❤️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514350" y="2142013"/>
            <a:ext cx="38811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98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cap="none" strike="noStrike">
                <a:solidFill>
                  <a:srgbClr val="52C7E7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Vamos entender como utilizar generics  </a:t>
            </a:r>
            <a:endParaRPr b="0" i="0" sz="600" cap="none" strike="noStrike">
              <a:solidFill>
                <a:srgbClr val="52C7E7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97" name="Google Shape;97;p1"/>
          <p:cNvGrpSpPr/>
          <p:nvPr/>
        </p:nvGrpSpPr>
        <p:grpSpPr>
          <a:xfrm rot="5113649">
            <a:off x="-1065300" y="3523200"/>
            <a:ext cx="3158867" cy="3034200"/>
            <a:chOff x="0" y="0"/>
            <a:chExt cx="8423642" cy="8091197"/>
          </a:xfrm>
        </p:grpSpPr>
        <p:pic>
          <p:nvPicPr>
            <p:cNvPr id="98" name="Google Shape;98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631498" y="3244356"/>
              <a:ext cx="1306993" cy="11973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Google Shape;99;p1"/>
            <p:cNvSpPr/>
            <p:nvPr/>
          </p:nvSpPr>
          <p:spPr>
            <a:xfrm>
              <a:off x="2891244" y="0"/>
              <a:ext cx="2323212" cy="2333625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0" name="Google Shape;100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07979" y="975534"/>
              <a:ext cx="7115663" cy="71156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Google Shape;101;p1"/>
            <p:cNvSpPr/>
            <p:nvPr/>
          </p:nvSpPr>
          <p:spPr>
            <a:xfrm>
              <a:off x="0" y="3777387"/>
              <a:ext cx="4051363" cy="4051364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8CBEE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" name="Google Shape;102;p1"/>
          <p:cNvGrpSpPr/>
          <p:nvPr/>
        </p:nvGrpSpPr>
        <p:grpSpPr>
          <a:xfrm>
            <a:off x="7978332" y="-1411226"/>
            <a:ext cx="2331336" cy="2293499"/>
            <a:chOff x="0" y="0"/>
            <a:chExt cx="6216895" cy="6115996"/>
          </a:xfrm>
        </p:grpSpPr>
        <p:pic>
          <p:nvPicPr>
            <p:cNvPr id="103" name="Google Shape;103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10800000">
              <a:off x="702786" y="0"/>
              <a:ext cx="5514109" cy="55141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" name="Google Shape;104;p1"/>
            <p:cNvSpPr/>
            <p:nvPr/>
          </p:nvSpPr>
          <p:spPr>
            <a:xfrm>
              <a:off x="0" y="253435"/>
              <a:ext cx="5862561" cy="5862561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5" name="Google Shape;10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25873" y="4375473"/>
            <a:ext cx="548838" cy="5028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Google Shape;106;p1"/>
          <p:cNvCxnSpPr/>
          <p:nvPr/>
        </p:nvCxnSpPr>
        <p:spPr>
          <a:xfrm>
            <a:off x="514350" y="1923225"/>
            <a:ext cx="3942300" cy="0"/>
          </a:xfrm>
          <a:prstGeom prst="straightConnector1">
            <a:avLst/>
          </a:prstGeom>
          <a:noFill/>
          <a:ln cap="flat" cmpd="sng" w="38100">
            <a:solidFill>
              <a:srgbClr val="52C7E7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3"/>
          <p:cNvGrpSpPr/>
          <p:nvPr/>
        </p:nvGrpSpPr>
        <p:grpSpPr>
          <a:xfrm rot="5113649">
            <a:off x="-1065300" y="3523200"/>
            <a:ext cx="3158867" cy="3034200"/>
            <a:chOff x="0" y="0"/>
            <a:chExt cx="8423642" cy="8091197"/>
          </a:xfrm>
        </p:grpSpPr>
        <p:pic>
          <p:nvPicPr>
            <p:cNvPr id="112" name="Google Shape;112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31498" y="3244356"/>
              <a:ext cx="1306993" cy="11973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3" name="Google Shape;113;p3"/>
            <p:cNvSpPr/>
            <p:nvPr/>
          </p:nvSpPr>
          <p:spPr>
            <a:xfrm>
              <a:off x="2891244" y="0"/>
              <a:ext cx="2323212" cy="2333625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4" name="Google Shape;114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07979" y="975534"/>
              <a:ext cx="7115663" cy="71156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Google Shape;115;p3"/>
            <p:cNvSpPr/>
            <p:nvPr/>
          </p:nvSpPr>
          <p:spPr>
            <a:xfrm>
              <a:off x="0" y="3777387"/>
              <a:ext cx="4051363" cy="4051364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8CBEE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" name="Google Shape;116;p3"/>
          <p:cNvGrpSpPr/>
          <p:nvPr/>
        </p:nvGrpSpPr>
        <p:grpSpPr>
          <a:xfrm>
            <a:off x="7978332" y="-1411226"/>
            <a:ext cx="2331336" cy="2293499"/>
            <a:chOff x="0" y="0"/>
            <a:chExt cx="6216895" cy="6115996"/>
          </a:xfrm>
        </p:grpSpPr>
        <p:pic>
          <p:nvPicPr>
            <p:cNvPr id="117" name="Google Shape;117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0800000">
              <a:off x="702786" y="0"/>
              <a:ext cx="5514109" cy="55141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" name="Google Shape;118;p3"/>
            <p:cNvSpPr/>
            <p:nvPr/>
          </p:nvSpPr>
          <p:spPr>
            <a:xfrm>
              <a:off x="0" y="253435"/>
              <a:ext cx="5862561" cy="5862561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9" name="Google Shape;11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5873" y="4375473"/>
            <a:ext cx="548838" cy="502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93975" y="1525025"/>
            <a:ext cx="3335680" cy="294478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"/>
          <p:cNvSpPr txBox="1"/>
          <p:nvPr/>
        </p:nvSpPr>
        <p:spPr>
          <a:xfrm>
            <a:off x="415400" y="727300"/>
            <a:ext cx="522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99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Tipos genéricos em go</a:t>
            </a:r>
            <a:endParaRPr b="0" i="0" sz="5000" u="none" cap="none" strike="noStrike">
              <a:solidFill>
                <a:srgbClr val="52C7E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 txBox="1"/>
          <p:nvPr/>
        </p:nvSpPr>
        <p:spPr>
          <a:xfrm>
            <a:off x="2860012" y="1550804"/>
            <a:ext cx="42813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503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2D2D2D"/>
                </a:solidFill>
                <a:latin typeface="Montserrat"/>
                <a:ea typeface="Montserrat"/>
                <a:cs typeface="Montserrat"/>
                <a:sym typeface="Montserrat"/>
              </a:rPr>
              <a:t>Quando devo usar Generics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4"/>
          <p:cNvSpPr txBox="1"/>
          <p:nvPr/>
        </p:nvSpPr>
        <p:spPr>
          <a:xfrm>
            <a:off x="2860012" y="1893074"/>
            <a:ext cx="42813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5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2D2D2D"/>
                </a:solidFill>
                <a:latin typeface="Montserrat"/>
                <a:ea typeface="Montserrat"/>
                <a:cs typeface="Montserrat"/>
                <a:sym typeface="Montserrat"/>
              </a:rPr>
              <a:t>Premature Generics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4"/>
          <p:cNvSpPr txBox="1"/>
          <p:nvPr/>
        </p:nvSpPr>
        <p:spPr>
          <a:xfrm>
            <a:off x="2860012" y="2233929"/>
            <a:ext cx="42813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5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2D2D2D"/>
                </a:solidFill>
                <a:latin typeface="Montserrat"/>
                <a:ea typeface="Montserrat"/>
                <a:cs typeface="Montserrat"/>
                <a:sym typeface="Montserrat"/>
              </a:rPr>
              <a:t>Quando  não devo usar generics?</a:t>
            </a:r>
            <a:endParaRPr b="0" i="0" sz="1200" u="none" cap="none" strike="noStrike">
              <a:solidFill>
                <a:srgbClr val="2D2D2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4"/>
          <p:cNvSpPr txBox="1"/>
          <p:nvPr/>
        </p:nvSpPr>
        <p:spPr>
          <a:xfrm>
            <a:off x="2860012" y="2587911"/>
            <a:ext cx="42813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503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2D2D2D"/>
                </a:solidFill>
                <a:latin typeface="Montserrat"/>
                <a:ea typeface="Montserrat"/>
                <a:cs typeface="Montserrat"/>
                <a:sym typeface="Montserrat"/>
              </a:rPr>
              <a:t>Vantagens em usar generics</a:t>
            </a:r>
            <a:endParaRPr b="0" i="0" sz="1200" u="none" cap="none" strike="noStrike">
              <a:solidFill>
                <a:srgbClr val="2D2D2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0" name="Google Shape;13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4589" y="4429264"/>
            <a:ext cx="490123" cy="4490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1" name="Google Shape;131;p4"/>
          <p:cNvGrpSpPr/>
          <p:nvPr/>
        </p:nvGrpSpPr>
        <p:grpSpPr>
          <a:xfrm rot="4791714">
            <a:off x="7984512" y="-1327418"/>
            <a:ext cx="2320415" cy="2325547"/>
            <a:chOff x="0" y="0"/>
            <a:chExt cx="6188526" cy="6202213"/>
          </a:xfrm>
        </p:grpSpPr>
        <p:pic>
          <p:nvPicPr>
            <p:cNvPr id="132" name="Google Shape;132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0800000">
              <a:off x="0" y="0"/>
              <a:ext cx="5514109" cy="55141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3" name="Google Shape;133;p4"/>
            <p:cNvSpPr/>
            <p:nvPr/>
          </p:nvSpPr>
          <p:spPr>
            <a:xfrm>
              <a:off x="325965" y="339652"/>
              <a:ext cx="5862561" cy="5862561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4" name="Google Shape;134;p4"/>
          <p:cNvGrpSpPr/>
          <p:nvPr/>
        </p:nvGrpSpPr>
        <p:grpSpPr>
          <a:xfrm>
            <a:off x="204325" y="2665075"/>
            <a:ext cx="1246524" cy="2307650"/>
            <a:chOff x="204325" y="2665075"/>
            <a:chExt cx="1246524" cy="2307650"/>
          </a:xfrm>
        </p:grpSpPr>
        <p:sp>
          <p:nvSpPr>
            <p:cNvPr id="135" name="Google Shape;135;p4"/>
            <p:cNvSpPr/>
            <p:nvPr/>
          </p:nvSpPr>
          <p:spPr>
            <a:xfrm>
              <a:off x="609049" y="4849725"/>
              <a:ext cx="841800" cy="1230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6" name="Google Shape;136;p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04325" y="2665075"/>
              <a:ext cx="1246513" cy="2239844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37" name="Google Shape;137;p4"/>
          <p:cNvCxnSpPr/>
          <p:nvPr/>
        </p:nvCxnSpPr>
        <p:spPr>
          <a:xfrm>
            <a:off x="204325" y="1234025"/>
            <a:ext cx="26139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38" name="Google Shape;138;p4"/>
          <p:cNvSpPr txBox="1"/>
          <p:nvPr/>
        </p:nvSpPr>
        <p:spPr>
          <a:xfrm>
            <a:off x="204325" y="171450"/>
            <a:ext cx="3438300" cy="9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9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O que</a:t>
            </a:r>
            <a:endParaRPr b="0" i="0" sz="3000" u="none" cap="none" strike="noStrike">
              <a:solidFill>
                <a:srgbClr val="52C7E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89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vamos ver?</a:t>
            </a:r>
            <a:endParaRPr b="0" i="0" sz="3000" u="none" cap="none" strike="noStrike">
              <a:solidFill>
                <a:srgbClr val="52C7E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39" name="Google Shape;139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57725" y="1524600"/>
            <a:ext cx="237200" cy="23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57725" y="1866863"/>
            <a:ext cx="237200" cy="23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57725" y="2207725"/>
            <a:ext cx="237200" cy="23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57725" y="2561713"/>
            <a:ext cx="237200" cy="23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4"/>
          <p:cNvSpPr txBox="1"/>
          <p:nvPr/>
        </p:nvSpPr>
        <p:spPr>
          <a:xfrm>
            <a:off x="2860000" y="2941868"/>
            <a:ext cx="42813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503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2D2D2D"/>
                </a:solidFill>
                <a:latin typeface="Montserrat"/>
                <a:ea typeface="Montserrat"/>
                <a:cs typeface="Montserrat"/>
                <a:sym typeface="Montserrat"/>
              </a:rPr>
              <a:t>Tipos do Generics</a:t>
            </a:r>
            <a:endParaRPr b="0" i="0" sz="1200" u="none" cap="none" strike="noStrike">
              <a:solidFill>
                <a:srgbClr val="2D2D2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4" name="Google Shape;144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57725" y="2890838"/>
            <a:ext cx="237200" cy="23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4589" y="4429264"/>
            <a:ext cx="490123" cy="4490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" name="Google Shape;150;p6"/>
          <p:cNvGrpSpPr/>
          <p:nvPr/>
        </p:nvGrpSpPr>
        <p:grpSpPr>
          <a:xfrm>
            <a:off x="8043863" y="-1195175"/>
            <a:ext cx="2331336" cy="2293499"/>
            <a:chOff x="0" y="0"/>
            <a:chExt cx="6216895" cy="6115996"/>
          </a:xfrm>
        </p:grpSpPr>
        <p:pic>
          <p:nvPicPr>
            <p:cNvPr id="151" name="Google Shape;151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0800000">
              <a:off x="702786" y="0"/>
              <a:ext cx="5514109" cy="55141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2" name="Google Shape;152;p6"/>
            <p:cNvSpPr/>
            <p:nvPr/>
          </p:nvSpPr>
          <p:spPr>
            <a:xfrm>
              <a:off x="0" y="253435"/>
              <a:ext cx="5862561" cy="5862561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3" name="Google Shape;153;p6"/>
          <p:cNvGrpSpPr/>
          <p:nvPr/>
        </p:nvGrpSpPr>
        <p:grpSpPr>
          <a:xfrm>
            <a:off x="-481662" y="3945747"/>
            <a:ext cx="2211821" cy="2021410"/>
            <a:chOff x="4947" y="0"/>
            <a:chExt cx="5898189" cy="5390426"/>
          </a:xfrm>
        </p:grpSpPr>
        <p:sp>
          <p:nvSpPr>
            <p:cNvPr id="154" name="Google Shape;154;p6"/>
            <p:cNvSpPr/>
            <p:nvPr/>
          </p:nvSpPr>
          <p:spPr>
            <a:xfrm rot="5400000">
              <a:off x="4430055" y="1442291"/>
              <a:ext cx="1469787" cy="1476375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5" name="Google Shape;155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5400000">
              <a:off x="631514" y="860098"/>
              <a:ext cx="4530328" cy="45303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6" name="Google Shape;156;p6"/>
            <p:cNvSpPr/>
            <p:nvPr/>
          </p:nvSpPr>
          <p:spPr>
            <a:xfrm rot="5400000">
              <a:off x="4947" y="0"/>
              <a:ext cx="2573807" cy="2573807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8CBEE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57" name="Google Shape;157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40575" y="2642200"/>
            <a:ext cx="3730751" cy="221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6"/>
          <p:cNvSpPr txBox="1"/>
          <p:nvPr/>
        </p:nvSpPr>
        <p:spPr>
          <a:xfrm>
            <a:off x="620050" y="450125"/>
            <a:ext cx="77718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9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pt-BR" sz="45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Quando devo utilizar Generics?</a:t>
            </a:r>
            <a:endParaRPr b="0" i="0" sz="4500" u="none" cap="none" strike="noStrike">
              <a:solidFill>
                <a:srgbClr val="52C7E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0575" y="2642200"/>
            <a:ext cx="3730751" cy="221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5"/>
          <p:cNvSpPr txBox="1"/>
          <p:nvPr/>
        </p:nvSpPr>
        <p:spPr>
          <a:xfrm>
            <a:off x="620050" y="450125"/>
            <a:ext cx="77718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9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pt-BR" sz="45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Premature Generics</a:t>
            </a:r>
            <a:endParaRPr b="0" i="0" sz="4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5" name="Google Shape;165;p5"/>
          <p:cNvGrpSpPr/>
          <p:nvPr/>
        </p:nvGrpSpPr>
        <p:grpSpPr>
          <a:xfrm>
            <a:off x="7397777" y="3212630"/>
            <a:ext cx="3158866" cy="3034199"/>
            <a:chOff x="0" y="0"/>
            <a:chExt cx="8423642" cy="8091197"/>
          </a:xfrm>
        </p:grpSpPr>
        <p:pic>
          <p:nvPicPr>
            <p:cNvPr id="166" name="Google Shape;166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631498" y="3244356"/>
              <a:ext cx="1306993" cy="11973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7" name="Google Shape;167;p5"/>
            <p:cNvSpPr/>
            <p:nvPr/>
          </p:nvSpPr>
          <p:spPr>
            <a:xfrm>
              <a:off x="2891244" y="0"/>
              <a:ext cx="2323212" cy="2333625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8" name="Google Shape;168;p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07979" y="975534"/>
              <a:ext cx="7115663" cy="71156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9" name="Google Shape;169;p5"/>
            <p:cNvSpPr/>
            <p:nvPr/>
          </p:nvSpPr>
          <p:spPr>
            <a:xfrm>
              <a:off x="0" y="3777387"/>
              <a:ext cx="4051363" cy="4051364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8CBEE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0" name="Google Shape;170;p5"/>
          <p:cNvGrpSpPr/>
          <p:nvPr/>
        </p:nvGrpSpPr>
        <p:grpSpPr>
          <a:xfrm>
            <a:off x="-1130732" y="-1155405"/>
            <a:ext cx="2320697" cy="2325830"/>
            <a:chOff x="0" y="0"/>
            <a:chExt cx="6188526" cy="6202213"/>
          </a:xfrm>
        </p:grpSpPr>
        <p:pic>
          <p:nvPicPr>
            <p:cNvPr id="171" name="Google Shape;171;p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10800000">
              <a:off x="0" y="0"/>
              <a:ext cx="5514109" cy="55141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2" name="Google Shape;172;p5"/>
            <p:cNvSpPr/>
            <p:nvPr/>
          </p:nvSpPr>
          <p:spPr>
            <a:xfrm>
              <a:off x="325965" y="339652"/>
              <a:ext cx="5862561" cy="5862561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g20a2dbabb43_1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0575" y="2642200"/>
            <a:ext cx="3730751" cy="221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20a2dbabb43_1_15"/>
          <p:cNvSpPr txBox="1"/>
          <p:nvPr/>
        </p:nvSpPr>
        <p:spPr>
          <a:xfrm>
            <a:off x="620050" y="450125"/>
            <a:ext cx="77718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9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pt-BR" sz="45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Quando não devo usar generics?</a:t>
            </a:r>
            <a:endParaRPr b="0" i="0" sz="4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9" name="Google Shape;179;g20a2dbabb43_1_15"/>
          <p:cNvGrpSpPr/>
          <p:nvPr/>
        </p:nvGrpSpPr>
        <p:grpSpPr>
          <a:xfrm>
            <a:off x="7397777" y="3212630"/>
            <a:ext cx="3158866" cy="3034199"/>
            <a:chOff x="0" y="0"/>
            <a:chExt cx="8423642" cy="8091197"/>
          </a:xfrm>
        </p:grpSpPr>
        <p:pic>
          <p:nvPicPr>
            <p:cNvPr id="180" name="Google Shape;180;g20a2dbabb43_1_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631498" y="3244356"/>
              <a:ext cx="1306993" cy="11973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1" name="Google Shape;181;g20a2dbabb43_1_15"/>
            <p:cNvSpPr/>
            <p:nvPr/>
          </p:nvSpPr>
          <p:spPr>
            <a:xfrm>
              <a:off x="2891244" y="0"/>
              <a:ext cx="2323212" cy="2333625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2" name="Google Shape;182;g20a2dbabb43_1_1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07979" y="975534"/>
              <a:ext cx="7115663" cy="71156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3" name="Google Shape;183;g20a2dbabb43_1_15"/>
            <p:cNvSpPr/>
            <p:nvPr/>
          </p:nvSpPr>
          <p:spPr>
            <a:xfrm>
              <a:off x="0" y="3777387"/>
              <a:ext cx="4051363" cy="4051364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8CBEE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4" name="Google Shape;184;g20a2dbabb43_1_15"/>
          <p:cNvGrpSpPr/>
          <p:nvPr/>
        </p:nvGrpSpPr>
        <p:grpSpPr>
          <a:xfrm>
            <a:off x="-1130732" y="-1155405"/>
            <a:ext cx="2320697" cy="2325830"/>
            <a:chOff x="0" y="0"/>
            <a:chExt cx="6188526" cy="6202213"/>
          </a:xfrm>
        </p:grpSpPr>
        <p:pic>
          <p:nvPicPr>
            <p:cNvPr id="185" name="Google Shape;185;g20a2dbabb43_1_1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10800000">
              <a:off x="0" y="0"/>
              <a:ext cx="5514109" cy="55141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6" name="Google Shape;186;g20a2dbabb43_1_15"/>
            <p:cNvSpPr/>
            <p:nvPr/>
          </p:nvSpPr>
          <p:spPr>
            <a:xfrm>
              <a:off x="325965" y="339652"/>
              <a:ext cx="5862561" cy="5862561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4589" y="4429264"/>
            <a:ext cx="490123" cy="4490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2" name="Google Shape;192;p7"/>
          <p:cNvGrpSpPr/>
          <p:nvPr/>
        </p:nvGrpSpPr>
        <p:grpSpPr>
          <a:xfrm>
            <a:off x="8043863" y="-1195175"/>
            <a:ext cx="2331336" cy="2293499"/>
            <a:chOff x="0" y="0"/>
            <a:chExt cx="6216895" cy="6115996"/>
          </a:xfrm>
        </p:grpSpPr>
        <p:pic>
          <p:nvPicPr>
            <p:cNvPr id="193" name="Google Shape;193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0800000">
              <a:off x="702786" y="0"/>
              <a:ext cx="5514109" cy="55141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4" name="Google Shape;194;p7"/>
            <p:cNvSpPr/>
            <p:nvPr/>
          </p:nvSpPr>
          <p:spPr>
            <a:xfrm>
              <a:off x="0" y="253435"/>
              <a:ext cx="5862561" cy="5862561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5" name="Google Shape;195;p7"/>
          <p:cNvGrpSpPr/>
          <p:nvPr/>
        </p:nvGrpSpPr>
        <p:grpSpPr>
          <a:xfrm>
            <a:off x="-481662" y="3945747"/>
            <a:ext cx="2211821" cy="2021410"/>
            <a:chOff x="4947" y="0"/>
            <a:chExt cx="5898189" cy="5390426"/>
          </a:xfrm>
        </p:grpSpPr>
        <p:sp>
          <p:nvSpPr>
            <p:cNvPr id="196" name="Google Shape;196;p7"/>
            <p:cNvSpPr/>
            <p:nvPr/>
          </p:nvSpPr>
          <p:spPr>
            <a:xfrm rot="5400000">
              <a:off x="4430055" y="1442291"/>
              <a:ext cx="1469787" cy="1476375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7" name="Google Shape;197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5400000">
              <a:off x="631514" y="860098"/>
              <a:ext cx="4530328" cy="45303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8" name="Google Shape;198;p7"/>
            <p:cNvSpPr/>
            <p:nvPr/>
          </p:nvSpPr>
          <p:spPr>
            <a:xfrm rot="5400000">
              <a:off x="4947" y="0"/>
              <a:ext cx="2573807" cy="2573807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8CBEE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9" name="Google Shape;199;p7"/>
          <p:cNvSpPr/>
          <p:nvPr/>
        </p:nvSpPr>
        <p:spPr>
          <a:xfrm>
            <a:off x="1168475" y="989025"/>
            <a:ext cx="2505300" cy="2415300"/>
          </a:xfrm>
          <a:prstGeom prst="ellipse">
            <a:avLst/>
          </a:prstGeom>
          <a:solidFill>
            <a:srgbClr val="52C7E7"/>
          </a:solidFill>
          <a:ln cap="flat" cmpd="sng" w="19050">
            <a:solidFill>
              <a:srgbClr val="8CBE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pt-BR" sz="19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Onde </a:t>
            </a:r>
            <a:r>
              <a:rPr b="1" i="0" lang="pt-BR" sz="19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ANY(interface)</a:t>
            </a:r>
            <a:r>
              <a:rPr b="0" i="0" lang="pt-BR" sz="19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resolve o problema.</a:t>
            </a:r>
            <a:endParaRPr b="0" i="0" sz="17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00" name="Google Shape;200;p7"/>
          <p:cNvSpPr/>
          <p:nvPr/>
        </p:nvSpPr>
        <p:spPr>
          <a:xfrm>
            <a:off x="4969106" y="944025"/>
            <a:ext cx="2505300" cy="2505300"/>
          </a:xfrm>
          <a:prstGeom prst="ellipse">
            <a:avLst/>
          </a:prstGeom>
          <a:solidFill>
            <a:srgbClr val="6CE5E8"/>
          </a:solidFill>
          <a:ln cap="flat" cmpd="sng" w="19050">
            <a:solidFill>
              <a:srgbClr val="8CBE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Quando houver uma regra de negócio complexa</a:t>
            </a:r>
            <a:endParaRPr b="0" i="0" sz="18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01" name="Google Shape;201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32050" y="3752125"/>
            <a:ext cx="1126150" cy="112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