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71" r:id="rId2"/>
    <p:sldId id="270" r:id="rId3"/>
    <p:sldId id="256" r:id="rId4"/>
    <p:sldId id="258" r:id="rId5"/>
    <p:sldId id="272" r:id="rId6"/>
    <p:sldId id="273" r:id="rId7"/>
    <p:sldId id="257" r:id="rId8"/>
    <p:sldId id="260" r:id="rId9"/>
    <p:sldId id="275" r:id="rId10"/>
    <p:sldId id="259" r:id="rId11"/>
    <p:sldId id="286" r:id="rId12"/>
    <p:sldId id="26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2" r:id="rId21"/>
    <p:sldId id="263" r:id="rId22"/>
    <p:sldId id="283" r:id="rId23"/>
    <p:sldId id="284" r:id="rId24"/>
    <p:sldId id="285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6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1:20:57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6417 642,'-8'-9,"-1"0,0 1,-1 0,0 1,0 0,-1 1,1 0,-2 0,1 1,0 0,-3 1,-645-190,447 137,178 48,-636-170,502 140,-1 8,-1 7,-2 7,-93 6,164 10,1 5,-1 3,-47 13,-79 33,-184 69,285-82,86-25,1 1,1 2,-6 6,-44 20,-255 107,205-91,2 6,-78 54,65-26,5 6,5 6,4 7,-11 20,-29 42,131-127,3 2,-28 44,44-57,2 1,1 1,-13 33,16-25,-145 377,129-316,5 1,4 2,5 2,2 32,2 141,18 149,2-162,-1-231,1 0,2 0,2-1,2 1,2-2,1 1,17 34,26 45,61 98,-70-135,156 248,-117-197,-44-75,3-2,2-2,50 45,-8-9,19 18,6-4,4-6,4-4,19 3,-37-20,56 57,36 29,-149-129,1-3,1-2,26 10,94 38,4-7,95 21,361 76,-288-82,19 5,-206-59,62 1,374 47,-39-6,-87-12,214 24,-367-58,61-13,-249-14,66-11,-146 6,0-3,-1-1,0-2,-1-2,0-2,13-7,55-32,46-33,-11 5,294-142,-88 47,39-44,-287 158,-2-5,-4-4,0-7,-62 48,-1-1,-1-2,-2-1,-2-1,-1-1,-1-2,-3 0,-1-2,12-29,4-42,-4 0,-4-6,2-4,-2-4,-6-2,-5 0,-2-76,-6-388,-11 462,1 115,-2-165,-10-38,5 158,-1 0,-4 0,-2 1,-2 1,-18-39,0 21,-3 2,-27-38,-98-136,120 185,-55-78,-5 5,-73-71,112 140,-3 3,-3 2,-2 4,-3 3,-52-28,-10 2,-517-322,594 361,-2 3,-64-29,9 14,-1 5,-78-19,84 32,1-4,-90-46,-139-94,129 64,86 46,76 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FF45-67F2-4239-B8DA-E2C27B7BD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A81EF-E497-4C0C-BEC6-1E55EA8AC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85103-47CF-48D1-AF1D-75F58DD2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4094-D5BB-4F01-88CB-917BFD21B2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F62D7-EB69-4875-907F-AF11DA5E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7C41-D27E-4BAB-A359-9E989F8D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A82E-BFD8-4F64-8504-7F639216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6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F0E0-31C8-482D-9F21-5F66C5F1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61146-6E13-4483-9F01-23872911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3E02-BB90-4E43-8322-1563B638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4094-D5BB-4F01-88CB-917BFD21B2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65C3-46D5-481B-B8FD-3B110B1E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E6BC-FEA0-4A91-97D0-3D43CC38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A82E-BFD8-4F64-8504-7F639216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AEAD8-E8B7-45B1-B917-1B769DF87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BC1E8-C7FB-468A-9A93-1808EEBB2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D133B-36F8-478A-A8CF-F2010657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4094-D5BB-4F01-88CB-917BFD21B2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FA0F-D09F-4635-9C06-42EC9B60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10E2-C9F1-4149-A915-6456F2B8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A82E-BFD8-4F64-8504-7F639216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59CC-B55D-4DC6-96FA-132A959E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5059-8BCD-4309-9744-C88BCEE4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9DB31-ED2A-4B51-B7E7-A899BD2C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4094-D5BB-4F01-88CB-917BFD21B2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7258-EF5F-475B-B819-296B1F86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AC9B4-FA74-4680-9791-8BABBCBF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A82E-BFD8-4F64-8504-7F639216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3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9581-D21A-4585-AB61-1EC4739A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6ACFE-4164-412A-B413-0B42F86C2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3E6F8-512F-4CCE-A773-54D73523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4094-D5BB-4F01-88CB-917BFD21B2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0CA4C-E3F6-4B00-955E-56BD8059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31AC4-FB1D-4E14-9B4B-EF65861E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A82E-BFD8-4F64-8504-7F639216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6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3B05-84D3-4FAD-945B-265549E7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E030B-425E-4168-993F-FDE09E533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97615-DEC3-43B6-9948-F59DBA14D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C6F7C-D144-463C-BF38-BF81FA16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4094-D5BB-4F01-88CB-917BFD21B2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0B6EF-5E66-4A84-8095-4A3855C9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E0451-9D77-40EB-8A1F-90676665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A82E-BFD8-4F64-8504-7F639216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D135-A831-4390-A067-E19F85BA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FA2A2-D035-477B-8ADB-379BABD90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0436A-F07B-413A-9523-4C08641C5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597FD-D844-464D-A937-E3E923EBD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777A4-E03C-457F-B7CC-3EF57733A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6B180-1F4C-4C4A-BEFC-C16F4071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4094-D5BB-4F01-88CB-917BFD21B2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630CD-0299-4F59-AFA8-A6E0DB10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4F3E1-3C6C-4B0E-B427-EE77E38E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A82E-BFD8-4F64-8504-7F639216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67CA-6394-4662-89F8-4CC717DE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685EF-BBAA-430B-B7B0-BE7E8548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4094-D5BB-4F01-88CB-917BFD21B2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5836F-83A9-4166-B5AB-9ABC47B5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1127C-FAC2-4446-B459-5E377142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A82E-BFD8-4F64-8504-7F639216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B08F3-DD9F-4E44-B686-C157D73B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4094-D5BB-4F01-88CB-917BFD21B2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C7858-3061-4B59-B10C-5743A298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6DC5D-8A7A-4A30-83B9-0937FB1C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A82E-BFD8-4F64-8504-7F639216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3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C346-FCBD-438F-A505-58D18E2D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8FA8-0767-4923-9008-A2CF7497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23BF3-FB8D-4AC2-A4F3-1D9316122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057A3-653D-405A-A773-4F04F5ED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4094-D5BB-4F01-88CB-917BFD21B2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866D0-3310-4242-96F3-1B942A35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02EC0-5FEA-4DF0-9B6C-2FC09754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A82E-BFD8-4F64-8504-7F639216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CCA8-6443-450F-B9F2-4670DA54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7BFB8-13FA-4E12-91AF-DFBFCBE32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D8E32-9CD9-4262-A9F1-6775757BB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E480C-211F-4C52-85BF-2F7A65AE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4094-D5BB-4F01-88CB-917BFD21B2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A4B7B-202C-4699-9D7B-882628DE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31AD3-547A-4182-94A5-ECA07B80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A82E-BFD8-4F64-8504-7F639216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3CE16-4499-4409-B38B-424A78F8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3D362-DDB5-4FBF-9C9B-61C4CF39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64DC7-B43A-430C-A2E0-80C83324D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4094-D5BB-4F01-88CB-917BFD21B2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8DDD-33F1-4D46-AEBD-9AAB2A4A0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93666-86DE-4171-9949-AB76FB7DC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A82E-BFD8-4F64-8504-7F639216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7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cialbusiness.group.echonet/files/app/file/b26a95b4-3594-4659-be79-1955acd4307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hatis.techtarget.com/definition/end-us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--email=youremail@company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overview/what-is-kubernetes/#why-container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FCF7-8FCD-4A0D-87B8-F72F68006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https://socialbusiness.group.echonet/files/app/file/b26a95b4-3594-4659-be79-1955acd4307b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FC0B5-0EF4-4490-85DF-317ECE0F3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7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2ADD-10CA-41CB-A27C-C22EFCA0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D61F-1247-4FC2-A015-9EC54603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In software testing, a canary is a push of programming code changes to a small group of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 users</a:t>
            </a:r>
            <a:r>
              <a:rPr lang="en-US" dirty="0"/>
              <a:t> who are unaware that they are receiving new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291D2-758F-4E6A-AEC3-A3E21BAD6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20" y="3016251"/>
            <a:ext cx="71056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6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1D8E-61F8-45A3-8167-932EE1A6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5A3A-5CD0-4681-B5A4-9A0B10F7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can also mean applications where </a:t>
            </a:r>
            <a:r>
              <a:rPr lang="en-US" b="1" dirty="0"/>
              <a:t>server</a:t>
            </a:r>
            <a:r>
              <a:rPr lang="en-US" dirty="0"/>
              <a:t>-</a:t>
            </a:r>
            <a:r>
              <a:rPr lang="en-US" b="1" dirty="0"/>
              <a:t>side logic</a:t>
            </a:r>
            <a:r>
              <a:rPr lang="en-US" dirty="0"/>
              <a:t> is still written by the application developer, but, unlike traditional architectures, it's </a:t>
            </a:r>
            <a:r>
              <a:rPr lang="en-US" b="1" dirty="0"/>
              <a:t>run in stateless</a:t>
            </a:r>
            <a:r>
              <a:rPr lang="en-US" dirty="0"/>
              <a:t> compute </a:t>
            </a:r>
            <a:r>
              <a:rPr lang="en-US" b="1" dirty="0"/>
              <a:t>containers</a:t>
            </a:r>
            <a:r>
              <a:rPr lang="en-US" dirty="0"/>
              <a:t> that are event-triggered, ephemeral (may only last for one invocation), and fully managed by a third party.</a:t>
            </a:r>
          </a:p>
          <a:p>
            <a:r>
              <a:rPr lang="en-US" dirty="0"/>
              <a:t>A </a:t>
            </a:r>
            <a:r>
              <a:rPr lang="en-US" b="1" dirty="0"/>
              <a:t>serverless backend</a:t>
            </a:r>
            <a:r>
              <a:rPr lang="en-US" dirty="0"/>
              <a:t>, also known as </a:t>
            </a:r>
            <a:r>
              <a:rPr lang="en-US" b="1" dirty="0"/>
              <a:t>backend </a:t>
            </a:r>
            <a:r>
              <a:rPr lang="en-US" dirty="0"/>
              <a:t>as a service and function as a service, shifts </a:t>
            </a:r>
            <a:r>
              <a:rPr lang="en-US" b="1" dirty="0"/>
              <a:t>backend</a:t>
            </a:r>
            <a:r>
              <a:rPr lang="en-US" dirty="0"/>
              <a:t> functions like data and authentication to the cloud.</a:t>
            </a:r>
          </a:p>
          <a:p>
            <a:pPr lvl="1"/>
            <a:r>
              <a:rPr lang="en-US" dirty="0"/>
              <a:t>Ex: login is done with a provider, </a:t>
            </a:r>
            <a:r>
              <a:rPr lang="en-US" dirty="0" err="1"/>
              <a:t>db</a:t>
            </a:r>
            <a:r>
              <a:rPr lang="en-US" dirty="0"/>
              <a:t> is not local, instead given by a provider</a:t>
            </a:r>
          </a:p>
        </p:txBody>
      </p:sp>
    </p:spTree>
    <p:extLst>
      <p:ext uri="{BB962C8B-B14F-4D97-AF65-F5344CB8AC3E}">
        <p14:creationId xmlns:p14="http://schemas.microsoft.com/office/powerpoint/2010/main" val="353615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812C-2A76-4FAA-9932-A43BEFD3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pipeline Think, code, deliver,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AAFD-BC3E-4A9E-9984-408283C8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deploymentul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facut</a:t>
            </a:r>
            <a:r>
              <a:rPr lang="en-US" dirty="0"/>
              <a:t> automat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8F81A-7A27-454F-9FCB-E54007E901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811145"/>
            <a:ext cx="5943600" cy="12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4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BF77-A2B2-49A4-A6D4-DA2A9357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4AC655-EE00-4CCA-99FB-C9B0D2B7C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801" y="1825625"/>
            <a:ext cx="70303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9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6866-792E-445F-8C43-FB601ABD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8D4C41-73AE-4214-A0E5-D3236EB60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558" y="1825625"/>
            <a:ext cx="71528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D80A-733F-489F-A348-73B1255B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1F8830-6BD3-485C-9345-9010E6D93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858" y="1825625"/>
            <a:ext cx="71022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5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F29C-6952-4B06-BFFA-FCF9DEA4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un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85D1-38BF-4ADE-B96F-74A66EB1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Environemente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isolate </a:t>
            </a:r>
            <a:r>
              <a:rPr lang="en-US" dirty="0" err="1"/>
              <a:t>si</a:t>
            </a:r>
            <a:r>
              <a:rPr lang="en-US" dirty="0"/>
              <a:t> separate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37229-8563-4A14-A5DB-5E59AC28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89" y="2442773"/>
            <a:ext cx="5133975" cy="2924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846E53-EDE0-4A1E-818C-BE8C95E7AA0E}"/>
              </a:ext>
            </a:extLst>
          </p:cNvPr>
          <p:cNvSpPr txBox="1"/>
          <p:nvPr/>
        </p:nvSpPr>
        <p:spPr>
          <a:xfrm>
            <a:off x="671804" y="5942568"/>
            <a:ext cx="488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 </a:t>
            </a:r>
            <a:r>
              <a:rPr lang="en-US" dirty="0" err="1"/>
              <a:t>Procesele</a:t>
            </a:r>
            <a:r>
              <a:rPr lang="en-US" dirty="0"/>
              <a:t>/ </a:t>
            </a:r>
            <a:r>
              <a:rPr lang="en-US" dirty="0" err="1"/>
              <a:t>networkul</a:t>
            </a:r>
            <a:r>
              <a:rPr lang="en-US" dirty="0"/>
              <a:t>/ </a:t>
            </a:r>
            <a:r>
              <a:rPr lang="en-US" dirty="0" err="1"/>
              <a:t>driveurile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isolate ca </a:t>
            </a:r>
            <a:r>
              <a:rPr lang="en-US" dirty="0" err="1"/>
              <a:t>si</a:t>
            </a:r>
            <a:r>
              <a:rPr lang="en-US" dirty="0"/>
              <a:t> un VM</a:t>
            </a:r>
          </a:p>
        </p:txBody>
      </p:sp>
    </p:spTree>
    <p:extLst>
      <p:ext uri="{BB962C8B-B14F-4D97-AF65-F5344CB8AC3E}">
        <p14:creationId xmlns:p14="http://schemas.microsoft.com/office/powerpoint/2010/main" val="307322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B1B7-7508-41DD-AEDB-2F2FF472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Containere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ED3D-8037-48DC-8015-8FC49A912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xlc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99D1-2B68-4E9B-B90A-C16366EC0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54" y="3208855"/>
            <a:ext cx="52959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37AA-3755-40F3-9E7D-F3722986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nu </a:t>
            </a:r>
            <a:r>
              <a:rPr lang="en-US" dirty="0" err="1"/>
              <a:t>folosim</a:t>
            </a:r>
            <a:r>
              <a:rPr lang="en-US" dirty="0"/>
              <a:t> VM in loc de container?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0C18C4-3400-4135-95D2-C9EFD165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0289" y="1591177"/>
            <a:ext cx="2219325" cy="3476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604180-6942-42C6-AF65-6D11F5CC11E4}"/>
              </a:ext>
            </a:extLst>
          </p:cNvPr>
          <p:cNvSpPr txBox="1"/>
          <p:nvPr/>
        </p:nvSpPr>
        <p:spPr>
          <a:xfrm>
            <a:off x="1418253" y="2220685"/>
            <a:ext cx="4525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OS in </a:t>
            </a:r>
            <a:r>
              <a:rPr lang="en-US" dirty="0" err="1"/>
              <a:t>acel</a:t>
            </a:r>
            <a:r>
              <a:rPr lang="en-US" dirty="0"/>
              <a:t> VM</a:t>
            </a:r>
          </a:p>
          <a:p>
            <a:pPr marL="285750" indent="-285750">
              <a:buFontTx/>
              <a:buChar char="-"/>
            </a:pPr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efficient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Containerele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putina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/</a:t>
            </a:r>
            <a:r>
              <a:rPr lang="en-US" dirty="0" err="1"/>
              <a:t>cpu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Docker containers </a:t>
            </a:r>
            <a:r>
              <a:rPr lang="en-US" dirty="0" err="1"/>
              <a:t>pornesc</a:t>
            </a:r>
            <a:r>
              <a:rPr lang="en-US" dirty="0"/>
              <a:t> in </a:t>
            </a:r>
            <a:r>
              <a:rPr lang="en-US" dirty="0" err="1"/>
              <a:t>secunde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in minute</a:t>
            </a:r>
          </a:p>
          <a:p>
            <a:pPr marL="285750" indent="-285750">
              <a:buFontTx/>
              <a:buChar char="-"/>
            </a:pPr>
            <a:r>
              <a:rPr lang="en-US" dirty="0"/>
              <a:t>Un container are </a:t>
            </a:r>
            <a:r>
              <a:rPr lang="en-US" dirty="0" err="1"/>
              <a:t>dimeniuni</a:t>
            </a:r>
            <a:r>
              <a:rPr lang="en-US" dirty="0"/>
              <a:t> in MB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in GB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5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D199-CF92-4121-A136-2500B266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C6D8-BA75-4E6F-AEB2-A96E3CBA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companiilor</a:t>
            </a:r>
            <a:r>
              <a:rPr lang="en-US" dirty="0"/>
              <a:t> au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Containere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repository,</a:t>
            </a:r>
          </a:p>
          <a:p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 : Docker hub </a:t>
            </a:r>
            <a:r>
              <a:rPr lang="en-US" dirty="0" err="1"/>
              <a:t>sau</a:t>
            </a:r>
            <a:r>
              <a:rPr lang="en-US" dirty="0"/>
              <a:t> IBM Cloud Container Registry</a:t>
            </a:r>
          </a:p>
          <a:p>
            <a:pPr lvl="1"/>
            <a:r>
              <a:rPr lang="en-US" dirty="0"/>
              <a:t>Docker login : docker login --username=</a:t>
            </a:r>
            <a:r>
              <a:rPr lang="en-US" dirty="0" err="1"/>
              <a:t>yourhubusername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--email=youremail@company.com</a:t>
            </a:r>
            <a:endParaRPr lang="en-US" dirty="0"/>
          </a:p>
          <a:p>
            <a:pPr lvl="1"/>
            <a:r>
              <a:rPr lang="en-US" dirty="0"/>
              <a:t>IBM login : </a:t>
            </a:r>
            <a:r>
              <a:rPr lang="en-US" dirty="0" err="1"/>
              <a:t>ibmcloud</a:t>
            </a:r>
            <a:r>
              <a:rPr lang="en-US" dirty="0"/>
              <a:t> </a:t>
            </a:r>
            <a:r>
              <a:rPr lang="en-US" dirty="0" err="1"/>
              <a:t>cr</a:t>
            </a:r>
            <a:r>
              <a:rPr lang="en-US" dirty="0"/>
              <a:t> login</a:t>
            </a:r>
          </a:p>
          <a:p>
            <a:pPr lvl="2"/>
            <a:r>
              <a:rPr lang="en-US" dirty="0" err="1"/>
              <a:t>Adaugam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apoi</a:t>
            </a:r>
            <a:endParaRPr lang="en-US" dirty="0"/>
          </a:p>
          <a:p>
            <a:pPr lvl="2"/>
            <a:r>
              <a:rPr lang="en-US" dirty="0" err="1"/>
              <a:t>ibmcloud</a:t>
            </a:r>
            <a:r>
              <a:rPr lang="en-US" dirty="0"/>
              <a:t> </a:t>
            </a:r>
            <a:r>
              <a:rPr lang="en-US" dirty="0" err="1"/>
              <a:t>cr</a:t>
            </a:r>
            <a:r>
              <a:rPr lang="en-US" dirty="0"/>
              <a:t> image-list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s-a </a:t>
            </a:r>
            <a:r>
              <a:rPr lang="en-US" dirty="0" err="1"/>
              <a:t>urcat</a:t>
            </a:r>
            <a:r>
              <a:rPr lang="en-US" dirty="0"/>
              <a:t> cu </a:t>
            </a:r>
            <a:r>
              <a:rPr lang="en-US" dirty="0" err="1"/>
              <a:t>succes</a:t>
            </a:r>
            <a:endParaRPr lang="en-US" dirty="0"/>
          </a:p>
          <a:p>
            <a:r>
              <a:rPr lang="en-US" dirty="0"/>
              <a:t>Se Pot </a:t>
            </a:r>
            <a:r>
              <a:rPr lang="en-US" dirty="0" err="1"/>
              <a:t>gasi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nevoilor</a:t>
            </a:r>
            <a:r>
              <a:rPr lang="en-US" dirty="0"/>
              <a:t> </a:t>
            </a:r>
          </a:p>
          <a:p>
            <a:r>
              <a:rPr lang="en-US" dirty="0"/>
              <a:t>- cu o </a:t>
            </a:r>
            <a:r>
              <a:rPr lang="en-US" dirty="0" err="1"/>
              <a:t>simpla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: docker run </a:t>
            </a:r>
            <a:r>
              <a:rPr lang="en-US" dirty="0" err="1"/>
              <a:t>nodejs</a:t>
            </a:r>
            <a:r>
              <a:rPr lang="en-US" dirty="0"/>
              <a:t> se pot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containere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2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D589-6DC9-484B-8763-D2CCF6D1A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646" y="10414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0DEF1-EBB0-4DE7-8CF8-A7D24F2F8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8310" y="5588953"/>
            <a:ext cx="7875270" cy="1257300"/>
          </a:xfrm>
        </p:spPr>
        <p:txBody>
          <a:bodyPr>
            <a:normAutofit/>
          </a:bodyPr>
          <a:lstStyle/>
          <a:p>
            <a:r>
              <a:rPr lang="en-US" dirty="0" err="1"/>
              <a:t>Cunostinte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BNPP Developer Bronze.</a:t>
            </a:r>
          </a:p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414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87A3-37C0-4584-9E12-B50383DA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328F-28FB-4E49-9273-3271C428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EB67D8-DBF1-4F4C-868C-17F04BDC2D6A}"/>
                  </a:ext>
                </a:extLst>
              </p14:cNvPr>
              <p14:cNvContentPartPr/>
              <p14:nvPr/>
            </p14:nvContentPartPr>
            <p14:xfrm>
              <a:off x="2798640" y="2809350"/>
              <a:ext cx="3786120" cy="271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EB67D8-DBF1-4F4C-868C-17F04BDC2D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0000" y="2800350"/>
                <a:ext cx="3803760" cy="27320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DE7FE88-D4D7-41BA-864F-39C02A22C625}"/>
              </a:ext>
            </a:extLst>
          </p:cNvPr>
          <p:cNvSpPr txBox="1"/>
          <p:nvPr/>
        </p:nvSpPr>
        <p:spPr>
          <a:xfrm>
            <a:off x="3749040" y="3874162"/>
            <a:ext cx="208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namespace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6D089-CD11-4682-BC9F-90F74CB7E695}"/>
              </a:ext>
            </a:extLst>
          </p:cNvPr>
          <p:cNvSpPr txBox="1"/>
          <p:nvPr/>
        </p:nvSpPr>
        <p:spPr>
          <a:xfrm>
            <a:off x="6096000" y="2926080"/>
            <a:ext cx="193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Cpu</a:t>
            </a:r>
            <a:r>
              <a:rPr lang="en-US" dirty="0"/>
              <a:t>, memory, storage</a:t>
            </a:r>
          </a:p>
        </p:txBody>
      </p:sp>
    </p:spTree>
    <p:extLst>
      <p:ext uri="{BB962C8B-B14F-4D97-AF65-F5344CB8AC3E}">
        <p14:creationId xmlns:p14="http://schemas.microsoft.com/office/powerpoint/2010/main" val="344792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BD67-C671-4C7F-8A84-9B91F3D4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 vs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7DF7-023A-480E-BACE-458449E3B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is the blueprint for making a container</a:t>
            </a:r>
          </a:p>
          <a:p>
            <a:pPr lvl="1"/>
            <a:r>
              <a:rPr lang="en-US" dirty="0"/>
              <a:t>Package/template</a:t>
            </a:r>
          </a:p>
          <a:p>
            <a:r>
              <a:rPr lang="en-US" dirty="0"/>
              <a:t>Containers are running instances of images which are isolated</a:t>
            </a:r>
          </a:p>
        </p:txBody>
      </p:sp>
    </p:spTree>
    <p:extLst>
      <p:ext uri="{BB962C8B-B14F-4D97-AF65-F5344CB8AC3E}">
        <p14:creationId xmlns:p14="http://schemas.microsoft.com/office/powerpoint/2010/main" val="160608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14D3-1BA5-4C9D-B8D5-987ED634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0882-4088-4E34-A02E-FE92397B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pod?</a:t>
            </a:r>
          </a:p>
          <a:p>
            <a:pPr marL="0" indent="0">
              <a:buNone/>
            </a:pPr>
            <a:r>
              <a:rPr lang="en-US" dirty="0"/>
              <a:t>	- one container or a Group of Containers run by Kubernetes</a:t>
            </a:r>
          </a:p>
          <a:p>
            <a:pPr marL="0" indent="0">
              <a:buNone/>
            </a:pPr>
            <a:r>
              <a:rPr lang="en-US" dirty="0"/>
              <a:t>	- tied together for the purpose of administration/networking</a:t>
            </a:r>
          </a:p>
          <a:p>
            <a:pPr marL="0" indent="0">
              <a:buNone/>
            </a:pPr>
            <a:r>
              <a:rPr lang="en-US" dirty="0"/>
              <a:t>A pod = container ++</a:t>
            </a:r>
          </a:p>
          <a:p>
            <a:pPr marL="0" indent="0">
              <a:buNone/>
            </a:pPr>
            <a:r>
              <a:rPr lang="en-US" dirty="0"/>
              <a:t>A Pod represents a unit of deployment: </a:t>
            </a:r>
            <a:r>
              <a:rPr lang="en-US" i="1" dirty="0"/>
              <a:t>a single instance of an application in Kubernetes</a:t>
            </a:r>
            <a:r>
              <a:rPr lang="en-US" dirty="0"/>
              <a:t>, which might consist of either a single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container</a:t>
            </a:r>
            <a:r>
              <a:rPr lang="en-US" dirty="0"/>
              <a:t> or a small number of containers that are tightly coupled and that share resources.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3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383F-B738-4267-9AF5-AB33789D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5BF-9B64-44D8-9E41-7C6107A3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Kubernetes</a:t>
            </a:r>
            <a:r>
              <a:rPr lang="en-US" dirty="0"/>
              <a:t>, a powerful cluster manager and orchestration system for containers.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8957D-17DE-4AF5-BEBD-7A62FCACF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2890675"/>
            <a:ext cx="990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50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B6FF-FC24-466C-BCEC-961BB34B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D05A-421B-45E9-95DE-644A6C44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 master branch of a git repo gets merged, a Jenkins job is triggered via </a:t>
            </a:r>
            <a:r>
              <a:rPr lang="en-US" b="1" dirty="0" err="1"/>
              <a:t>Github</a:t>
            </a:r>
            <a:r>
              <a:rPr lang="en-US" b="1" dirty="0"/>
              <a:t> webhook</a:t>
            </a:r>
            <a:r>
              <a:rPr lang="en-US" dirty="0"/>
              <a:t>. </a:t>
            </a:r>
            <a:r>
              <a:rPr lang="en-US" b="1" i="1" dirty="0"/>
              <a:t>The commit message for the master merge should includes the updated version of app and whether it is Kubernetes Deploy action or Patch action.</a:t>
            </a:r>
            <a:endParaRPr lang="en-US" dirty="0"/>
          </a:p>
          <a:p>
            <a:r>
              <a:rPr lang="en-US" dirty="0"/>
              <a:t>The Jenkins job checks out the repo, builds code and builds the docker image according to </a:t>
            </a:r>
            <a:r>
              <a:rPr lang="en-US" dirty="0" err="1"/>
              <a:t>Dockerfile</a:t>
            </a:r>
            <a:r>
              <a:rPr lang="en-US" dirty="0"/>
              <a:t> and pushes it to Docker hub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88A07-EBA3-4A5A-BF88-B54541E28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42" y="4387850"/>
            <a:ext cx="71913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1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922F-DE77-454C-A862-476C2F92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Docker.config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284F-12B1-4240-8A44-FF682A8B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FROM in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FROM must be the first non-comment instruction in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Defines the main image the Container is made of</a:t>
            </a:r>
          </a:p>
          <a:p>
            <a:pPr lvl="1"/>
            <a:r>
              <a:rPr lang="en-US" dirty="0"/>
              <a:t>We can have multiple FROM in our </a:t>
            </a:r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7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A955-E642-40CD-B1BD-DFA07CCE7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</a:t>
            </a:r>
            <a:br>
              <a:rPr lang="en-US" dirty="0"/>
            </a:br>
            <a:r>
              <a:rPr lang="en-US" dirty="0"/>
              <a:t>in 15 minute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A6892-3117-4CD8-895D-E936DD58C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Agile</a:t>
            </a:r>
          </a:p>
          <a:p>
            <a:r>
              <a:rPr lang="en-US" dirty="0"/>
              <a:t>Domain-Driven Design (DDD)</a:t>
            </a:r>
          </a:p>
          <a:p>
            <a:r>
              <a:rPr lang="en-US" dirty="0"/>
              <a:t>Serverless</a:t>
            </a:r>
          </a:p>
          <a:p>
            <a:r>
              <a:rPr lang="en-US" dirty="0"/>
              <a:t>Kubernetes/Docker</a:t>
            </a:r>
          </a:p>
          <a:p>
            <a:r>
              <a:rPr lang="en-US" dirty="0"/>
              <a:t>Phases of delivery: Think, code, deliver, Run</a:t>
            </a:r>
          </a:p>
        </p:txBody>
      </p:sp>
    </p:spTree>
    <p:extLst>
      <p:ext uri="{BB962C8B-B14F-4D97-AF65-F5344CB8AC3E}">
        <p14:creationId xmlns:p14="http://schemas.microsoft.com/office/powerpoint/2010/main" val="269444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BC4E-298B-4FBD-AB8E-280B2102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158B-A67D-4F6E-9A73-9267154E3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 </a:t>
            </a:r>
            <a:r>
              <a:rPr lang="en-US" dirty="0" err="1"/>
              <a:t>intrebari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how do I get better?</a:t>
            </a:r>
          </a:p>
          <a:p>
            <a:pPr>
              <a:buFontTx/>
              <a:buChar char="-"/>
            </a:pPr>
            <a:r>
              <a:rPr lang="en-US" dirty="0"/>
              <a:t>what did I do to get better?</a:t>
            </a:r>
          </a:p>
          <a:p>
            <a:r>
              <a:rPr lang="en-US" dirty="0" err="1"/>
              <a:t>Measurment</a:t>
            </a:r>
            <a:r>
              <a:rPr lang="en-US" dirty="0"/>
              <a:t> is at the heart of agile</a:t>
            </a:r>
          </a:p>
          <a:p>
            <a:pPr lvl="1"/>
            <a:r>
              <a:rPr lang="en-US" dirty="0"/>
              <a:t>Learn to measure the project</a:t>
            </a:r>
          </a:p>
          <a:p>
            <a:r>
              <a:rPr lang="en-US" dirty="0"/>
              <a:t>Agile uses wisdom of the team to get the best solution</a:t>
            </a:r>
          </a:p>
          <a:p>
            <a:r>
              <a:rPr lang="en-US" dirty="0"/>
              <a:t>Listen, iterate, learn and course correct rather than wait until it's perfect</a:t>
            </a:r>
          </a:p>
          <a:p>
            <a:r>
              <a:rPr lang="en-US" dirty="0"/>
              <a:t>After the first or second iteration we need to have a MVP (minimum viable product)</a:t>
            </a:r>
          </a:p>
        </p:txBody>
      </p:sp>
    </p:spTree>
    <p:extLst>
      <p:ext uri="{BB962C8B-B14F-4D97-AF65-F5344CB8AC3E}">
        <p14:creationId xmlns:p14="http://schemas.microsoft.com/office/powerpoint/2010/main" val="153225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2E9D-CA8E-4C14-BE6A-F2FF43FC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2A4A-8E1B-4D6F-AFB1-71498EF0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what you can do better</a:t>
            </a:r>
          </a:p>
          <a:p>
            <a:r>
              <a:rPr lang="en-US" dirty="0"/>
              <a:t>we hold retrospectives to learn and improve</a:t>
            </a:r>
          </a:p>
          <a:p>
            <a:r>
              <a:rPr lang="en-US" dirty="0"/>
              <a:t>5 why's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Pair Programming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Pair programming</a:t>
            </a:r>
            <a:r>
              <a:rPr lang="en-US" dirty="0"/>
              <a:t> is an agile software development technique in which two </a:t>
            </a:r>
            <a:r>
              <a:rPr lang="en-US" b="1" dirty="0"/>
              <a:t>programmers</a:t>
            </a:r>
            <a:r>
              <a:rPr lang="en-US" dirty="0"/>
              <a:t> work together at one workstation</a:t>
            </a:r>
          </a:p>
        </p:txBody>
      </p:sp>
    </p:spTree>
    <p:extLst>
      <p:ext uri="{BB962C8B-B14F-4D97-AF65-F5344CB8AC3E}">
        <p14:creationId xmlns:p14="http://schemas.microsoft.com/office/powerpoint/2010/main" val="424987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6ECA-F23D-4CE7-A58E-3C7DA6A3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Badge Agile Explorer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7393F2-C93F-4FE0-B146-8A99E7D9C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785" y="2537927"/>
            <a:ext cx="3763597" cy="3675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D4A3C-41CE-47E0-B949-2500C1A6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637" y="4699071"/>
            <a:ext cx="5785854" cy="14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C580-157D-4E00-AEDC-27BD3650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0D9-A386-4778-8C8E-9CF4E679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domain is a sphere of knowledge</a:t>
            </a:r>
          </a:p>
          <a:p>
            <a:r>
              <a:rPr lang="en-US" dirty="0"/>
              <a:t>in the context of software, it refers to the business or idea that we are modeling</a:t>
            </a:r>
          </a:p>
          <a:p>
            <a:r>
              <a:rPr lang="en-US" dirty="0"/>
              <a:t>experts in the domain are people who understand the business, not </a:t>
            </a:r>
            <a:r>
              <a:rPr lang="en-US" dirty="0" err="1"/>
              <a:t>necessarely</a:t>
            </a:r>
            <a:r>
              <a:rPr lang="en-US" dirty="0"/>
              <a:t> the software</a:t>
            </a:r>
          </a:p>
          <a:p>
            <a:r>
              <a:rPr lang="en-US" dirty="0"/>
              <a:t>key goals of </a:t>
            </a:r>
            <a:r>
              <a:rPr lang="en-US" dirty="0" err="1"/>
              <a:t>ddd</a:t>
            </a:r>
            <a:r>
              <a:rPr lang="en-US" dirty="0"/>
              <a:t> is to build a model that the domain experts understand</a:t>
            </a:r>
          </a:p>
          <a:p>
            <a:pPr lvl="1"/>
            <a:r>
              <a:rPr lang="en-US" dirty="0"/>
              <a:t>Note: The model is not software</a:t>
            </a:r>
          </a:p>
          <a:p>
            <a:pPr lvl="2"/>
            <a:r>
              <a:rPr lang="en-US" dirty="0"/>
              <a:t>the model represents our understanding of the domain</a:t>
            </a:r>
          </a:p>
          <a:p>
            <a:pPr lvl="2"/>
            <a:r>
              <a:rPr lang="en-US" dirty="0"/>
              <a:t>the software is an implementation of the model</a:t>
            </a:r>
          </a:p>
          <a:p>
            <a:r>
              <a:rPr lang="en-US" b="1" dirty="0"/>
              <a:t>Ubiquitous Language</a:t>
            </a:r>
          </a:p>
          <a:p>
            <a:r>
              <a:rPr lang="en-US" dirty="0"/>
              <a:t>communication between developers and domain experts requires a common language</a:t>
            </a:r>
          </a:p>
          <a:p>
            <a:r>
              <a:rPr lang="en-US" dirty="0"/>
              <a:t>terminology comes from the domain experts</a:t>
            </a:r>
          </a:p>
          <a:p>
            <a:r>
              <a:rPr lang="en-US" dirty="0"/>
              <a:t>words originate in the domain and are used in the software</a:t>
            </a:r>
          </a:p>
          <a:p>
            <a:r>
              <a:rPr lang="en-US" dirty="0"/>
              <a:t>avoid taking software terms and introducing them into the domain</a:t>
            </a:r>
          </a:p>
          <a:p>
            <a:r>
              <a:rPr lang="en-US" i="1" dirty="0"/>
              <a:t>domain experts and software developers should be able to have a conversation without resorting to software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4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DADC-5DFD-4286-BC5F-B239AE29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DB129-F497-407F-8222-02403456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Events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actiune</a:t>
            </a:r>
            <a:r>
              <a:rPr lang="en-US" dirty="0"/>
              <a:t> care s-a </a:t>
            </a:r>
            <a:r>
              <a:rPr lang="en-US" dirty="0" err="1"/>
              <a:t>intamplat</a:t>
            </a:r>
            <a:r>
              <a:rPr lang="en-US" dirty="0"/>
              <a:t> in </a:t>
            </a:r>
            <a:r>
              <a:rPr lang="en-US" dirty="0" err="1"/>
              <a:t>trecut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actiunea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facuta</a:t>
            </a:r>
            <a:r>
              <a:rPr lang="en-US" dirty="0"/>
              <a:t>, nu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respinsa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      Ex: </a:t>
            </a:r>
            <a:r>
              <a:rPr lang="en-US" sz="2400" dirty="0" err="1"/>
              <a:t>plata</a:t>
            </a:r>
            <a:r>
              <a:rPr lang="en-US" sz="2400" dirty="0"/>
              <a:t>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facuta</a:t>
            </a:r>
            <a:r>
              <a:rPr lang="en-US" sz="2400" dirty="0"/>
              <a:t>, </a:t>
            </a:r>
            <a:r>
              <a:rPr lang="en-US" sz="2400" dirty="0" err="1"/>
              <a:t>coletul</a:t>
            </a:r>
            <a:r>
              <a:rPr lang="en-US" sz="2400" dirty="0"/>
              <a:t>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trimis</a:t>
            </a:r>
            <a:endParaRPr lang="en-US" sz="2400" dirty="0"/>
          </a:p>
          <a:p>
            <a:r>
              <a:rPr lang="en-US" dirty="0"/>
              <a:t>Commands</a:t>
            </a:r>
          </a:p>
          <a:p>
            <a:pPr marL="457200" lvl="1" indent="0">
              <a:buNone/>
            </a:pPr>
            <a:r>
              <a:rPr lang="en-US" dirty="0"/>
              <a:t>	- </a:t>
            </a:r>
            <a:r>
              <a:rPr lang="en-US" dirty="0" err="1"/>
              <a:t>cauzeaza</a:t>
            </a:r>
            <a:r>
              <a:rPr lang="en-US" dirty="0"/>
              <a:t> o </a:t>
            </a:r>
            <a:r>
              <a:rPr lang="en-US" dirty="0" err="1"/>
              <a:t>schimbare</a:t>
            </a:r>
            <a:r>
              <a:rPr lang="en-US" dirty="0"/>
              <a:t> in state-ul </a:t>
            </a:r>
            <a:r>
              <a:rPr lang="en-US" dirty="0" err="1"/>
              <a:t>aplicatiei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Ex: </a:t>
            </a:r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produsului</a:t>
            </a:r>
            <a:r>
              <a:rPr lang="en-US" dirty="0"/>
              <a:t> in cos, </a:t>
            </a:r>
            <a:r>
              <a:rPr lang="en-US" dirty="0" err="1"/>
              <a:t>creaza</a:t>
            </a:r>
            <a:r>
              <a:rPr lang="en-US" dirty="0"/>
              <a:t> o </a:t>
            </a:r>
            <a:r>
              <a:rPr lang="en-US" dirty="0" err="1"/>
              <a:t>comanda</a:t>
            </a:r>
            <a:endParaRPr lang="en-US" dirty="0"/>
          </a:p>
          <a:p>
            <a:r>
              <a:rPr lang="en-US" dirty="0"/>
              <a:t>Query</a:t>
            </a:r>
          </a:p>
          <a:p>
            <a:pPr marL="0" indent="0">
              <a:buNone/>
            </a:pPr>
            <a:r>
              <a:rPr lang="en-US" dirty="0"/>
              <a:t>	- un request de </a:t>
            </a:r>
            <a:r>
              <a:rPr lang="en-US" dirty="0" err="1"/>
              <a:t>informatie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      Ex: </a:t>
            </a:r>
            <a:r>
              <a:rPr lang="en-US" sz="2600" dirty="0" err="1"/>
              <a:t>vreau</a:t>
            </a:r>
            <a:r>
              <a:rPr lang="en-US" sz="2600" dirty="0"/>
              <a:t> </a:t>
            </a:r>
            <a:r>
              <a:rPr lang="en-US" sz="2600" dirty="0" err="1"/>
              <a:t>lista</a:t>
            </a:r>
            <a:r>
              <a:rPr lang="en-US" sz="2600" dirty="0"/>
              <a:t> de </a:t>
            </a:r>
            <a:r>
              <a:rPr lang="en-US" sz="2600" dirty="0" err="1"/>
              <a:t>masini</a:t>
            </a:r>
            <a:r>
              <a:rPr lang="en-US" sz="2600" dirty="0"/>
              <a:t> din </a:t>
            </a:r>
            <a:r>
              <a:rPr lang="en-US" sz="2600" dirty="0" err="1"/>
              <a:t>stoc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1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22F4-1C0C-4ACF-8668-43754EB3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 DDD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0AF3AD-1E8A-4261-8ECF-DFD445204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2" y="2644524"/>
            <a:ext cx="584496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7F2F71-81D6-4493-8C5A-B1F73DC56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929"/>
            <a:ext cx="12192000" cy="27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8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569</Words>
  <Application>Microsoft Office PowerPoint</Application>
  <PresentationFormat>Widescreen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https://socialbusiness.group.echonet/files/app/file/b26a95b4-3594-4659-be79-1955acd4307b</vt:lpstr>
      <vt:lpstr>  </vt:lpstr>
      <vt:lpstr>Cloud in 15 minute</vt:lpstr>
      <vt:lpstr>Agile </vt:lpstr>
      <vt:lpstr>Retrospectives</vt:lpstr>
      <vt:lpstr>Badge Agile Explorer</vt:lpstr>
      <vt:lpstr>Domains</vt:lpstr>
      <vt:lpstr>Domain Activities</vt:lpstr>
      <vt:lpstr>Curs DDD</vt:lpstr>
      <vt:lpstr>Canary test</vt:lpstr>
      <vt:lpstr>Serverless basics</vt:lpstr>
      <vt:lpstr>Delivery pipeline Think, code, deliver, Run</vt:lpstr>
      <vt:lpstr>PowerPoint Presentation</vt:lpstr>
      <vt:lpstr>PowerPoint Presentation</vt:lpstr>
      <vt:lpstr>PowerPoint Presentation</vt:lpstr>
      <vt:lpstr>Ce este un container?</vt:lpstr>
      <vt:lpstr>Exista mai multe tipuri de Containere</vt:lpstr>
      <vt:lpstr>De ce nu folosim VM in loc de container?</vt:lpstr>
      <vt:lpstr>PowerPoint Presentation</vt:lpstr>
      <vt:lpstr>Containers</vt:lpstr>
      <vt:lpstr>Docker image vs docker container</vt:lpstr>
      <vt:lpstr>Pod????</vt:lpstr>
      <vt:lpstr>Kubernetes</vt:lpstr>
      <vt:lpstr>PowerPoint Presentation</vt:lpstr>
      <vt:lpstr>Docker.config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crash course</dc:title>
  <dc:creator>Jean Francois Edward Pascal</dc:creator>
  <cp:lastModifiedBy>Jean Francois Edward Pascal</cp:lastModifiedBy>
  <cp:revision>29</cp:revision>
  <dcterms:created xsi:type="dcterms:W3CDTF">2019-09-09T10:51:53Z</dcterms:created>
  <dcterms:modified xsi:type="dcterms:W3CDTF">2019-09-10T08:55:33Z</dcterms:modified>
</cp:coreProperties>
</file>