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73" r:id="rId5"/>
    <p:sldId id="269" r:id="rId6"/>
    <p:sldId id="265" r:id="rId7"/>
    <p:sldId id="271" r:id="rId8"/>
    <p:sldId id="266" r:id="rId9"/>
    <p:sldId id="267" r:id="rId10"/>
    <p:sldId id="274" r:id="rId11"/>
    <p:sldId id="275" r:id="rId12"/>
    <p:sldId id="259" r:id="rId13"/>
    <p:sldId id="258" r:id="rId14"/>
    <p:sldId id="272" r:id="rId15"/>
    <p:sldId id="260" r:id="rId16"/>
    <p:sldId id="264" r:id="rId17"/>
    <p:sldId id="261" r:id="rId18"/>
    <p:sldId id="262" r:id="rId19"/>
    <p:sldId id="263" r:id="rId20"/>
    <p:sldId id="270"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80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1EC8DC-7334-4D65-A107-82859B37B340}"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62562-2A14-49B6-BB51-0321CDEA210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804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1EC8DC-7334-4D65-A107-82859B37B340}"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62562-2A14-49B6-BB51-0321CDEA2102}" type="slidenum">
              <a:rPr lang="en-US" smtClean="0"/>
              <a:t>‹#›</a:t>
            </a:fld>
            <a:endParaRPr lang="en-US"/>
          </a:p>
        </p:txBody>
      </p:sp>
    </p:spTree>
    <p:extLst>
      <p:ext uri="{BB962C8B-B14F-4D97-AF65-F5344CB8AC3E}">
        <p14:creationId xmlns:p14="http://schemas.microsoft.com/office/powerpoint/2010/main" val="3127762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1EC8DC-7334-4D65-A107-82859B37B340}"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62562-2A14-49B6-BB51-0321CDEA2102}" type="slidenum">
              <a:rPr lang="en-US" smtClean="0"/>
              <a:t>‹#›</a:t>
            </a:fld>
            <a:endParaRPr lang="en-US"/>
          </a:p>
        </p:txBody>
      </p:sp>
    </p:spTree>
    <p:extLst>
      <p:ext uri="{BB962C8B-B14F-4D97-AF65-F5344CB8AC3E}">
        <p14:creationId xmlns:p14="http://schemas.microsoft.com/office/powerpoint/2010/main" val="4229163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1EC8DC-7334-4D65-A107-82859B37B340}"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62562-2A14-49B6-BB51-0321CDEA2102}" type="slidenum">
              <a:rPr lang="en-US" smtClean="0"/>
              <a:t>‹#›</a:t>
            </a:fld>
            <a:endParaRPr lang="en-US"/>
          </a:p>
        </p:txBody>
      </p:sp>
    </p:spTree>
    <p:extLst>
      <p:ext uri="{BB962C8B-B14F-4D97-AF65-F5344CB8AC3E}">
        <p14:creationId xmlns:p14="http://schemas.microsoft.com/office/powerpoint/2010/main" val="568063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1EC8DC-7334-4D65-A107-82859B37B340}"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62562-2A14-49B6-BB51-0321CDEA210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718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1EC8DC-7334-4D65-A107-82859B37B340}" type="datetimeFigureOut">
              <a:rPr lang="en-US"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62562-2A14-49B6-BB51-0321CDEA2102}" type="slidenum">
              <a:rPr lang="en-US" smtClean="0"/>
              <a:t>‹#›</a:t>
            </a:fld>
            <a:endParaRPr lang="en-US"/>
          </a:p>
        </p:txBody>
      </p:sp>
    </p:spTree>
    <p:extLst>
      <p:ext uri="{BB962C8B-B14F-4D97-AF65-F5344CB8AC3E}">
        <p14:creationId xmlns:p14="http://schemas.microsoft.com/office/powerpoint/2010/main" val="293178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1EC8DC-7334-4D65-A107-82859B37B340}" type="datetimeFigureOut">
              <a:rPr lang="en-US" smtClean="0"/>
              <a:t>3/19/2018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B62562-2A14-49B6-BB51-0321CDEA2102}" type="slidenum">
              <a:rPr lang="en-US" smtClean="0"/>
              <a:t>‹#›</a:t>
            </a:fld>
            <a:endParaRPr lang="en-US"/>
          </a:p>
        </p:txBody>
      </p:sp>
    </p:spTree>
    <p:extLst>
      <p:ext uri="{BB962C8B-B14F-4D97-AF65-F5344CB8AC3E}">
        <p14:creationId xmlns:p14="http://schemas.microsoft.com/office/powerpoint/2010/main" val="4132473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1EC8DC-7334-4D65-A107-82859B37B340}" type="datetimeFigureOut">
              <a:rPr lang="en-US" smtClean="0"/>
              <a:t>3/19/2018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B62562-2A14-49B6-BB51-0321CDEA2102}" type="slidenum">
              <a:rPr lang="en-US" smtClean="0"/>
              <a:t>‹#›</a:t>
            </a:fld>
            <a:endParaRPr lang="en-US"/>
          </a:p>
        </p:txBody>
      </p:sp>
    </p:spTree>
    <p:extLst>
      <p:ext uri="{BB962C8B-B14F-4D97-AF65-F5344CB8AC3E}">
        <p14:creationId xmlns:p14="http://schemas.microsoft.com/office/powerpoint/2010/main" val="278829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D1EC8DC-7334-4D65-A107-82859B37B340}" type="datetimeFigureOut">
              <a:rPr lang="en-US" smtClean="0"/>
              <a:t>3/19/2018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6B62562-2A14-49B6-BB51-0321CDEA2102}" type="slidenum">
              <a:rPr lang="en-US" smtClean="0"/>
              <a:t>‹#›</a:t>
            </a:fld>
            <a:endParaRPr lang="en-US"/>
          </a:p>
        </p:txBody>
      </p:sp>
    </p:spTree>
    <p:extLst>
      <p:ext uri="{BB962C8B-B14F-4D97-AF65-F5344CB8AC3E}">
        <p14:creationId xmlns:p14="http://schemas.microsoft.com/office/powerpoint/2010/main" val="249977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D1EC8DC-7334-4D65-A107-82859B37B340}" type="datetimeFigureOut">
              <a:rPr lang="en-US" smtClean="0"/>
              <a:t>3/19/2018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B62562-2A14-49B6-BB51-0321CDEA2102}" type="slidenum">
              <a:rPr lang="en-US" smtClean="0"/>
              <a:t>‹#›</a:t>
            </a:fld>
            <a:endParaRPr lang="en-US"/>
          </a:p>
        </p:txBody>
      </p:sp>
    </p:spTree>
    <p:extLst>
      <p:ext uri="{BB962C8B-B14F-4D97-AF65-F5344CB8AC3E}">
        <p14:creationId xmlns:p14="http://schemas.microsoft.com/office/powerpoint/2010/main" val="514850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D1EC8DC-7334-4D65-A107-82859B37B340}" type="datetimeFigureOut">
              <a:rPr lang="en-US"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62562-2A14-49B6-BB51-0321CDEA2102}" type="slidenum">
              <a:rPr lang="en-US" smtClean="0"/>
              <a:t>‹#›</a:t>
            </a:fld>
            <a:endParaRPr lang="en-US"/>
          </a:p>
        </p:txBody>
      </p:sp>
    </p:spTree>
    <p:extLst>
      <p:ext uri="{BB962C8B-B14F-4D97-AF65-F5344CB8AC3E}">
        <p14:creationId xmlns:p14="http://schemas.microsoft.com/office/powerpoint/2010/main" val="1831158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D1EC8DC-7334-4D65-A107-82859B37B340}" type="datetimeFigureOut">
              <a:rPr lang="en-US" smtClean="0"/>
              <a:t>3/19/2018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6B62562-2A14-49B6-BB51-0321CDEA210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7465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9.png"/><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7.wmf"/><Relationship Id="rId5" Type="http://schemas.openxmlformats.org/officeDocument/2006/relationships/oleObject" Target="../embeddings/oleObject1.bin"/><Relationship Id="rId4" Type="http://schemas.openxmlformats.org/officeDocument/2006/relationships/hyperlink" Target="Template%20import%20ALM.xl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marketplace.microfocus.com/appdelivery/content/microsoft-excel-add" TargetMode="Externa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3">
            <a:extLst>
              <a:ext uri="{FF2B5EF4-FFF2-40B4-BE49-F238E27FC236}">
                <a16:creationId xmlns:a16="http://schemas.microsoft.com/office/drawing/2014/main" id="{9549EB89-5BFB-4E1E-AEEA-87C343D805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2703CAB-C03E-41AF-862F-734FF9642C06}"/>
              </a:ext>
            </a:extLst>
          </p:cNvPr>
          <p:cNvPicPr>
            <a:picLocks noChangeAspect="1"/>
          </p:cNvPicPr>
          <p:nvPr/>
        </p:nvPicPr>
        <p:blipFill rotWithShape="1">
          <a:blip r:embed="rId2">
            <a:extLst>
              <a:ext uri="{28A0092B-C50C-407E-A947-70E740481C1C}">
                <a14:useLocalDpi xmlns:a14="http://schemas.microsoft.com/office/drawing/2010/main" val="0"/>
              </a:ext>
            </a:extLst>
          </a:blip>
          <a:srcRect l="699" r="-2" b="-2"/>
          <a:stretch/>
        </p:blipFill>
        <p:spPr>
          <a:xfrm>
            <a:off x="633999" y="640080"/>
            <a:ext cx="6275667" cy="5577840"/>
          </a:xfrm>
          <a:prstGeom prst="rect">
            <a:avLst/>
          </a:prstGeom>
        </p:spPr>
      </p:pic>
      <p:sp>
        <p:nvSpPr>
          <p:cNvPr id="30" name="Rectangle 25">
            <a:extLst>
              <a:ext uri="{FF2B5EF4-FFF2-40B4-BE49-F238E27FC236}">
                <a16:creationId xmlns:a16="http://schemas.microsoft.com/office/drawing/2014/main" id="{3D1FA295-BDF6-44B9-90C5-FE3E2CE352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81A36F1F-EEAE-48D1-A1FB-BD6FC8506B4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217F0AB-1C96-4197-9FF0-6D934BDC1F6A}"/>
              </a:ext>
            </a:extLst>
          </p:cNvPr>
          <p:cNvSpPr>
            <a:spLocks noGrp="1"/>
          </p:cNvSpPr>
          <p:nvPr>
            <p:ph type="ctrTitle"/>
          </p:nvPr>
        </p:nvSpPr>
        <p:spPr>
          <a:xfrm>
            <a:off x="7778217" y="2307834"/>
            <a:ext cx="4256480" cy="1898405"/>
          </a:xfrm>
        </p:spPr>
        <p:txBody>
          <a:bodyPr>
            <a:normAutofit fontScale="90000"/>
          </a:bodyPr>
          <a:lstStyle/>
          <a:p>
            <a:pPr algn="ctr"/>
            <a:r>
              <a:rPr lang="en-US" sz="5400" b="1" dirty="0">
                <a:solidFill>
                  <a:srgbClr val="FFFFFF"/>
                </a:solidFill>
              </a:rPr>
              <a:t>Writing test case </a:t>
            </a:r>
            <a:br>
              <a:rPr lang="en-US" sz="5400" b="1" dirty="0">
                <a:solidFill>
                  <a:srgbClr val="FFFFFF"/>
                </a:solidFill>
              </a:rPr>
            </a:br>
            <a:r>
              <a:rPr lang="en-US" sz="5400" b="1" i="1" dirty="0">
                <a:solidFill>
                  <a:srgbClr val="FFFFFF"/>
                </a:solidFill>
              </a:rPr>
              <a:t>best practices</a:t>
            </a:r>
          </a:p>
        </p:txBody>
      </p:sp>
    </p:spTree>
    <p:extLst>
      <p:ext uri="{BB962C8B-B14F-4D97-AF65-F5344CB8AC3E}">
        <p14:creationId xmlns:p14="http://schemas.microsoft.com/office/powerpoint/2010/main" val="3948769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A27D0-FA31-4EA5-8D94-67ED42BEFD93}"/>
              </a:ext>
            </a:extLst>
          </p:cNvPr>
          <p:cNvSpPr>
            <a:spLocks noGrp="1"/>
          </p:cNvSpPr>
          <p:nvPr>
            <p:ph type="title"/>
          </p:nvPr>
        </p:nvSpPr>
        <p:spPr>
          <a:xfrm>
            <a:off x="1097280" y="770710"/>
            <a:ext cx="6074229" cy="868152"/>
          </a:xfrm>
        </p:spPr>
        <p:txBody>
          <a:bodyPr>
            <a:normAutofit/>
          </a:bodyPr>
          <a:lstStyle/>
          <a:p>
            <a:r>
              <a:rPr lang="en-US" i="1" dirty="0">
                <a:solidFill>
                  <a:schemeClr val="accent1">
                    <a:lumMod val="50000"/>
                  </a:schemeClr>
                </a:solidFill>
              </a:rPr>
              <a:t>Test Case Design</a:t>
            </a:r>
          </a:p>
        </p:txBody>
      </p:sp>
      <p:sp>
        <p:nvSpPr>
          <p:cNvPr id="4" name="TextBox 3">
            <a:extLst>
              <a:ext uri="{FF2B5EF4-FFF2-40B4-BE49-F238E27FC236}">
                <a16:creationId xmlns:a16="http://schemas.microsoft.com/office/drawing/2014/main" id="{F4EE7AA0-C2E5-42F2-8398-19B59FA6FEC2}"/>
              </a:ext>
            </a:extLst>
          </p:cNvPr>
          <p:cNvSpPr txBox="1"/>
          <p:nvPr/>
        </p:nvSpPr>
        <p:spPr>
          <a:xfrm>
            <a:off x="750771" y="1742173"/>
            <a:ext cx="10943924" cy="3508653"/>
          </a:xfrm>
          <a:prstGeom prst="rect">
            <a:avLst/>
          </a:prstGeom>
          <a:noFill/>
        </p:spPr>
        <p:txBody>
          <a:bodyPr wrap="square" rtlCol="0">
            <a:spAutoFit/>
          </a:bodyPr>
          <a:lstStyle/>
          <a:p>
            <a:r>
              <a:rPr lang="en-US" altLang="en-US" sz="2000" b="1" dirty="0">
                <a:solidFill>
                  <a:schemeClr val="accent1">
                    <a:lumMod val="75000"/>
                  </a:schemeClr>
                </a:solidFill>
                <a:latin typeface="Arial" panose="020B0604020202020204" pitchFamily="34" charset="0"/>
              </a:rPr>
              <a:t>Decision Table</a:t>
            </a:r>
          </a:p>
          <a:p>
            <a:endParaRPr lang="en-US" altLang="en-US" sz="2000" b="1" dirty="0">
              <a:latin typeface="Arial" panose="020B0604020202020204" pitchFamily="34" charset="0"/>
            </a:endParaRPr>
          </a:p>
          <a:p>
            <a:pPr marL="342900" indent="-342900">
              <a:buFont typeface="Wingdings" panose="05000000000000000000" pitchFamily="2" charset="2"/>
              <a:buChar char="Ø"/>
            </a:pPr>
            <a:r>
              <a:rPr lang="en-US" altLang="en-US" sz="2000" dirty="0">
                <a:latin typeface="Arial" panose="020B0604020202020204" pitchFamily="34" charset="0"/>
              </a:rPr>
              <a:t>Useful in systems where combinations of input conditions produce different actions</a:t>
            </a:r>
          </a:p>
          <a:p>
            <a:pPr marL="342900" indent="-342900">
              <a:buFont typeface="Wingdings" panose="05000000000000000000" pitchFamily="2" charset="2"/>
              <a:buChar char="Ø"/>
            </a:pPr>
            <a:r>
              <a:rPr lang="en-US" altLang="en-US" sz="2000" dirty="0">
                <a:latin typeface="Arial" panose="020B0604020202020204" pitchFamily="34" charset="0"/>
              </a:rPr>
              <a:t>A way to capture system requirements that contain logical conditions</a:t>
            </a:r>
          </a:p>
          <a:p>
            <a:pPr marL="342900" indent="-342900">
              <a:buFont typeface="Wingdings" panose="05000000000000000000" pitchFamily="2" charset="2"/>
              <a:buChar char="Ø"/>
            </a:pPr>
            <a:r>
              <a:rPr lang="en-US" altLang="en-US" sz="2000" dirty="0">
                <a:latin typeface="Arial" panose="020B0604020202020204" pitchFamily="34" charset="0"/>
              </a:rPr>
              <a:t>Relation between cause and effect</a:t>
            </a:r>
          </a:p>
          <a:p>
            <a:pPr lvl="2">
              <a:spcBef>
                <a:spcPct val="20000"/>
              </a:spcBef>
              <a:buFontTx/>
              <a:buChar char="–"/>
            </a:pPr>
            <a:endParaRPr lang="en-US" altLang="en-US" sz="2000" dirty="0">
              <a:latin typeface="Arial" panose="020B0604020202020204" pitchFamily="34" charset="0"/>
            </a:endParaRPr>
          </a:p>
          <a:p>
            <a:endParaRPr lang="en-US" altLang="en-US" sz="2000" dirty="0">
              <a:latin typeface="Arial" panose="020B0604020202020204" pitchFamily="34" charset="0"/>
            </a:endParaRPr>
          </a:p>
          <a:p>
            <a:endParaRPr lang="en-US" sz="2000" b="1" dirty="0">
              <a:latin typeface="Arial" panose="020B0604020202020204" pitchFamily="34" charset="0"/>
            </a:endParaRPr>
          </a:p>
          <a:p>
            <a:endParaRPr lang="en-US" sz="2000" b="1" dirty="0">
              <a:latin typeface="Arial" panose="020B0604020202020204" pitchFamily="34" charset="0"/>
            </a:endParaRPr>
          </a:p>
          <a:p>
            <a:endParaRPr lang="en-US" sz="2000" b="1" dirty="0">
              <a:latin typeface="Arial" panose="020B0604020202020204" pitchFamily="34" charset="0"/>
            </a:endParaRPr>
          </a:p>
          <a:p>
            <a:endParaRPr lang="en-US" dirty="0"/>
          </a:p>
        </p:txBody>
      </p:sp>
      <p:pic>
        <p:nvPicPr>
          <p:cNvPr id="3" name="Picture 2">
            <a:extLst>
              <a:ext uri="{FF2B5EF4-FFF2-40B4-BE49-F238E27FC236}">
                <a16:creationId xmlns:a16="http://schemas.microsoft.com/office/drawing/2014/main" id="{BC155E7F-34D8-4E0E-B408-9AA8A3F1D13C}"/>
              </a:ext>
            </a:extLst>
          </p:cNvPr>
          <p:cNvPicPr>
            <a:picLocks noChangeAspect="1"/>
          </p:cNvPicPr>
          <p:nvPr/>
        </p:nvPicPr>
        <p:blipFill>
          <a:blip r:embed="rId2"/>
          <a:stretch>
            <a:fillRect/>
          </a:stretch>
        </p:blipFill>
        <p:spPr>
          <a:xfrm>
            <a:off x="2975474" y="3707196"/>
            <a:ext cx="5920332" cy="2273959"/>
          </a:xfrm>
          <a:prstGeom prst="rect">
            <a:avLst/>
          </a:prstGeom>
        </p:spPr>
      </p:pic>
    </p:spTree>
    <p:extLst>
      <p:ext uri="{BB962C8B-B14F-4D97-AF65-F5344CB8AC3E}">
        <p14:creationId xmlns:p14="http://schemas.microsoft.com/office/powerpoint/2010/main" val="3905542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A27D0-FA31-4EA5-8D94-67ED42BEFD93}"/>
              </a:ext>
            </a:extLst>
          </p:cNvPr>
          <p:cNvSpPr>
            <a:spLocks noGrp="1"/>
          </p:cNvSpPr>
          <p:nvPr>
            <p:ph type="title"/>
          </p:nvPr>
        </p:nvSpPr>
        <p:spPr>
          <a:xfrm>
            <a:off x="1193533" y="771678"/>
            <a:ext cx="10058400" cy="888274"/>
          </a:xfrm>
        </p:spPr>
        <p:txBody>
          <a:bodyPr>
            <a:normAutofit/>
          </a:bodyPr>
          <a:lstStyle/>
          <a:p>
            <a:r>
              <a:rPr lang="en-US" i="1" dirty="0">
                <a:solidFill>
                  <a:schemeClr val="accent1">
                    <a:lumMod val="50000"/>
                  </a:schemeClr>
                </a:solidFill>
              </a:rPr>
              <a:t>Test Case Design</a:t>
            </a:r>
          </a:p>
        </p:txBody>
      </p:sp>
      <p:sp>
        <p:nvSpPr>
          <p:cNvPr id="4" name="TextBox 3">
            <a:extLst>
              <a:ext uri="{FF2B5EF4-FFF2-40B4-BE49-F238E27FC236}">
                <a16:creationId xmlns:a16="http://schemas.microsoft.com/office/drawing/2014/main" id="{F4EE7AA0-C2E5-42F2-8398-19B59FA6FEC2}"/>
              </a:ext>
            </a:extLst>
          </p:cNvPr>
          <p:cNvSpPr txBox="1"/>
          <p:nvPr/>
        </p:nvSpPr>
        <p:spPr>
          <a:xfrm>
            <a:off x="750771" y="1742173"/>
            <a:ext cx="10943924" cy="3508653"/>
          </a:xfrm>
          <a:prstGeom prst="rect">
            <a:avLst/>
          </a:prstGeom>
          <a:noFill/>
        </p:spPr>
        <p:txBody>
          <a:bodyPr wrap="square" rtlCol="0">
            <a:spAutoFit/>
          </a:bodyPr>
          <a:lstStyle/>
          <a:p>
            <a:r>
              <a:rPr lang="en-US" altLang="en-US" sz="2000" b="1" dirty="0">
                <a:solidFill>
                  <a:schemeClr val="accent1">
                    <a:lumMod val="75000"/>
                  </a:schemeClr>
                </a:solidFill>
                <a:latin typeface="Arial" panose="020B0604020202020204" pitchFamily="34" charset="0"/>
              </a:rPr>
              <a:t>Risk Analysis</a:t>
            </a:r>
          </a:p>
          <a:p>
            <a:endParaRPr lang="en-US" altLang="en-US" sz="2000" b="1" dirty="0">
              <a:latin typeface="Arial" panose="020B0604020202020204" pitchFamily="34" charset="0"/>
            </a:endParaRPr>
          </a:p>
          <a:p>
            <a:pPr marL="342900" indent="-342900">
              <a:buFont typeface="Wingdings" panose="05000000000000000000" pitchFamily="2" charset="2"/>
              <a:buChar char="Ø"/>
            </a:pPr>
            <a:r>
              <a:rPr lang="en-US" altLang="en-US" sz="2000" dirty="0">
                <a:latin typeface="Arial" panose="020B0604020202020204" pitchFamily="34" charset="0"/>
              </a:rPr>
              <a:t>Imagine how the program could fail</a:t>
            </a:r>
          </a:p>
          <a:p>
            <a:pPr marL="342900" indent="-342900">
              <a:buFont typeface="Wingdings" panose="05000000000000000000" pitchFamily="2" charset="2"/>
              <a:buChar char="Ø"/>
            </a:pPr>
            <a:r>
              <a:rPr lang="en-US" altLang="en-US" sz="2000" dirty="0">
                <a:latin typeface="Arial" panose="020B0604020202020204" pitchFamily="34" charset="0"/>
              </a:rPr>
              <a:t>Design test cases to expose these potential failures</a:t>
            </a:r>
          </a:p>
          <a:p>
            <a:pPr marL="342900" indent="-342900">
              <a:buFont typeface="Wingdings" panose="05000000000000000000" pitchFamily="2" charset="2"/>
              <a:buChar char="Ø"/>
            </a:pPr>
            <a:r>
              <a:rPr lang="en-US" altLang="en-US" sz="2000" dirty="0">
                <a:latin typeface="Arial" panose="020B0604020202020204" pitchFamily="34" charset="0"/>
              </a:rPr>
              <a:t>A way the program could fail</a:t>
            </a:r>
          </a:p>
          <a:p>
            <a:pPr lvl="2">
              <a:spcBef>
                <a:spcPct val="20000"/>
              </a:spcBef>
              <a:buFontTx/>
              <a:buChar char="–"/>
            </a:pPr>
            <a:endParaRPr lang="en-US" altLang="en-US" sz="2000" dirty="0">
              <a:latin typeface="Arial" panose="020B0604020202020204" pitchFamily="34" charset="0"/>
            </a:endParaRPr>
          </a:p>
          <a:p>
            <a:endParaRPr lang="en-US" altLang="en-US" sz="2000" dirty="0">
              <a:latin typeface="Arial" panose="020B0604020202020204" pitchFamily="34" charset="0"/>
            </a:endParaRPr>
          </a:p>
          <a:p>
            <a:endParaRPr lang="en-US" sz="2000" b="1" dirty="0">
              <a:latin typeface="Arial" panose="020B0604020202020204" pitchFamily="34" charset="0"/>
            </a:endParaRPr>
          </a:p>
          <a:p>
            <a:endParaRPr lang="en-US" sz="2000" b="1" dirty="0">
              <a:latin typeface="Arial" panose="020B0604020202020204" pitchFamily="34" charset="0"/>
            </a:endParaRPr>
          </a:p>
          <a:p>
            <a:endParaRPr lang="en-US" sz="2000" b="1" dirty="0">
              <a:latin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80E2A349-8356-407A-B673-EB56FB7CCFE2}"/>
              </a:ext>
            </a:extLst>
          </p:cNvPr>
          <p:cNvPicPr>
            <a:picLocks noChangeAspect="1"/>
          </p:cNvPicPr>
          <p:nvPr/>
        </p:nvPicPr>
        <p:blipFill>
          <a:blip r:embed="rId2"/>
          <a:stretch>
            <a:fillRect/>
          </a:stretch>
        </p:blipFill>
        <p:spPr>
          <a:xfrm>
            <a:off x="7004241" y="2560320"/>
            <a:ext cx="4577471" cy="3216864"/>
          </a:xfrm>
          <a:prstGeom prst="rect">
            <a:avLst/>
          </a:prstGeom>
        </p:spPr>
      </p:pic>
      <p:pic>
        <p:nvPicPr>
          <p:cNvPr id="6" name="Picture 5">
            <a:extLst>
              <a:ext uri="{FF2B5EF4-FFF2-40B4-BE49-F238E27FC236}">
                <a16:creationId xmlns:a16="http://schemas.microsoft.com/office/drawing/2014/main" id="{BF34EC8A-B933-410B-BAC2-16B1C2531DAD}"/>
              </a:ext>
            </a:extLst>
          </p:cNvPr>
          <p:cNvPicPr>
            <a:picLocks noChangeAspect="1"/>
          </p:cNvPicPr>
          <p:nvPr/>
        </p:nvPicPr>
        <p:blipFill>
          <a:blip r:embed="rId3"/>
          <a:stretch>
            <a:fillRect/>
          </a:stretch>
        </p:blipFill>
        <p:spPr>
          <a:xfrm>
            <a:off x="750771" y="3615009"/>
            <a:ext cx="4486275" cy="2162175"/>
          </a:xfrm>
          <a:prstGeom prst="rect">
            <a:avLst/>
          </a:prstGeom>
        </p:spPr>
      </p:pic>
    </p:spTree>
    <p:extLst>
      <p:ext uri="{BB962C8B-B14F-4D97-AF65-F5344CB8AC3E}">
        <p14:creationId xmlns:p14="http://schemas.microsoft.com/office/powerpoint/2010/main" val="4008092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ED9F-63A5-41D4-8845-F17EC64EE501}"/>
              </a:ext>
            </a:extLst>
          </p:cNvPr>
          <p:cNvSpPr>
            <a:spLocks noGrp="1"/>
          </p:cNvSpPr>
          <p:nvPr>
            <p:ph type="title"/>
          </p:nvPr>
        </p:nvSpPr>
        <p:spPr>
          <a:xfrm>
            <a:off x="1097280" y="286603"/>
            <a:ext cx="10424160" cy="1450757"/>
          </a:xfrm>
        </p:spPr>
        <p:txBody>
          <a:bodyPr/>
          <a:lstStyle/>
          <a:p>
            <a:r>
              <a:rPr lang="en-US" i="1" dirty="0">
                <a:solidFill>
                  <a:schemeClr val="accent1">
                    <a:lumMod val="50000"/>
                  </a:schemeClr>
                </a:solidFill>
              </a:rPr>
              <a:t>How to write test cases? – Good practices</a:t>
            </a:r>
          </a:p>
        </p:txBody>
      </p:sp>
      <p:pic>
        <p:nvPicPr>
          <p:cNvPr id="6" name="Picture 5">
            <a:extLst>
              <a:ext uri="{FF2B5EF4-FFF2-40B4-BE49-F238E27FC236}">
                <a16:creationId xmlns:a16="http://schemas.microsoft.com/office/drawing/2014/main" id="{C2667FFB-A535-464B-84AA-132865D3D397}"/>
              </a:ext>
            </a:extLst>
          </p:cNvPr>
          <p:cNvPicPr>
            <a:picLocks noChangeAspect="1"/>
          </p:cNvPicPr>
          <p:nvPr/>
        </p:nvPicPr>
        <p:blipFill>
          <a:blip r:embed="rId2"/>
          <a:stretch>
            <a:fillRect/>
          </a:stretch>
        </p:blipFill>
        <p:spPr>
          <a:xfrm>
            <a:off x="2907914" y="2182000"/>
            <a:ext cx="6802892" cy="3990364"/>
          </a:xfrm>
          <a:prstGeom prst="rect">
            <a:avLst/>
          </a:prstGeom>
        </p:spPr>
      </p:pic>
    </p:spTree>
    <p:extLst>
      <p:ext uri="{BB962C8B-B14F-4D97-AF65-F5344CB8AC3E}">
        <p14:creationId xmlns:p14="http://schemas.microsoft.com/office/powerpoint/2010/main" val="3270816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33BF9DD-8A45-4EEE-B231-0A14D322E5F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556C5A8-AD7E-4CE7-87BE-9EA3B5E1786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D5FBCAC9-BD8B-4F3B-AD74-EF37D421134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3" name="Straight Connector 32">
            <a:extLst>
              <a:ext uri="{FF2B5EF4-FFF2-40B4-BE49-F238E27FC236}">
                <a16:creationId xmlns:a16="http://schemas.microsoft.com/office/drawing/2014/main" id="{9020DCC9-F851-4562-BB20-1AB3C51BFD0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6D2AF00B-EFFC-4FDA-83A4-B2B1F37D5A41}"/>
              </a:ext>
            </a:extLst>
          </p:cNvPr>
          <p:cNvPicPr>
            <a:picLocks noChangeAspect="1"/>
          </p:cNvPicPr>
          <p:nvPr/>
        </p:nvPicPr>
        <p:blipFill>
          <a:blip r:embed="rId2"/>
          <a:stretch>
            <a:fillRect/>
          </a:stretch>
        </p:blipFill>
        <p:spPr>
          <a:xfrm>
            <a:off x="488249" y="1173766"/>
            <a:ext cx="4001315" cy="3881275"/>
          </a:xfrm>
          <a:prstGeom prst="rect">
            <a:avLst/>
          </a:prstGeom>
        </p:spPr>
      </p:pic>
      <p:sp>
        <p:nvSpPr>
          <p:cNvPr id="7" name="Rectangle 2">
            <a:extLst>
              <a:ext uri="{FF2B5EF4-FFF2-40B4-BE49-F238E27FC236}">
                <a16:creationId xmlns:a16="http://schemas.microsoft.com/office/drawing/2014/main" id="{E0D98365-6AF2-40B4-9C10-79D521FBB93A}"/>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A864ED9F-63A5-41D4-8845-F17EC64EE501}"/>
              </a:ext>
            </a:extLst>
          </p:cNvPr>
          <p:cNvSpPr>
            <a:spLocks noGrp="1"/>
          </p:cNvSpPr>
          <p:nvPr>
            <p:ph type="title"/>
          </p:nvPr>
        </p:nvSpPr>
        <p:spPr>
          <a:xfrm>
            <a:off x="4974771" y="634946"/>
            <a:ext cx="6574972" cy="1450757"/>
          </a:xfrm>
        </p:spPr>
        <p:txBody>
          <a:bodyPr>
            <a:normAutofit/>
          </a:bodyPr>
          <a:lstStyle/>
          <a:p>
            <a:r>
              <a:rPr lang="en-US" i="1" dirty="0">
                <a:solidFill>
                  <a:schemeClr val="accent1">
                    <a:lumMod val="50000"/>
                  </a:schemeClr>
                </a:solidFill>
              </a:rPr>
              <a:t>Tips and Tricks</a:t>
            </a:r>
          </a:p>
        </p:txBody>
      </p:sp>
      <p:sp>
        <p:nvSpPr>
          <p:cNvPr id="3" name="Content Placeholder 2">
            <a:extLst>
              <a:ext uri="{FF2B5EF4-FFF2-40B4-BE49-F238E27FC236}">
                <a16:creationId xmlns:a16="http://schemas.microsoft.com/office/drawing/2014/main" id="{DC528795-87ED-4B24-A749-7F1AF57179B0}"/>
              </a:ext>
            </a:extLst>
          </p:cNvPr>
          <p:cNvSpPr>
            <a:spLocks noGrp="1"/>
          </p:cNvSpPr>
          <p:nvPr>
            <p:ph idx="1"/>
          </p:nvPr>
        </p:nvSpPr>
        <p:spPr>
          <a:xfrm>
            <a:off x="4974769" y="2198914"/>
            <a:ext cx="7016934" cy="4134916"/>
          </a:xfrm>
        </p:spPr>
        <p:txBody>
          <a:bodyPr>
            <a:normAutofit fontScale="92500" lnSpcReduction="20000"/>
          </a:bodyPr>
          <a:lstStyle/>
          <a:p>
            <a:r>
              <a:rPr lang="en-US" sz="1400" b="1" dirty="0"/>
              <a:t>1. Naming the test cases</a:t>
            </a:r>
          </a:p>
          <a:p>
            <a:r>
              <a:rPr lang="en-US" sz="1400" dirty="0"/>
              <a:t>- choose meaningful names and be specific</a:t>
            </a:r>
          </a:p>
          <a:p>
            <a:r>
              <a:rPr lang="en-US" sz="1400" dirty="0"/>
              <a:t>-the name should contain the action or the aim of the Test Case</a:t>
            </a:r>
          </a:p>
          <a:p>
            <a:r>
              <a:rPr lang="en-US" sz="1400" dirty="0"/>
              <a:t>Ex: “Create a new Risk Event – verify Audit Trail” or “</a:t>
            </a:r>
            <a:r>
              <a:rPr lang="en-US" altLang="en-US" sz="1400" dirty="0"/>
              <a:t>Search Risk Event according to a selected risk type “</a:t>
            </a:r>
          </a:p>
          <a:p>
            <a:endParaRPr lang="en-US" sz="1400" dirty="0"/>
          </a:p>
          <a:p>
            <a:r>
              <a:rPr lang="en-US" sz="1400" b="1" dirty="0"/>
              <a:t>2. Keep the Test Steps Clear and Concise</a:t>
            </a:r>
          </a:p>
          <a:p>
            <a:r>
              <a:rPr lang="en-US" sz="1400" dirty="0"/>
              <a:t>The test steps should include the data and information on how to execute the test.</a:t>
            </a:r>
          </a:p>
          <a:p>
            <a:r>
              <a:rPr lang="en-US" sz="1400" dirty="0"/>
              <a:t>The steps in the test cases should be detailed &amp; to the point, so new tester can easily execute the test case with ease.</a:t>
            </a:r>
          </a:p>
          <a:p>
            <a:endParaRPr lang="en-US" sz="1400" dirty="0"/>
          </a:p>
          <a:p>
            <a:r>
              <a:rPr lang="en-US" sz="1400" b="1" dirty="0"/>
              <a:t>3. Ensure 100% Coverage</a:t>
            </a:r>
          </a:p>
          <a:p>
            <a:r>
              <a:rPr lang="en-US" sz="1400" dirty="0"/>
              <a:t>-cover all the verification points for feature under test</a:t>
            </a:r>
          </a:p>
          <a:p>
            <a:r>
              <a:rPr lang="en-US" sz="1400" dirty="0"/>
              <a:t>-write test cases for all software requirements mentioned in the specification document.</a:t>
            </a:r>
          </a:p>
        </p:txBody>
      </p:sp>
    </p:spTree>
    <p:extLst>
      <p:ext uri="{BB962C8B-B14F-4D97-AF65-F5344CB8AC3E}">
        <p14:creationId xmlns:p14="http://schemas.microsoft.com/office/powerpoint/2010/main" val="3105263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3BF9DD-8A45-4EEE-B231-0A14D322E5F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56C5A8-AD7E-4CE7-87BE-9EA3B5E1786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5FBCAC9-BD8B-4F3B-AD74-EF37D421134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9020DCC9-F851-4562-BB20-1AB3C51BFD0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0466BE1-1AA9-42FB-BB6B-C0F4309A74C8}"/>
              </a:ext>
            </a:extLst>
          </p:cNvPr>
          <p:cNvPicPr>
            <a:picLocks noChangeAspect="1"/>
          </p:cNvPicPr>
          <p:nvPr/>
        </p:nvPicPr>
        <p:blipFill>
          <a:blip r:embed="rId2"/>
          <a:stretch>
            <a:fillRect/>
          </a:stretch>
        </p:blipFill>
        <p:spPr>
          <a:xfrm>
            <a:off x="633999" y="957334"/>
            <a:ext cx="4001315" cy="4679900"/>
          </a:xfrm>
          <a:prstGeom prst="rect">
            <a:avLst/>
          </a:prstGeom>
        </p:spPr>
      </p:pic>
      <p:sp>
        <p:nvSpPr>
          <p:cNvPr id="2" name="Title 1">
            <a:extLst>
              <a:ext uri="{FF2B5EF4-FFF2-40B4-BE49-F238E27FC236}">
                <a16:creationId xmlns:a16="http://schemas.microsoft.com/office/drawing/2014/main" id="{A864ED9F-63A5-41D4-8845-F17EC64EE501}"/>
              </a:ext>
            </a:extLst>
          </p:cNvPr>
          <p:cNvSpPr>
            <a:spLocks noGrp="1"/>
          </p:cNvSpPr>
          <p:nvPr>
            <p:ph type="title"/>
          </p:nvPr>
        </p:nvSpPr>
        <p:spPr>
          <a:xfrm>
            <a:off x="4974771" y="634946"/>
            <a:ext cx="6574972" cy="1450757"/>
          </a:xfrm>
        </p:spPr>
        <p:txBody>
          <a:bodyPr>
            <a:normAutofit/>
          </a:bodyPr>
          <a:lstStyle/>
          <a:p>
            <a:r>
              <a:rPr lang="en-US" i="1" dirty="0">
                <a:solidFill>
                  <a:schemeClr val="accent1">
                    <a:lumMod val="50000"/>
                  </a:schemeClr>
                </a:solidFill>
              </a:rPr>
              <a:t>Tips and Tricks</a:t>
            </a:r>
          </a:p>
        </p:txBody>
      </p:sp>
      <p:sp>
        <p:nvSpPr>
          <p:cNvPr id="3" name="Content Placeholder 2">
            <a:extLst>
              <a:ext uri="{FF2B5EF4-FFF2-40B4-BE49-F238E27FC236}">
                <a16:creationId xmlns:a16="http://schemas.microsoft.com/office/drawing/2014/main" id="{DC528795-87ED-4B24-A749-7F1AF57179B0}"/>
              </a:ext>
            </a:extLst>
          </p:cNvPr>
          <p:cNvSpPr>
            <a:spLocks noGrp="1"/>
          </p:cNvSpPr>
          <p:nvPr>
            <p:ph idx="1"/>
          </p:nvPr>
        </p:nvSpPr>
        <p:spPr>
          <a:xfrm>
            <a:off x="4974769" y="2198914"/>
            <a:ext cx="6574973" cy="3670180"/>
          </a:xfrm>
        </p:spPr>
        <p:txBody>
          <a:bodyPr>
            <a:normAutofit/>
          </a:bodyPr>
          <a:lstStyle/>
          <a:p>
            <a:r>
              <a:rPr lang="en-US" sz="1400" b="1"/>
              <a:t>4. Be creative and think out of the box</a:t>
            </a:r>
          </a:p>
          <a:p>
            <a:r>
              <a:rPr lang="en-US" sz="1400"/>
              <a:t>Test cases need to consider a variety of conditions that the software will be expected to handle. </a:t>
            </a:r>
          </a:p>
          <a:p>
            <a:r>
              <a:rPr lang="en-US" sz="1400"/>
              <a:t>The test case must be able to comprehensively test the software module with almost all possible combinations of main conditions.</a:t>
            </a:r>
          </a:p>
          <a:p>
            <a:r>
              <a:rPr lang="en-US" sz="1400"/>
              <a:t>The test cases need to reflect the usage patterns and flows. Every test case should try to cover as much of the flow as reasonably possible – going across technical boundaries of the underlying application (Test cases often focus on a specific function)</a:t>
            </a:r>
          </a:p>
          <a:p>
            <a:r>
              <a:rPr lang="en-US" sz="1400"/>
              <a:t>The test designer should look for the ‘corner-cases’ or ‘boundary conditions.’ and not simply repeat the requirements document into test cases. </a:t>
            </a:r>
          </a:p>
          <a:p>
            <a:r>
              <a:rPr lang="en-US" sz="1400"/>
              <a:t>Developers tend to assume a straight, logical path from start to finish. In reality, though, end users will take an exponential number of paths, many of them illogical. </a:t>
            </a:r>
          </a:p>
        </p:txBody>
      </p:sp>
    </p:spTree>
    <p:extLst>
      <p:ext uri="{BB962C8B-B14F-4D97-AF65-F5344CB8AC3E}">
        <p14:creationId xmlns:p14="http://schemas.microsoft.com/office/powerpoint/2010/main" val="3118794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CF81D86-BDBA-477C-B7DD-8D359BB9965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3B29638-4838-4B9B-B9DB-96E542BAF3E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88AA064E-5F6E-4024-BC28-EDDC3DFC70E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C65F3E9C-EF11-4F8F-A621-399C7A3E640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0BD020C-4F1C-48E2-B492-3FE6D2EFFCE7}"/>
              </a:ext>
            </a:extLst>
          </p:cNvPr>
          <p:cNvPicPr>
            <a:picLocks noChangeAspect="1"/>
          </p:cNvPicPr>
          <p:nvPr/>
        </p:nvPicPr>
        <p:blipFill rotWithShape="1">
          <a:blip r:embed="rId2"/>
          <a:srcRect l="16574"/>
          <a:stretch/>
        </p:blipFill>
        <p:spPr>
          <a:xfrm>
            <a:off x="633999" y="640081"/>
            <a:ext cx="4001315" cy="5314406"/>
          </a:xfrm>
          <a:prstGeom prst="rect">
            <a:avLst/>
          </a:prstGeom>
        </p:spPr>
      </p:pic>
      <p:sp>
        <p:nvSpPr>
          <p:cNvPr id="2" name="Title 1">
            <a:extLst>
              <a:ext uri="{FF2B5EF4-FFF2-40B4-BE49-F238E27FC236}">
                <a16:creationId xmlns:a16="http://schemas.microsoft.com/office/drawing/2014/main" id="{A864ED9F-63A5-41D4-8845-F17EC64EE501}"/>
              </a:ext>
            </a:extLst>
          </p:cNvPr>
          <p:cNvSpPr>
            <a:spLocks noGrp="1"/>
          </p:cNvSpPr>
          <p:nvPr>
            <p:ph type="title"/>
          </p:nvPr>
        </p:nvSpPr>
        <p:spPr>
          <a:xfrm>
            <a:off x="4974771" y="634946"/>
            <a:ext cx="6574972" cy="1450757"/>
          </a:xfrm>
        </p:spPr>
        <p:txBody>
          <a:bodyPr>
            <a:normAutofit/>
          </a:bodyPr>
          <a:lstStyle/>
          <a:p>
            <a:r>
              <a:rPr lang="en-US" i="1" dirty="0">
                <a:solidFill>
                  <a:schemeClr val="accent1">
                    <a:lumMod val="50000"/>
                  </a:schemeClr>
                </a:solidFill>
              </a:rPr>
              <a:t>Tips and Tricks</a:t>
            </a:r>
          </a:p>
        </p:txBody>
      </p:sp>
      <p:sp>
        <p:nvSpPr>
          <p:cNvPr id="3" name="Content Placeholder 2">
            <a:extLst>
              <a:ext uri="{FF2B5EF4-FFF2-40B4-BE49-F238E27FC236}">
                <a16:creationId xmlns:a16="http://schemas.microsoft.com/office/drawing/2014/main" id="{DC528795-87ED-4B24-A749-7F1AF57179B0}"/>
              </a:ext>
            </a:extLst>
          </p:cNvPr>
          <p:cNvSpPr>
            <a:spLocks noGrp="1"/>
          </p:cNvSpPr>
          <p:nvPr>
            <p:ph idx="1"/>
          </p:nvPr>
        </p:nvSpPr>
        <p:spPr>
          <a:xfrm>
            <a:off x="4974769" y="2198914"/>
            <a:ext cx="6574973" cy="3670180"/>
          </a:xfrm>
        </p:spPr>
        <p:txBody>
          <a:bodyPr>
            <a:normAutofit/>
          </a:bodyPr>
          <a:lstStyle/>
          <a:p>
            <a:r>
              <a:rPr lang="en-US" sz="1300" b="1"/>
              <a:t>5. Avoid assumptions</a:t>
            </a:r>
          </a:p>
          <a:p>
            <a:r>
              <a:rPr lang="en-US" sz="1300"/>
              <a:t>If there are missing steps in the test cases, then it leaves gaps for the developer/tester, causing them make assumptions when executing test cases. This can cause inaccurate test case execution and important scenarios to be missed.</a:t>
            </a:r>
          </a:p>
          <a:p>
            <a:endParaRPr lang="en-US" sz="1300"/>
          </a:p>
          <a:p>
            <a:r>
              <a:rPr lang="en-US" sz="1300" b="1"/>
              <a:t>6. Use brainstorming when defining the test cases</a:t>
            </a:r>
          </a:p>
          <a:p>
            <a:r>
              <a:rPr lang="en-US" sz="1300"/>
              <a:t>A) After reading the requirements, pick up a Pen &amp; a Paper and write as many scenarios you can write within 5 minutes. It helps because:</a:t>
            </a:r>
          </a:p>
          <a:p>
            <a:r>
              <a:rPr lang="en-US" sz="1300"/>
              <a:t>- you don’t focus on writing the details of the test cases (this will be a future step)</a:t>
            </a:r>
          </a:p>
          <a:p>
            <a:r>
              <a:rPr lang="en-US" sz="1300"/>
              <a:t>- you can quickly see if you have any question regarding the business (un-clear specification) </a:t>
            </a:r>
          </a:p>
          <a:p>
            <a:r>
              <a:rPr lang="en-US" sz="1300"/>
              <a:t>B) keep in mind a similar application which you have used in past. Doing this will let you identify such issues which are not related to requirements but represent a common/generic feature which should be present in the application but has got overlooked.</a:t>
            </a:r>
          </a:p>
        </p:txBody>
      </p:sp>
    </p:spTree>
    <p:extLst>
      <p:ext uri="{BB962C8B-B14F-4D97-AF65-F5344CB8AC3E}">
        <p14:creationId xmlns:p14="http://schemas.microsoft.com/office/powerpoint/2010/main" val="3484404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022B2-483B-427F-8B1A-562A03999385}"/>
              </a:ext>
            </a:extLst>
          </p:cNvPr>
          <p:cNvSpPr>
            <a:spLocks noGrp="1"/>
          </p:cNvSpPr>
          <p:nvPr>
            <p:ph type="title"/>
          </p:nvPr>
        </p:nvSpPr>
        <p:spPr/>
        <p:txBody>
          <a:bodyPr/>
          <a:lstStyle/>
          <a:p>
            <a:r>
              <a:rPr lang="en-US" i="1" dirty="0">
                <a:solidFill>
                  <a:schemeClr val="accent1">
                    <a:lumMod val="50000"/>
                  </a:schemeClr>
                </a:solidFill>
              </a:rPr>
              <a:t>Test Cases creation (exercise)</a:t>
            </a:r>
          </a:p>
        </p:txBody>
      </p:sp>
      <p:pic>
        <p:nvPicPr>
          <p:cNvPr id="4" name="Picture 3">
            <a:extLst>
              <a:ext uri="{FF2B5EF4-FFF2-40B4-BE49-F238E27FC236}">
                <a16:creationId xmlns:a16="http://schemas.microsoft.com/office/drawing/2014/main" id="{445B2B3C-D7D3-4EC6-9D8F-06BA858A3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4178" y="1816813"/>
            <a:ext cx="3288881" cy="4436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9294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CD93-AF88-4223-9E48-83A3E29C8EF1}"/>
              </a:ext>
            </a:extLst>
          </p:cNvPr>
          <p:cNvSpPr>
            <a:spLocks noGrp="1"/>
          </p:cNvSpPr>
          <p:nvPr>
            <p:ph type="title"/>
          </p:nvPr>
        </p:nvSpPr>
        <p:spPr/>
        <p:txBody>
          <a:bodyPr/>
          <a:lstStyle/>
          <a:p>
            <a:r>
              <a:rPr lang="en-US" i="1" dirty="0">
                <a:solidFill>
                  <a:schemeClr val="accent1">
                    <a:lumMod val="50000"/>
                  </a:schemeClr>
                </a:solidFill>
              </a:rPr>
              <a:t>Test plan – Template ALM</a:t>
            </a:r>
          </a:p>
        </p:txBody>
      </p:sp>
      <p:pic>
        <p:nvPicPr>
          <p:cNvPr id="4" name="Picture 3">
            <a:extLst>
              <a:ext uri="{FF2B5EF4-FFF2-40B4-BE49-F238E27FC236}">
                <a16:creationId xmlns:a16="http://schemas.microsoft.com/office/drawing/2014/main" id="{E8BFB4CB-6712-4375-991B-94D3B4622AAE}"/>
              </a:ext>
            </a:extLst>
          </p:cNvPr>
          <p:cNvPicPr>
            <a:picLocks noChangeAspect="1"/>
          </p:cNvPicPr>
          <p:nvPr/>
        </p:nvPicPr>
        <p:blipFill>
          <a:blip r:embed="rId3"/>
          <a:stretch>
            <a:fillRect/>
          </a:stretch>
        </p:blipFill>
        <p:spPr>
          <a:xfrm>
            <a:off x="344516" y="1976088"/>
            <a:ext cx="11563927" cy="2400525"/>
          </a:xfrm>
          <a:prstGeom prst="rect">
            <a:avLst/>
          </a:prstGeom>
        </p:spPr>
      </p:pic>
      <p:graphicFrame>
        <p:nvGraphicFramePr>
          <p:cNvPr id="6" name="Object 5" title="Test plan - template Import ALM">
            <a:hlinkClick r:id="rId4" action="ppaction://hlinkfile"/>
            <a:extLst>
              <a:ext uri="{FF2B5EF4-FFF2-40B4-BE49-F238E27FC236}">
                <a16:creationId xmlns:a16="http://schemas.microsoft.com/office/drawing/2014/main" id="{92D954E5-3B9E-474B-ABCD-3794AAB651C5}"/>
              </a:ext>
            </a:extLst>
          </p:cNvPr>
          <p:cNvGraphicFramePr>
            <a:graphicFrameLocks noChangeAspect="1"/>
          </p:cNvGraphicFramePr>
          <p:nvPr>
            <p:extLst>
              <p:ext uri="{D42A27DB-BD31-4B8C-83A1-F6EECF244321}">
                <p14:modId xmlns:p14="http://schemas.microsoft.com/office/powerpoint/2010/main" val="70654977"/>
              </p:ext>
            </p:extLst>
          </p:nvPr>
        </p:nvGraphicFramePr>
        <p:xfrm>
          <a:off x="2545976" y="4528637"/>
          <a:ext cx="1443318" cy="1287961"/>
        </p:xfrm>
        <a:graphic>
          <a:graphicData uri="http://schemas.openxmlformats.org/presentationml/2006/ole">
            <mc:AlternateContent xmlns:mc="http://schemas.openxmlformats.org/markup-compatibility/2006">
              <mc:Choice xmlns:v="urn:schemas-microsoft-com:vml" Requires="v">
                <p:oleObj spid="_x0000_s2113" name="Worksheet" showAsIcon="1" r:id="rId5" imgW="914400" imgH="816480" progId="Excel.Sheet.8">
                  <p:embed/>
                </p:oleObj>
              </mc:Choice>
              <mc:Fallback>
                <p:oleObj name="Worksheet" showAsIcon="1" r:id="rId5" imgW="914400" imgH="816480" progId="Excel.Sheet.8">
                  <p:embed/>
                  <p:pic>
                    <p:nvPicPr>
                      <p:cNvPr id="0" name=""/>
                      <p:cNvPicPr/>
                      <p:nvPr/>
                    </p:nvPicPr>
                    <p:blipFill>
                      <a:blip r:embed="rId6"/>
                      <a:stretch>
                        <a:fillRect/>
                      </a:stretch>
                    </p:blipFill>
                    <p:spPr>
                      <a:xfrm>
                        <a:off x="2545976" y="4528637"/>
                        <a:ext cx="1443318" cy="1287961"/>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5C4CFDFA-273E-405D-B83C-9EE71395B342}"/>
              </a:ext>
            </a:extLst>
          </p:cNvPr>
          <p:cNvGraphicFramePr>
            <a:graphicFrameLocks noChangeAspect="1"/>
          </p:cNvGraphicFramePr>
          <p:nvPr>
            <p:extLst>
              <p:ext uri="{D42A27DB-BD31-4B8C-83A1-F6EECF244321}">
                <p14:modId xmlns:p14="http://schemas.microsoft.com/office/powerpoint/2010/main" val="2147102644"/>
              </p:ext>
            </p:extLst>
          </p:nvPr>
        </p:nvGraphicFramePr>
        <p:xfrm>
          <a:off x="4397375" y="4865688"/>
          <a:ext cx="1325563" cy="641350"/>
        </p:xfrm>
        <a:graphic>
          <a:graphicData uri="http://schemas.openxmlformats.org/presentationml/2006/ole">
            <mc:AlternateContent xmlns:mc="http://schemas.openxmlformats.org/markup-compatibility/2006">
              <mc:Choice xmlns:v="urn:schemas-microsoft-com:vml" Requires="v">
                <p:oleObj spid="_x0000_s2114" name="Packager Shell Object" showAsIcon="1" r:id="rId7" imgW="873360" imgH="421920" progId="Package">
                  <p:embed/>
                </p:oleObj>
              </mc:Choice>
              <mc:Fallback>
                <p:oleObj name="Packager Shell Object" showAsIcon="1" r:id="rId7" imgW="873360" imgH="421920" progId="Package">
                  <p:embed/>
                  <p:pic>
                    <p:nvPicPr>
                      <p:cNvPr id="0" name=""/>
                      <p:cNvPicPr/>
                      <p:nvPr/>
                    </p:nvPicPr>
                    <p:blipFill>
                      <a:blip r:embed="rId8"/>
                      <a:stretch>
                        <a:fillRect/>
                      </a:stretch>
                    </p:blipFill>
                    <p:spPr>
                      <a:xfrm>
                        <a:off x="4397375" y="4865688"/>
                        <a:ext cx="1325563" cy="641350"/>
                      </a:xfrm>
                      <a:prstGeom prst="rect">
                        <a:avLst/>
                      </a:prstGeom>
                    </p:spPr>
                  </p:pic>
                </p:oleObj>
              </mc:Fallback>
            </mc:AlternateContent>
          </a:graphicData>
        </a:graphic>
      </p:graphicFrame>
    </p:spTree>
    <p:extLst>
      <p:ext uri="{BB962C8B-B14F-4D97-AF65-F5344CB8AC3E}">
        <p14:creationId xmlns:p14="http://schemas.microsoft.com/office/powerpoint/2010/main" val="2134325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CD93-AF88-4223-9E48-83A3E29C8EF1}"/>
              </a:ext>
            </a:extLst>
          </p:cNvPr>
          <p:cNvSpPr>
            <a:spLocks noGrp="1"/>
          </p:cNvSpPr>
          <p:nvPr>
            <p:ph type="title"/>
          </p:nvPr>
        </p:nvSpPr>
        <p:spPr/>
        <p:txBody>
          <a:bodyPr/>
          <a:lstStyle/>
          <a:p>
            <a:r>
              <a:rPr lang="en-US" i="1" dirty="0">
                <a:solidFill>
                  <a:schemeClr val="accent1">
                    <a:lumMod val="50000"/>
                  </a:schemeClr>
                </a:solidFill>
              </a:rPr>
              <a:t>ALM import – Excel add-in (VM)</a:t>
            </a:r>
          </a:p>
        </p:txBody>
      </p:sp>
      <p:sp>
        <p:nvSpPr>
          <p:cNvPr id="3" name="TextBox 2">
            <a:extLst>
              <a:ext uri="{FF2B5EF4-FFF2-40B4-BE49-F238E27FC236}">
                <a16:creationId xmlns:a16="http://schemas.microsoft.com/office/drawing/2014/main" id="{5419D8DB-ED22-48E0-8752-15BF820D7F67}"/>
              </a:ext>
            </a:extLst>
          </p:cNvPr>
          <p:cNvSpPr txBox="1"/>
          <p:nvPr/>
        </p:nvSpPr>
        <p:spPr>
          <a:xfrm>
            <a:off x="475129" y="2453318"/>
            <a:ext cx="7614520" cy="923330"/>
          </a:xfrm>
          <a:prstGeom prst="rect">
            <a:avLst/>
          </a:prstGeom>
          <a:noFill/>
        </p:spPr>
        <p:txBody>
          <a:bodyPr wrap="none" rtlCol="0">
            <a:spAutoFit/>
          </a:bodyPr>
          <a:lstStyle/>
          <a:p>
            <a:r>
              <a:rPr lang="en-US" dirty="0"/>
              <a:t>Steps:</a:t>
            </a:r>
          </a:p>
          <a:p>
            <a:pPr marL="342900" indent="-342900">
              <a:buAutoNum type="arabicParenR"/>
            </a:pPr>
            <a:r>
              <a:rPr lang="en-US" dirty="0"/>
              <a:t>Download plug-in: </a:t>
            </a:r>
          </a:p>
          <a:p>
            <a:r>
              <a:rPr lang="en-US" dirty="0">
                <a:hlinkClick r:id="rId2"/>
              </a:rPr>
              <a:t>https://marketplace.microfocus.com/appdelivery/content/microsoft-excel-add</a:t>
            </a:r>
            <a:r>
              <a:rPr lang="en-US" dirty="0"/>
              <a:t> </a:t>
            </a:r>
          </a:p>
        </p:txBody>
      </p:sp>
      <p:pic>
        <p:nvPicPr>
          <p:cNvPr id="5" name="Picture 4">
            <a:extLst>
              <a:ext uri="{FF2B5EF4-FFF2-40B4-BE49-F238E27FC236}">
                <a16:creationId xmlns:a16="http://schemas.microsoft.com/office/drawing/2014/main" id="{C7581EF4-5A25-4D2A-8473-7665F5663617}"/>
              </a:ext>
            </a:extLst>
          </p:cNvPr>
          <p:cNvPicPr>
            <a:picLocks noChangeAspect="1"/>
          </p:cNvPicPr>
          <p:nvPr/>
        </p:nvPicPr>
        <p:blipFill>
          <a:blip r:embed="rId3"/>
          <a:stretch>
            <a:fillRect/>
          </a:stretch>
        </p:blipFill>
        <p:spPr>
          <a:xfrm>
            <a:off x="6741458" y="1892701"/>
            <a:ext cx="4455785" cy="1199237"/>
          </a:xfrm>
          <a:prstGeom prst="rect">
            <a:avLst/>
          </a:prstGeom>
        </p:spPr>
      </p:pic>
      <p:sp>
        <p:nvSpPr>
          <p:cNvPr id="7" name="TextBox 6">
            <a:extLst>
              <a:ext uri="{FF2B5EF4-FFF2-40B4-BE49-F238E27FC236}">
                <a16:creationId xmlns:a16="http://schemas.microsoft.com/office/drawing/2014/main" id="{624D9381-8210-43B7-AD0B-5BE7D1212127}"/>
              </a:ext>
            </a:extLst>
          </p:cNvPr>
          <p:cNvSpPr txBox="1"/>
          <p:nvPr/>
        </p:nvSpPr>
        <p:spPr>
          <a:xfrm>
            <a:off x="475129" y="3769440"/>
            <a:ext cx="4485843" cy="646331"/>
          </a:xfrm>
          <a:prstGeom prst="rect">
            <a:avLst/>
          </a:prstGeom>
          <a:noFill/>
        </p:spPr>
        <p:txBody>
          <a:bodyPr wrap="none" rtlCol="0">
            <a:spAutoFit/>
          </a:bodyPr>
          <a:lstStyle/>
          <a:p>
            <a:r>
              <a:rPr lang="en-US" dirty="0"/>
              <a:t>2) Install plug-in</a:t>
            </a:r>
          </a:p>
          <a:p>
            <a:r>
              <a:rPr lang="en-US" dirty="0"/>
              <a:t>After that, it can be seen as a new tab in Excel</a:t>
            </a:r>
          </a:p>
        </p:txBody>
      </p:sp>
      <p:pic>
        <p:nvPicPr>
          <p:cNvPr id="9" name="Picture 8">
            <a:extLst>
              <a:ext uri="{FF2B5EF4-FFF2-40B4-BE49-F238E27FC236}">
                <a16:creationId xmlns:a16="http://schemas.microsoft.com/office/drawing/2014/main" id="{B061003F-92F1-476B-A6C4-2275066D48BE}"/>
              </a:ext>
            </a:extLst>
          </p:cNvPr>
          <p:cNvPicPr>
            <a:picLocks noChangeAspect="1"/>
          </p:cNvPicPr>
          <p:nvPr/>
        </p:nvPicPr>
        <p:blipFill>
          <a:blip r:embed="rId4"/>
          <a:stretch>
            <a:fillRect/>
          </a:stretch>
        </p:blipFill>
        <p:spPr>
          <a:xfrm>
            <a:off x="6123219" y="3516779"/>
            <a:ext cx="5074024" cy="1031035"/>
          </a:xfrm>
          <a:prstGeom prst="rect">
            <a:avLst/>
          </a:prstGeom>
        </p:spPr>
      </p:pic>
      <p:sp>
        <p:nvSpPr>
          <p:cNvPr id="10" name="TextBox 9">
            <a:extLst>
              <a:ext uri="{FF2B5EF4-FFF2-40B4-BE49-F238E27FC236}">
                <a16:creationId xmlns:a16="http://schemas.microsoft.com/office/drawing/2014/main" id="{E94CFD0C-320A-4069-82CD-9076DF5AB9BC}"/>
              </a:ext>
            </a:extLst>
          </p:cNvPr>
          <p:cNvSpPr txBox="1"/>
          <p:nvPr/>
        </p:nvSpPr>
        <p:spPr>
          <a:xfrm>
            <a:off x="475129" y="4984376"/>
            <a:ext cx="5011271" cy="1196320"/>
          </a:xfrm>
          <a:prstGeom prst="rect">
            <a:avLst/>
          </a:prstGeom>
          <a:noFill/>
        </p:spPr>
        <p:txBody>
          <a:bodyPr wrap="square" rtlCol="0">
            <a:spAutoFit/>
          </a:bodyPr>
          <a:lstStyle/>
          <a:p>
            <a:pPr algn="just"/>
            <a:r>
              <a:rPr lang="en-US" dirty="0"/>
              <a:t>3) Click on Log in – will open an ALM page to introduce user + password and to choose the domain/project where you want to upload the test cases</a:t>
            </a:r>
          </a:p>
        </p:txBody>
      </p:sp>
      <p:pic>
        <p:nvPicPr>
          <p:cNvPr id="11" name="Picture 10">
            <a:extLst>
              <a:ext uri="{FF2B5EF4-FFF2-40B4-BE49-F238E27FC236}">
                <a16:creationId xmlns:a16="http://schemas.microsoft.com/office/drawing/2014/main" id="{C1BB5067-7209-41A4-8368-ED92E0CE5BC0}"/>
              </a:ext>
            </a:extLst>
          </p:cNvPr>
          <p:cNvPicPr>
            <a:picLocks noChangeAspect="1"/>
          </p:cNvPicPr>
          <p:nvPr/>
        </p:nvPicPr>
        <p:blipFill>
          <a:blip r:embed="rId5"/>
          <a:stretch>
            <a:fillRect/>
          </a:stretch>
        </p:blipFill>
        <p:spPr>
          <a:xfrm>
            <a:off x="8722659" y="4580377"/>
            <a:ext cx="2474586" cy="1689003"/>
          </a:xfrm>
          <a:prstGeom prst="rect">
            <a:avLst/>
          </a:prstGeom>
        </p:spPr>
      </p:pic>
    </p:spTree>
    <p:extLst>
      <p:ext uri="{BB962C8B-B14F-4D97-AF65-F5344CB8AC3E}">
        <p14:creationId xmlns:p14="http://schemas.microsoft.com/office/powerpoint/2010/main" val="931520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CD93-AF88-4223-9E48-83A3E29C8EF1}"/>
              </a:ext>
            </a:extLst>
          </p:cNvPr>
          <p:cNvSpPr>
            <a:spLocks noGrp="1"/>
          </p:cNvSpPr>
          <p:nvPr>
            <p:ph type="title"/>
          </p:nvPr>
        </p:nvSpPr>
        <p:spPr/>
        <p:txBody>
          <a:bodyPr/>
          <a:lstStyle/>
          <a:p>
            <a:r>
              <a:rPr lang="en-US" i="1" dirty="0">
                <a:solidFill>
                  <a:schemeClr val="accent1">
                    <a:lumMod val="50000"/>
                  </a:schemeClr>
                </a:solidFill>
              </a:rPr>
              <a:t>ALM import – Excel add-in (VM)</a:t>
            </a:r>
          </a:p>
        </p:txBody>
      </p:sp>
      <p:sp>
        <p:nvSpPr>
          <p:cNvPr id="3" name="TextBox 2">
            <a:extLst>
              <a:ext uri="{FF2B5EF4-FFF2-40B4-BE49-F238E27FC236}">
                <a16:creationId xmlns:a16="http://schemas.microsoft.com/office/drawing/2014/main" id="{5419D8DB-ED22-48E0-8752-15BF820D7F67}"/>
              </a:ext>
            </a:extLst>
          </p:cNvPr>
          <p:cNvSpPr txBox="1"/>
          <p:nvPr/>
        </p:nvSpPr>
        <p:spPr>
          <a:xfrm>
            <a:off x="475129" y="2323949"/>
            <a:ext cx="10964284" cy="923330"/>
          </a:xfrm>
          <a:prstGeom prst="rect">
            <a:avLst/>
          </a:prstGeom>
          <a:noFill/>
        </p:spPr>
        <p:txBody>
          <a:bodyPr wrap="none" rtlCol="0">
            <a:spAutoFit/>
          </a:bodyPr>
          <a:lstStyle/>
          <a:p>
            <a:endParaRPr lang="en-US" dirty="0"/>
          </a:p>
          <a:p>
            <a:r>
              <a:rPr lang="en-US" dirty="0"/>
              <a:t>4) Click on the “Mapping” button and choose from My Computer the file “ALM </a:t>
            </a:r>
            <a:r>
              <a:rPr lang="en-US" dirty="0" err="1"/>
              <a:t>Mapping.tst</a:t>
            </a:r>
            <a:r>
              <a:rPr lang="en-US" dirty="0"/>
              <a:t>” (attached in this slide)</a:t>
            </a:r>
          </a:p>
          <a:p>
            <a:pPr marL="342900" indent="-342900">
              <a:buAutoNum type="arabicParenR"/>
            </a:pPr>
            <a:endParaRPr lang="en-US" dirty="0"/>
          </a:p>
        </p:txBody>
      </p:sp>
      <p:sp>
        <p:nvSpPr>
          <p:cNvPr id="7" name="TextBox 6">
            <a:extLst>
              <a:ext uri="{FF2B5EF4-FFF2-40B4-BE49-F238E27FC236}">
                <a16:creationId xmlns:a16="http://schemas.microsoft.com/office/drawing/2014/main" id="{624D9381-8210-43B7-AD0B-5BE7D1212127}"/>
              </a:ext>
            </a:extLst>
          </p:cNvPr>
          <p:cNvSpPr txBox="1"/>
          <p:nvPr/>
        </p:nvSpPr>
        <p:spPr>
          <a:xfrm>
            <a:off x="475129" y="3563252"/>
            <a:ext cx="6695807" cy="369332"/>
          </a:xfrm>
          <a:prstGeom prst="rect">
            <a:avLst/>
          </a:prstGeom>
          <a:noFill/>
        </p:spPr>
        <p:txBody>
          <a:bodyPr wrap="none" rtlCol="0">
            <a:spAutoFit/>
          </a:bodyPr>
          <a:lstStyle/>
          <a:p>
            <a:r>
              <a:rPr lang="en-US" dirty="0"/>
              <a:t>5) Select the test cases to be uploaded. Click on the button “Validate”</a:t>
            </a:r>
          </a:p>
        </p:txBody>
      </p:sp>
      <p:sp>
        <p:nvSpPr>
          <p:cNvPr id="10" name="TextBox 9">
            <a:extLst>
              <a:ext uri="{FF2B5EF4-FFF2-40B4-BE49-F238E27FC236}">
                <a16:creationId xmlns:a16="http://schemas.microsoft.com/office/drawing/2014/main" id="{E94CFD0C-320A-4069-82CD-9076DF5AB9BC}"/>
              </a:ext>
            </a:extLst>
          </p:cNvPr>
          <p:cNvSpPr txBox="1"/>
          <p:nvPr/>
        </p:nvSpPr>
        <p:spPr>
          <a:xfrm>
            <a:off x="475129" y="4410634"/>
            <a:ext cx="11618259" cy="1477328"/>
          </a:xfrm>
          <a:prstGeom prst="rect">
            <a:avLst/>
          </a:prstGeom>
          <a:noFill/>
        </p:spPr>
        <p:txBody>
          <a:bodyPr wrap="square" rtlCol="0">
            <a:spAutoFit/>
          </a:bodyPr>
          <a:lstStyle/>
          <a:p>
            <a:pPr algn="just"/>
            <a:r>
              <a:rPr lang="en-US" dirty="0"/>
              <a:t>6) If everything is ok and the validation has passed, click on the button “Upload to ALM”.</a:t>
            </a:r>
          </a:p>
          <a:p>
            <a:pPr algn="just"/>
            <a:endParaRPr lang="en-US" dirty="0"/>
          </a:p>
          <a:p>
            <a:pPr algn="just"/>
            <a:endParaRPr lang="en-US" dirty="0"/>
          </a:p>
          <a:p>
            <a:pPr algn="just"/>
            <a:r>
              <a:rPr lang="en-US" dirty="0"/>
              <a:t>Remark: In ALM the tests uploaded can be found in Test Plan part, in the folder whose name corresponds to the “Subject” column in the Excel template</a:t>
            </a:r>
          </a:p>
        </p:txBody>
      </p:sp>
      <p:graphicFrame>
        <p:nvGraphicFramePr>
          <p:cNvPr id="4" name="Object 3">
            <a:extLst>
              <a:ext uri="{FF2B5EF4-FFF2-40B4-BE49-F238E27FC236}">
                <a16:creationId xmlns:a16="http://schemas.microsoft.com/office/drawing/2014/main" id="{D508E2DC-BD5C-4A85-B45D-F232BEE336B3}"/>
              </a:ext>
            </a:extLst>
          </p:cNvPr>
          <p:cNvGraphicFramePr>
            <a:graphicFrameLocks noChangeAspect="1"/>
          </p:cNvGraphicFramePr>
          <p:nvPr>
            <p:extLst>
              <p:ext uri="{D42A27DB-BD31-4B8C-83A1-F6EECF244321}">
                <p14:modId xmlns:p14="http://schemas.microsoft.com/office/powerpoint/2010/main" val="4225498880"/>
              </p:ext>
            </p:extLst>
          </p:nvPr>
        </p:nvGraphicFramePr>
        <p:xfrm>
          <a:off x="10474525" y="3036141"/>
          <a:ext cx="873125" cy="422275"/>
        </p:xfrm>
        <a:graphic>
          <a:graphicData uri="http://schemas.openxmlformats.org/presentationml/2006/ole">
            <mc:AlternateContent xmlns:mc="http://schemas.openxmlformats.org/markup-compatibility/2006">
              <mc:Choice xmlns:v="urn:schemas-microsoft-com:vml" Requires="v">
                <p:oleObj spid="_x0000_s3102" name="Packager Shell Object" showAsIcon="1" r:id="rId3" imgW="873360" imgH="421920" progId="Package">
                  <p:embed/>
                </p:oleObj>
              </mc:Choice>
              <mc:Fallback>
                <p:oleObj name="Packager Shell Object" showAsIcon="1" r:id="rId3" imgW="873360" imgH="421920" progId="Package">
                  <p:embed/>
                  <p:pic>
                    <p:nvPicPr>
                      <p:cNvPr id="0" name=""/>
                      <p:cNvPicPr/>
                      <p:nvPr/>
                    </p:nvPicPr>
                    <p:blipFill>
                      <a:blip r:embed="rId4"/>
                      <a:stretch>
                        <a:fillRect/>
                      </a:stretch>
                    </p:blipFill>
                    <p:spPr>
                      <a:xfrm>
                        <a:off x="10474525" y="3036141"/>
                        <a:ext cx="873125" cy="422275"/>
                      </a:xfrm>
                      <a:prstGeom prst="rect">
                        <a:avLst/>
                      </a:prstGeom>
                    </p:spPr>
                  </p:pic>
                </p:oleObj>
              </mc:Fallback>
            </mc:AlternateContent>
          </a:graphicData>
        </a:graphic>
      </p:graphicFrame>
    </p:spTree>
    <p:extLst>
      <p:ext uri="{BB962C8B-B14F-4D97-AF65-F5344CB8AC3E}">
        <p14:creationId xmlns:p14="http://schemas.microsoft.com/office/powerpoint/2010/main" val="2881788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44CA3-53A0-4540-898B-761B28A61AA1}"/>
              </a:ext>
            </a:extLst>
          </p:cNvPr>
          <p:cNvSpPr>
            <a:spLocks noGrp="1"/>
          </p:cNvSpPr>
          <p:nvPr>
            <p:ph type="title"/>
          </p:nvPr>
        </p:nvSpPr>
        <p:spPr>
          <a:xfrm>
            <a:off x="1021975" y="2168435"/>
            <a:ext cx="10721789" cy="3592285"/>
          </a:xfrm>
        </p:spPr>
        <p:txBody>
          <a:bodyPr>
            <a:normAutofit/>
          </a:bodyPr>
          <a:lstStyle/>
          <a:p>
            <a:r>
              <a:rPr lang="en-US" sz="2400" dirty="0">
                <a:solidFill>
                  <a:schemeClr val="tx1"/>
                </a:solidFill>
                <a:latin typeface="+mn-lt"/>
                <a:ea typeface="+mn-ea"/>
                <a:cs typeface="+mn-cs"/>
              </a:rPr>
              <a:t>Test cases are very important for any project as this is the first step in any testing cycle.</a:t>
            </a:r>
            <a:br>
              <a:rPr lang="en-US" sz="2400" dirty="0">
                <a:solidFill>
                  <a:schemeClr val="tx1"/>
                </a:solidFill>
                <a:latin typeface="+mn-lt"/>
                <a:ea typeface="+mn-ea"/>
                <a:cs typeface="+mn-cs"/>
              </a:rPr>
            </a:br>
            <a:r>
              <a:rPr lang="en-US" sz="2400" dirty="0">
                <a:solidFill>
                  <a:schemeClr val="tx1"/>
                </a:solidFill>
                <a:latin typeface="+mn-lt"/>
                <a:ea typeface="+mn-ea"/>
                <a:cs typeface="+mn-cs"/>
              </a:rPr>
              <a:t>So, writing test cases which are effective as well as reusable is very important. </a:t>
            </a:r>
            <a:br>
              <a:rPr lang="en-US" sz="2400" dirty="0">
                <a:solidFill>
                  <a:schemeClr val="tx1"/>
                </a:solidFill>
                <a:latin typeface="+mn-lt"/>
                <a:ea typeface="+mn-ea"/>
                <a:cs typeface="+mn-cs"/>
              </a:rPr>
            </a:br>
            <a:br>
              <a:rPr lang="en-US" sz="2400" dirty="0">
                <a:solidFill>
                  <a:schemeClr val="tx1"/>
                </a:solidFill>
                <a:latin typeface="+mn-lt"/>
                <a:ea typeface="+mn-ea"/>
                <a:cs typeface="+mn-cs"/>
              </a:rPr>
            </a:br>
            <a:r>
              <a:rPr lang="en-US" sz="2400" dirty="0">
                <a:solidFill>
                  <a:schemeClr val="accent1">
                    <a:lumMod val="75000"/>
                  </a:schemeClr>
                </a:solidFill>
                <a:latin typeface="+mn-lt"/>
                <a:ea typeface="+mn-ea"/>
                <a:cs typeface="+mn-cs"/>
              </a:rPr>
              <a:t> “What is a Test Case?”</a:t>
            </a:r>
            <a:br>
              <a:rPr lang="en-US" sz="2400" dirty="0">
                <a:solidFill>
                  <a:schemeClr val="tx1"/>
                </a:solidFill>
                <a:latin typeface="+mn-lt"/>
                <a:ea typeface="+mn-ea"/>
                <a:cs typeface="+mn-cs"/>
              </a:rPr>
            </a:br>
            <a:br>
              <a:rPr lang="en-US" sz="2400" dirty="0">
                <a:solidFill>
                  <a:schemeClr val="tx1"/>
                </a:solidFill>
                <a:latin typeface="+mn-lt"/>
                <a:ea typeface="+mn-ea"/>
                <a:cs typeface="+mn-cs"/>
              </a:rPr>
            </a:br>
            <a:r>
              <a:rPr lang="en-US" sz="2400" dirty="0">
                <a:solidFill>
                  <a:schemeClr val="tx1"/>
                </a:solidFill>
                <a:latin typeface="+mn-lt"/>
                <a:ea typeface="+mn-ea"/>
                <a:cs typeface="+mn-cs"/>
              </a:rPr>
              <a:t>A Test Case is simply a list of actions which need to be executed to verify a particular functionality or feature of your application under test.</a:t>
            </a:r>
            <a:br>
              <a:rPr lang="en-US" sz="2400" dirty="0">
                <a:solidFill>
                  <a:schemeClr val="tx1"/>
                </a:solidFill>
                <a:latin typeface="+mn-lt"/>
                <a:ea typeface="+mn-ea"/>
                <a:cs typeface="+mn-cs"/>
              </a:rPr>
            </a:br>
            <a:br>
              <a:rPr lang="en-US" sz="2400" dirty="0">
                <a:solidFill>
                  <a:schemeClr val="tx1"/>
                </a:solidFill>
                <a:latin typeface="+mn-lt"/>
                <a:ea typeface="+mn-ea"/>
                <a:cs typeface="+mn-cs"/>
              </a:rPr>
            </a:br>
            <a:r>
              <a:rPr lang="en-US" sz="2400" dirty="0">
                <a:solidFill>
                  <a:schemeClr val="accent1">
                    <a:lumMod val="75000"/>
                  </a:schemeClr>
                </a:solidFill>
                <a:latin typeface="+mn-lt"/>
                <a:ea typeface="+mn-ea"/>
                <a:cs typeface="+mn-cs"/>
              </a:rPr>
              <a:t>Test Cases are the backbone of every project</a:t>
            </a:r>
            <a:r>
              <a:rPr lang="en-US" sz="2400" dirty="0">
                <a:solidFill>
                  <a:schemeClr val="tx1"/>
                </a:solidFill>
                <a:latin typeface="+mn-lt"/>
                <a:ea typeface="+mn-ea"/>
                <a:cs typeface="+mn-cs"/>
              </a:rPr>
              <a:t>. Over time, a project will grow to contain a great deal of Test Cases – smaller Test Cases that are frequently needed, and larger Test Cases that can perform sequences or workflows specific to the application.</a:t>
            </a:r>
          </a:p>
        </p:txBody>
      </p:sp>
      <p:sp>
        <p:nvSpPr>
          <p:cNvPr id="9" name="Rectangle 8">
            <a:extLst>
              <a:ext uri="{FF2B5EF4-FFF2-40B4-BE49-F238E27FC236}">
                <a16:creationId xmlns:a16="http://schemas.microsoft.com/office/drawing/2014/main" id="{B7E6A7A2-C906-4169-93B7-C6610AFBB6B5}"/>
              </a:ext>
            </a:extLst>
          </p:cNvPr>
          <p:cNvSpPr/>
          <p:nvPr/>
        </p:nvSpPr>
        <p:spPr>
          <a:xfrm>
            <a:off x="1174376" y="1111641"/>
            <a:ext cx="6096000" cy="769441"/>
          </a:xfrm>
          <a:prstGeom prst="rect">
            <a:avLst/>
          </a:prstGeom>
        </p:spPr>
        <p:txBody>
          <a:bodyPr>
            <a:spAutoFit/>
          </a:bodyPr>
          <a:lstStyle/>
          <a:p>
            <a:r>
              <a:rPr lang="en-US" sz="4400" i="1" spc="-50" dirty="0">
                <a:solidFill>
                  <a:schemeClr val="accent1">
                    <a:lumMod val="50000"/>
                  </a:schemeClr>
                </a:solidFill>
                <a:latin typeface="+mj-lt"/>
                <a:ea typeface="+mj-ea"/>
                <a:cs typeface="+mj-cs"/>
              </a:rPr>
              <a:t>All about test cases … </a:t>
            </a:r>
          </a:p>
        </p:txBody>
      </p:sp>
    </p:spTree>
    <p:extLst>
      <p:ext uri="{BB962C8B-B14F-4D97-AF65-F5344CB8AC3E}">
        <p14:creationId xmlns:p14="http://schemas.microsoft.com/office/powerpoint/2010/main" val="4056353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12E24-4C4A-4741-AE06-A7E1D9E1D5BA}"/>
              </a:ext>
            </a:extLst>
          </p:cNvPr>
          <p:cNvSpPr>
            <a:spLocks noGrp="1"/>
          </p:cNvSpPr>
          <p:nvPr>
            <p:ph type="title"/>
          </p:nvPr>
        </p:nvSpPr>
        <p:spPr/>
        <p:txBody>
          <a:bodyPr/>
          <a:lstStyle/>
          <a:p>
            <a:r>
              <a:rPr lang="en-US" i="1" dirty="0">
                <a:solidFill>
                  <a:schemeClr val="accent1">
                    <a:lumMod val="50000"/>
                  </a:schemeClr>
                </a:solidFill>
              </a:rPr>
              <a:t>ALM import – test plan (exercise)</a:t>
            </a:r>
          </a:p>
        </p:txBody>
      </p:sp>
      <p:pic>
        <p:nvPicPr>
          <p:cNvPr id="4" name="Picture 3">
            <a:extLst>
              <a:ext uri="{FF2B5EF4-FFF2-40B4-BE49-F238E27FC236}">
                <a16:creationId xmlns:a16="http://schemas.microsoft.com/office/drawing/2014/main" id="{5D8D6944-27EA-4136-9B74-5CC9B67221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4178" y="1816813"/>
            <a:ext cx="3288881" cy="4436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0198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12E24-4C4A-4741-AE06-A7E1D9E1D5BA}"/>
              </a:ext>
            </a:extLst>
          </p:cNvPr>
          <p:cNvSpPr>
            <a:spLocks noGrp="1"/>
          </p:cNvSpPr>
          <p:nvPr>
            <p:ph type="title"/>
          </p:nvPr>
        </p:nvSpPr>
        <p:spPr>
          <a:xfrm>
            <a:off x="1097280" y="286603"/>
            <a:ext cx="10058400" cy="1450757"/>
          </a:xfrm>
        </p:spPr>
        <p:txBody>
          <a:bodyPr/>
          <a:lstStyle/>
          <a:p>
            <a:r>
              <a:rPr lang="en-US" i="1" dirty="0">
                <a:solidFill>
                  <a:schemeClr val="accent1">
                    <a:lumMod val="50000"/>
                  </a:schemeClr>
                </a:solidFill>
              </a:rPr>
              <a:t>Thank you and…</a:t>
            </a:r>
          </a:p>
        </p:txBody>
      </p:sp>
      <p:sp>
        <p:nvSpPr>
          <p:cNvPr id="3" name="AutoShape 2" descr="Imagini pentru happy testing">
            <a:extLst>
              <a:ext uri="{FF2B5EF4-FFF2-40B4-BE49-F238E27FC236}">
                <a16:creationId xmlns:a16="http://schemas.microsoft.com/office/drawing/2014/main" id="{7B962FA7-CA23-4076-9C6C-A6D49B5B5137}"/>
              </a:ext>
            </a:extLst>
          </p:cNvPr>
          <p:cNvSpPr>
            <a:spLocks noChangeAspect="1" noChangeArrowheads="1"/>
          </p:cNvSpPr>
          <p:nvPr/>
        </p:nvSpPr>
        <p:spPr bwMode="auto">
          <a:xfrm>
            <a:off x="4633913" y="1676400"/>
            <a:ext cx="2924175" cy="350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ini pentru happy testing">
            <a:extLst>
              <a:ext uri="{FF2B5EF4-FFF2-40B4-BE49-F238E27FC236}">
                <a16:creationId xmlns:a16="http://schemas.microsoft.com/office/drawing/2014/main" id="{5A9F7193-9BE2-478B-9BBB-1EAD01B3D65D}"/>
              </a:ext>
            </a:extLst>
          </p:cNvPr>
          <p:cNvSpPr>
            <a:spLocks noChangeAspect="1" noChangeArrowheads="1"/>
          </p:cNvSpPr>
          <p:nvPr/>
        </p:nvSpPr>
        <p:spPr bwMode="auto">
          <a:xfrm>
            <a:off x="4786313" y="1828800"/>
            <a:ext cx="2924175" cy="350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ED5DC86F-4DE2-4DD9-8FC1-DB996EDCDA28}"/>
              </a:ext>
            </a:extLst>
          </p:cNvPr>
          <p:cNvPicPr>
            <a:picLocks noChangeAspect="1"/>
          </p:cNvPicPr>
          <p:nvPr/>
        </p:nvPicPr>
        <p:blipFill>
          <a:blip r:embed="rId2"/>
          <a:stretch>
            <a:fillRect/>
          </a:stretch>
        </p:blipFill>
        <p:spPr>
          <a:xfrm>
            <a:off x="4376058" y="1828800"/>
            <a:ext cx="3182030" cy="4438276"/>
          </a:xfrm>
          <a:prstGeom prst="rect">
            <a:avLst/>
          </a:prstGeom>
        </p:spPr>
      </p:pic>
    </p:spTree>
    <p:extLst>
      <p:ext uri="{BB962C8B-B14F-4D97-AF65-F5344CB8AC3E}">
        <p14:creationId xmlns:p14="http://schemas.microsoft.com/office/powerpoint/2010/main" val="4276772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44CA3-53A0-4540-898B-761B28A61AA1}"/>
              </a:ext>
            </a:extLst>
          </p:cNvPr>
          <p:cNvSpPr>
            <a:spLocks noGrp="1"/>
          </p:cNvSpPr>
          <p:nvPr>
            <p:ph type="title"/>
          </p:nvPr>
        </p:nvSpPr>
        <p:spPr>
          <a:xfrm>
            <a:off x="1087749" y="2648729"/>
            <a:ext cx="7305481" cy="2615461"/>
          </a:xfrm>
        </p:spPr>
        <p:txBody>
          <a:bodyPr>
            <a:normAutofit fontScale="90000"/>
          </a:bodyPr>
          <a:lstStyle/>
          <a:p>
            <a:r>
              <a:rPr lang="en-US" sz="3600" i="1" dirty="0">
                <a:solidFill>
                  <a:schemeClr val="tx1"/>
                </a:solidFill>
                <a:latin typeface="+mn-lt"/>
                <a:ea typeface="+mn-ea"/>
                <a:cs typeface="+mn-cs"/>
              </a:rPr>
              <a:t>- Requirements</a:t>
            </a:r>
            <a:br>
              <a:rPr lang="en-US" sz="3600" i="1" dirty="0">
                <a:solidFill>
                  <a:schemeClr val="tx1"/>
                </a:solidFill>
                <a:latin typeface="+mn-lt"/>
                <a:ea typeface="+mn-ea"/>
                <a:cs typeface="+mn-cs"/>
              </a:rPr>
            </a:br>
            <a:br>
              <a:rPr lang="en-US" sz="3600" i="1" dirty="0">
                <a:solidFill>
                  <a:schemeClr val="tx1"/>
                </a:solidFill>
                <a:latin typeface="+mn-lt"/>
                <a:ea typeface="+mn-ea"/>
                <a:cs typeface="+mn-cs"/>
              </a:rPr>
            </a:br>
            <a:r>
              <a:rPr lang="en-US" sz="3600" i="1" dirty="0">
                <a:solidFill>
                  <a:schemeClr val="tx1"/>
                </a:solidFill>
                <a:latin typeface="+mn-lt"/>
                <a:ea typeface="+mn-ea"/>
                <a:cs typeface="+mn-cs"/>
              </a:rPr>
              <a:t>- Use cases</a:t>
            </a:r>
            <a:br>
              <a:rPr lang="en-US" sz="3600" i="1" dirty="0">
                <a:solidFill>
                  <a:schemeClr val="tx1"/>
                </a:solidFill>
                <a:latin typeface="+mn-lt"/>
                <a:ea typeface="+mn-ea"/>
                <a:cs typeface="+mn-cs"/>
              </a:rPr>
            </a:br>
            <a:br>
              <a:rPr lang="en-US" sz="3600" i="1" dirty="0">
                <a:solidFill>
                  <a:schemeClr val="tx1"/>
                </a:solidFill>
                <a:latin typeface="+mn-lt"/>
                <a:ea typeface="+mn-ea"/>
                <a:cs typeface="+mn-cs"/>
              </a:rPr>
            </a:br>
            <a:r>
              <a:rPr lang="en-US" sz="3600" i="1" dirty="0">
                <a:solidFill>
                  <a:schemeClr val="tx1"/>
                </a:solidFill>
                <a:latin typeface="+mn-lt"/>
                <a:ea typeface="+mn-ea"/>
                <a:cs typeface="+mn-cs"/>
              </a:rPr>
              <a:t>- Design documents</a:t>
            </a:r>
            <a:br>
              <a:rPr lang="en-US" sz="2400" dirty="0">
                <a:solidFill>
                  <a:schemeClr val="tx1"/>
                </a:solidFill>
                <a:latin typeface="+mn-lt"/>
                <a:ea typeface="+mn-ea"/>
                <a:cs typeface="+mn-cs"/>
              </a:rPr>
            </a:br>
            <a:endParaRPr lang="en-US" sz="2400" dirty="0">
              <a:solidFill>
                <a:schemeClr val="tx1"/>
              </a:solidFill>
              <a:latin typeface="+mn-lt"/>
              <a:ea typeface="+mn-ea"/>
              <a:cs typeface="+mn-cs"/>
            </a:endParaRPr>
          </a:p>
        </p:txBody>
      </p:sp>
      <p:sp>
        <p:nvSpPr>
          <p:cNvPr id="9" name="Rectangle 8">
            <a:extLst>
              <a:ext uri="{FF2B5EF4-FFF2-40B4-BE49-F238E27FC236}">
                <a16:creationId xmlns:a16="http://schemas.microsoft.com/office/drawing/2014/main" id="{B7E6A7A2-C906-4169-93B7-C6610AFBB6B5}"/>
              </a:ext>
            </a:extLst>
          </p:cNvPr>
          <p:cNvSpPr/>
          <p:nvPr/>
        </p:nvSpPr>
        <p:spPr>
          <a:xfrm>
            <a:off x="1087749" y="865417"/>
            <a:ext cx="6096000" cy="1200329"/>
          </a:xfrm>
          <a:prstGeom prst="rect">
            <a:avLst/>
          </a:prstGeom>
        </p:spPr>
        <p:txBody>
          <a:bodyPr>
            <a:spAutoFit/>
          </a:bodyPr>
          <a:lstStyle/>
          <a:p>
            <a:r>
              <a:rPr lang="en-US" sz="4400" i="1" spc="-50" dirty="0">
                <a:solidFill>
                  <a:schemeClr val="accent1">
                    <a:lumMod val="50000"/>
                  </a:schemeClr>
                </a:solidFill>
                <a:latin typeface="+mj-lt"/>
                <a:ea typeface="+mj-ea"/>
                <a:cs typeface="+mj-cs"/>
              </a:rPr>
              <a:t>How to write test cases?</a:t>
            </a:r>
          </a:p>
          <a:p>
            <a:endParaRPr lang="en-US" sz="2800" dirty="0"/>
          </a:p>
        </p:txBody>
      </p:sp>
      <p:pic>
        <p:nvPicPr>
          <p:cNvPr id="3" name="Picture 2">
            <a:extLst>
              <a:ext uri="{FF2B5EF4-FFF2-40B4-BE49-F238E27FC236}">
                <a16:creationId xmlns:a16="http://schemas.microsoft.com/office/drawing/2014/main" id="{39AECE61-5487-4E65-B005-6B9785729853}"/>
              </a:ext>
            </a:extLst>
          </p:cNvPr>
          <p:cNvPicPr>
            <a:picLocks noChangeAspect="1"/>
          </p:cNvPicPr>
          <p:nvPr/>
        </p:nvPicPr>
        <p:blipFill>
          <a:blip r:embed="rId2"/>
          <a:stretch>
            <a:fillRect/>
          </a:stretch>
        </p:blipFill>
        <p:spPr>
          <a:xfrm>
            <a:off x="7813758" y="2065748"/>
            <a:ext cx="3590925" cy="3781425"/>
          </a:xfrm>
          <a:prstGeom prst="rect">
            <a:avLst/>
          </a:prstGeom>
        </p:spPr>
      </p:pic>
    </p:spTree>
    <p:extLst>
      <p:ext uri="{BB962C8B-B14F-4D97-AF65-F5344CB8AC3E}">
        <p14:creationId xmlns:p14="http://schemas.microsoft.com/office/powerpoint/2010/main" val="2207805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44CA3-53A0-4540-898B-761B28A61AA1}"/>
              </a:ext>
            </a:extLst>
          </p:cNvPr>
          <p:cNvSpPr>
            <a:spLocks noGrp="1"/>
          </p:cNvSpPr>
          <p:nvPr>
            <p:ph type="title"/>
          </p:nvPr>
        </p:nvSpPr>
        <p:spPr>
          <a:xfrm>
            <a:off x="1891553" y="3953074"/>
            <a:ext cx="10300447" cy="2785476"/>
          </a:xfrm>
        </p:spPr>
        <p:txBody>
          <a:bodyPr>
            <a:noAutofit/>
          </a:bodyPr>
          <a:lstStyle/>
          <a:p>
            <a:r>
              <a:rPr lang="en-US" sz="2100" dirty="0">
                <a:solidFill>
                  <a:schemeClr val="tx1"/>
                </a:solidFill>
                <a:latin typeface="+mn-lt"/>
                <a:ea typeface="+mn-ea"/>
                <a:cs typeface="+mn-cs"/>
              </a:rPr>
              <a:t>- What’s missing?</a:t>
            </a:r>
            <a:br>
              <a:rPr lang="en-US" sz="2100" dirty="0">
                <a:solidFill>
                  <a:schemeClr val="tx1"/>
                </a:solidFill>
                <a:latin typeface="+mn-lt"/>
                <a:ea typeface="+mn-ea"/>
                <a:cs typeface="+mn-cs"/>
              </a:rPr>
            </a:br>
            <a:br>
              <a:rPr lang="en-US" sz="2100" dirty="0">
                <a:solidFill>
                  <a:schemeClr val="tx1"/>
                </a:solidFill>
                <a:latin typeface="+mn-lt"/>
                <a:ea typeface="+mn-ea"/>
                <a:cs typeface="+mn-cs"/>
              </a:rPr>
            </a:br>
            <a:r>
              <a:rPr lang="en-US" sz="2100" dirty="0">
                <a:solidFill>
                  <a:schemeClr val="tx1"/>
                </a:solidFill>
                <a:latin typeface="+mn-lt"/>
                <a:ea typeface="+mn-ea"/>
                <a:cs typeface="+mn-cs"/>
              </a:rPr>
              <a:t>- Will it work?</a:t>
            </a:r>
            <a:br>
              <a:rPr lang="en-US" sz="2100" dirty="0">
                <a:solidFill>
                  <a:schemeClr val="tx1"/>
                </a:solidFill>
                <a:latin typeface="+mn-lt"/>
                <a:ea typeface="+mn-ea"/>
                <a:cs typeface="+mn-cs"/>
              </a:rPr>
            </a:br>
            <a:br>
              <a:rPr lang="en-US" sz="2100" dirty="0">
                <a:solidFill>
                  <a:schemeClr val="tx1"/>
                </a:solidFill>
                <a:latin typeface="+mn-lt"/>
                <a:ea typeface="+mn-ea"/>
                <a:cs typeface="+mn-cs"/>
              </a:rPr>
            </a:br>
            <a:r>
              <a:rPr lang="en-US" sz="2100" dirty="0">
                <a:solidFill>
                  <a:schemeClr val="tx1"/>
                </a:solidFill>
                <a:latin typeface="+mn-lt"/>
                <a:ea typeface="+mn-ea"/>
                <a:cs typeface="+mn-cs"/>
              </a:rPr>
              <a:t>- Will it make sense for the user?</a:t>
            </a:r>
            <a:br>
              <a:rPr lang="en-US" sz="2100" dirty="0">
                <a:solidFill>
                  <a:schemeClr val="tx1"/>
                </a:solidFill>
                <a:latin typeface="+mn-lt"/>
                <a:ea typeface="+mn-ea"/>
                <a:cs typeface="+mn-cs"/>
              </a:rPr>
            </a:br>
            <a:br>
              <a:rPr lang="en-US" sz="2100" dirty="0">
                <a:solidFill>
                  <a:schemeClr val="tx1"/>
                </a:solidFill>
                <a:latin typeface="+mn-lt"/>
                <a:ea typeface="+mn-ea"/>
                <a:cs typeface="+mn-cs"/>
              </a:rPr>
            </a:br>
            <a:r>
              <a:rPr lang="en-US" sz="2100" dirty="0">
                <a:solidFill>
                  <a:schemeClr val="tx1"/>
                </a:solidFill>
                <a:latin typeface="+mn-lt"/>
                <a:ea typeface="+mn-ea"/>
                <a:cs typeface="+mn-cs"/>
              </a:rPr>
              <a:t>- Can I test this?</a:t>
            </a:r>
            <a:br>
              <a:rPr lang="en-US" sz="2100" dirty="0">
                <a:solidFill>
                  <a:schemeClr val="tx1"/>
                </a:solidFill>
                <a:latin typeface="+mn-lt"/>
                <a:ea typeface="+mn-ea"/>
                <a:cs typeface="+mn-cs"/>
              </a:rPr>
            </a:br>
            <a:br>
              <a:rPr lang="en-US" sz="2100" dirty="0">
                <a:solidFill>
                  <a:schemeClr val="tx1"/>
                </a:solidFill>
                <a:latin typeface="+mn-lt"/>
                <a:ea typeface="+mn-ea"/>
                <a:cs typeface="+mn-cs"/>
              </a:rPr>
            </a:br>
            <a:r>
              <a:rPr lang="en-US" sz="2100" dirty="0">
                <a:solidFill>
                  <a:schemeClr val="tx1"/>
                </a:solidFill>
                <a:latin typeface="+mn-lt"/>
                <a:ea typeface="+mn-ea"/>
                <a:cs typeface="+mn-cs"/>
              </a:rPr>
              <a:t>- Can I measure them?</a:t>
            </a:r>
            <a:br>
              <a:rPr lang="en-US" sz="2100" dirty="0">
                <a:solidFill>
                  <a:schemeClr val="tx1"/>
                </a:solidFill>
                <a:latin typeface="+mn-lt"/>
                <a:ea typeface="+mn-ea"/>
                <a:cs typeface="+mn-cs"/>
              </a:rPr>
            </a:br>
            <a:br>
              <a:rPr lang="en-US" sz="2100" dirty="0">
                <a:solidFill>
                  <a:schemeClr val="tx1"/>
                </a:solidFill>
                <a:latin typeface="+mn-lt"/>
                <a:ea typeface="+mn-ea"/>
                <a:cs typeface="+mn-cs"/>
              </a:rPr>
            </a:br>
            <a:r>
              <a:rPr lang="en-US" sz="2100" dirty="0">
                <a:solidFill>
                  <a:schemeClr val="tx1"/>
                </a:solidFill>
                <a:latin typeface="+mn-lt"/>
                <a:ea typeface="+mn-ea"/>
                <a:cs typeface="+mn-cs"/>
              </a:rPr>
              <a:t>- How will I find out if it works?</a:t>
            </a:r>
            <a:br>
              <a:rPr lang="en-US" sz="2100" dirty="0">
                <a:solidFill>
                  <a:schemeClr val="tx1"/>
                </a:solidFill>
                <a:latin typeface="+mn-lt"/>
                <a:ea typeface="+mn-ea"/>
                <a:cs typeface="+mn-cs"/>
              </a:rPr>
            </a:br>
            <a:br>
              <a:rPr lang="en-US" sz="2100" dirty="0">
                <a:solidFill>
                  <a:schemeClr val="tx1"/>
                </a:solidFill>
                <a:latin typeface="+mn-lt"/>
                <a:ea typeface="+mn-ea"/>
                <a:cs typeface="+mn-cs"/>
              </a:rPr>
            </a:br>
            <a:r>
              <a:rPr lang="en-US" sz="2100" dirty="0">
                <a:solidFill>
                  <a:schemeClr val="tx1"/>
                </a:solidFill>
                <a:latin typeface="+mn-lt"/>
                <a:ea typeface="+mn-ea"/>
                <a:cs typeface="+mn-cs"/>
              </a:rPr>
              <a:t>- Are there any contradictions?</a:t>
            </a:r>
            <a:br>
              <a:rPr lang="en-US" sz="2000" dirty="0">
                <a:solidFill>
                  <a:schemeClr val="tx1"/>
                </a:solidFill>
                <a:latin typeface="+mn-lt"/>
                <a:ea typeface="+mn-ea"/>
                <a:cs typeface="+mn-cs"/>
              </a:rPr>
            </a:br>
            <a:br>
              <a:rPr lang="en-US" sz="2000" dirty="0">
                <a:solidFill>
                  <a:schemeClr val="tx1"/>
                </a:solidFill>
                <a:latin typeface="+mn-lt"/>
                <a:ea typeface="+mn-ea"/>
                <a:cs typeface="+mn-cs"/>
              </a:rPr>
            </a:br>
            <a:r>
              <a:rPr lang="en-US" sz="2000" dirty="0">
                <a:solidFill>
                  <a:schemeClr val="tx1"/>
                </a:solidFill>
                <a:latin typeface="+mn-lt"/>
                <a:ea typeface="+mn-ea"/>
                <a:cs typeface="+mn-cs"/>
              </a:rPr>
              <a:t> </a:t>
            </a:r>
          </a:p>
        </p:txBody>
      </p:sp>
      <p:sp>
        <p:nvSpPr>
          <p:cNvPr id="9" name="Rectangle 8">
            <a:extLst>
              <a:ext uri="{FF2B5EF4-FFF2-40B4-BE49-F238E27FC236}">
                <a16:creationId xmlns:a16="http://schemas.microsoft.com/office/drawing/2014/main" id="{B7E6A7A2-C906-4169-93B7-C6610AFBB6B5}"/>
              </a:ext>
            </a:extLst>
          </p:cNvPr>
          <p:cNvSpPr/>
          <p:nvPr/>
        </p:nvSpPr>
        <p:spPr>
          <a:xfrm>
            <a:off x="1105180" y="847397"/>
            <a:ext cx="6096000" cy="1631216"/>
          </a:xfrm>
          <a:prstGeom prst="rect">
            <a:avLst/>
          </a:prstGeom>
        </p:spPr>
        <p:txBody>
          <a:bodyPr>
            <a:spAutoFit/>
          </a:bodyPr>
          <a:lstStyle/>
          <a:p>
            <a:r>
              <a:rPr lang="en-US" sz="4400" i="1" spc="-50" dirty="0">
                <a:solidFill>
                  <a:schemeClr val="accent1">
                    <a:lumMod val="50000"/>
                  </a:schemeClr>
                </a:solidFill>
                <a:latin typeface="+mj-lt"/>
                <a:ea typeface="+mj-ea"/>
                <a:cs typeface="+mj-cs"/>
              </a:rPr>
              <a:t>How to write test cases?</a:t>
            </a:r>
          </a:p>
          <a:p>
            <a:endParaRPr lang="en-US" sz="2800" dirty="0"/>
          </a:p>
          <a:p>
            <a:r>
              <a:rPr lang="en-US" sz="2800" dirty="0"/>
              <a:t>Analyze the specifications</a:t>
            </a:r>
          </a:p>
        </p:txBody>
      </p:sp>
      <p:pic>
        <p:nvPicPr>
          <p:cNvPr id="3" name="Picture 2">
            <a:extLst>
              <a:ext uri="{FF2B5EF4-FFF2-40B4-BE49-F238E27FC236}">
                <a16:creationId xmlns:a16="http://schemas.microsoft.com/office/drawing/2014/main" id="{A7ABC5AD-4808-4446-B5D5-B7F1CFBC9197}"/>
              </a:ext>
            </a:extLst>
          </p:cNvPr>
          <p:cNvPicPr>
            <a:picLocks noChangeAspect="1"/>
          </p:cNvPicPr>
          <p:nvPr/>
        </p:nvPicPr>
        <p:blipFill>
          <a:blip r:embed="rId2"/>
          <a:stretch>
            <a:fillRect/>
          </a:stretch>
        </p:blipFill>
        <p:spPr>
          <a:xfrm>
            <a:off x="6495490" y="2321858"/>
            <a:ext cx="4675176" cy="3350839"/>
          </a:xfrm>
          <a:prstGeom prst="rect">
            <a:avLst/>
          </a:prstGeom>
        </p:spPr>
      </p:pic>
    </p:spTree>
    <p:extLst>
      <p:ext uri="{BB962C8B-B14F-4D97-AF65-F5344CB8AC3E}">
        <p14:creationId xmlns:p14="http://schemas.microsoft.com/office/powerpoint/2010/main" val="3738482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44CA3-53A0-4540-898B-761B28A61AA1}"/>
              </a:ext>
            </a:extLst>
          </p:cNvPr>
          <p:cNvSpPr>
            <a:spLocks noGrp="1"/>
          </p:cNvSpPr>
          <p:nvPr>
            <p:ph type="title"/>
          </p:nvPr>
        </p:nvSpPr>
        <p:spPr>
          <a:xfrm>
            <a:off x="993100" y="1737391"/>
            <a:ext cx="10907164" cy="5872843"/>
          </a:xfrm>
        </p:spPr>
        <p:txBody>
          <a:bodyPr>
            <a:normAutofit/>
          </a:bodyPr>
          <a:lstStyle/>
          <a:p>
            <a:r>
              <a:rPr lang="en-US" sz="2400" dirty="0">
                <a:solidFill>
                  <a:schemeClr val="tx1"/>
                </a:solidFill>
                <a:latin typeface="+mn-lt"/>
                <a:ea typeface="+mn-ea"/>
                <a:cs typeface="+mn-cs"/>
              </a:rPr>
              <a:t>First read and </a:t>
            </a:r>
            <a:r>
              <a:rPr lang="en-US" sz="2400" dirty="0">
                <a:solidFill>
                  <a:schemeClr val="accent1">
                    <a:lumMod val="75000"/>
                  </a:schemeClr>
                </a:solidFill>
                <a:latin typeface="+mn-lt"/>
                <a:ea typeface="+mn-ea"/>
                <a:cs typeface="+mn-cs"/>
              </a:rPr>
              <a:t>understand Business requirements </a:t>
            </a:r>
            <a:r>
              <a:rPr lang="en-US" sz="2400" dirty="0">
                <a:solidFill>
                  <a:schemeClr val="tx1"/>
                </a:solidFill>
                <a:latin typeface="+mn-lt"/>
                <a:ea typeface="+mn-ea"/>
                <a:cs typeface="+mn-cs"/>
              </a:rPr>
              <a:t>get the big picture of what is being achieved from business perspective. </a:t>
            </a:r>
            <a:br>
              <a:rPr lang="en-US" sz="2400" dirty="0">
                <a:solidFill>
                  <a:schemeClr val="tx1"/>
                </a:solidFill>
                <a:latin typeface="+mn-lt"/>
                <a:ea typeface="+mn-ea"/>
                <a:cs typeface="+mn-cs"/>
              </a:rPr>
            </a:br>
            <a:br>
              <a:rPr lang="en-US" sz="2400" dirty="0">
                <a:solidFill>
                  <a:schemeClr val="tx1"/>
                </a:solidFill>
                <a:latin typeface="+mn-lt"/>
                <a:ea typeface="+mn-ea"/>
                <a:cs typeface="+mn-cs"/>
              </a:rPr>
            </a:br>
            <a:r>
              <a:rPr lang="en-US" sz="2400" dirty="0">
                <a:solidFill>
                  <a:schemeClr val="accent1">
                    <a:lumMod val="75000"/>
                  </a:schemeClr>
                </a:solidFill>
                <a:latin typeface="+mn-lt"/>
                <a:ea typeface="+mn-ea"/>
                <a:cs typeface="+mn-cs"/>
              </a:rPr>
              <a:t>Ask for clarifications (BA/MOA/MOE and not the DEV)</a:t>
            </a:r>
            <a:br>
              <a:rPr lang="en-US" sz="2400" dirty="0">
                <a:solidFill>
                  <a:schemeClr val="tx1"/>
                </a:solidFill>
                <a:latin typeface="+mn-lt"/>
                <a:ea typeface="+mn-ea"/>
                <a:cs typeface="+mn-cs"/>
              </a:rPr>
            </a:br>
            <a:br>
              <a:rPr lang="en-US" sz="2400" dirty="0">
                <a:solidFill>
                  <a:schemeClr val="tx1"/>
                </a:solidFill>
                <a:latin typeface="+mn-lt"/>
                <a:ea typeface="+mn-ea"/>
                <a:cs typeface="+mn-cs"/>
              </a:rPr>
            </a:br>
            <a:r>
              <a:rPr lang="en-US" sz="2400" dirty="0">
                <a:solidFill>
                  <a:schemeClr val="tx1"/>
                </a:solidFill>
                <a:latin typeface="+mn-lt"/>
                <a:ea typeface="+mn-ea"/>
                <a:cs typeface="+mn-cs"/>
              </a:rPr>
              <a:t>There can be 1:1 or 1:N or N:1 or N:N relationship between requirements and Test cases </a:t>
            </a:r>
            <a:br>
              <a:rPr lang="en-US" sz="2400" dirty="0">
                <a:solidFill>
                  <a:schemeClr val="tx1"/>
                </a:solidFill>
                <a:latin typeface="+mn-lt"/>
                <a:ea typeface="+mn-ea"/>
                <a:cs typeface="+mn-cs"/>
              </a:rPr>
            </a:br>
            <a:br>
              <a:rPr lang="en-US" sz="2400" dirty="0">
                <a:solidFill>
                  <a:schemeClr val="tx1"/>
                </a:solidFill>
                <a:latin typeface="+mn-lt"/>
                <a:ea typeface="+mn-ea"/>
                <a:cs typeface="+mn-cs"/>
              </a:rPr>
            </a:br>
            <a:r>
              <a:rPr lang="en-US" sz="2400" dirty="0">
                <a:solidFill>
                  <a:schemeClr val="tx1"/>
                </a:solidFill>
                <a:latin typeface="+mn-lt"/>
                <a:ea typeface="+mn-ea"/>
                <a:cs typeface="+mn-cs"/>
              </a:rPr>
              <a:t>Go through Technical specification and UI design document to gain understanding of how the business requirements get translated into application functionality. </a:t>
            </a:r>
            <a:br>
              <a:rPr lang="en-US" sz="2400" dirty="0">
                <a:solidFill>
                  <a:schemeClr val="tx1"/>
                </a:solidFill>
                <a:latin typeface="+mn-lt"/>
                <a:ea typeface="+mn-ea"/>
                <a:cs typeface="+mn-cs"/>
              </a:rPr>
            </a:br>
            <a:br>
              <a:rPr lang="en-US" sz="2400" dirty="0">
                <a:solidFill>
                  <a:schemeClr val="tx1"/>
                </a:solidFill>
                <a:latin typeface="+mn-lt"/>
                <a:ea typeface="+mn-ea"/>
                <a:cs typeface="+mn-cs"/>
              </a:rPr>
            </a:br>
            <a:r>
              <a:rPr lang="en-US" sz="2400" dirty="0">
                <a:solidFill>
                  <a:schemeClr val="tx1"/>
                </a:solidFill>
                <a:latin typeface="+mn-lt"/>
                <a:ea typeface="+mn-ea"/>
                <a:cs typeface="+mn-cs"/>
              </a:rPr>
              <a:t>Also consider verifying the technical aspects mentioned in the Technical docs and look and feel aspects mentioned in UI design documents. </a:t>
            </a:r>
            <a:br>
              <a:rPr lang="en-US" sz="2400" dirty="0">
                <a:solidFill>
                  <a:schemeClr val="tx1"/>
                </a:solidFill>
                <a:latin typeface="+mn-lt"/>
                <a:ea typeface="+mn-ea"/>
                <a:cs typeface="+mn-cs"/>
              </a:rPr>
            </a:br>
            <a:br>
              <a:rPr lang="en-US" sz="2400" dirty="0">
                <a:solidFill>
                  <a:schemeClr val="tx1"/>
                </a:solidFill>
                <a:latin typeface="+mn-lt"/>
                <a:ea typeface="+mn-ea"/>
                <a:cs typeface="+mn-cs"/>
              </a:rPr>
            </a:br>
            <a:br>
              <a:rPr lang="en-US" sz="2400" dirty="0">
                <a:solidFill>
                  <a:schemeClr val="tx1"/>
                </a:solidFill>
                <a:latin typeface="+mn-lt"/>
                <a:ea typeface="+mn-ea"/>
                <a:cs typeface="+mn-cs"/>
              </a:rPr>
            </a:br>
            <a:br>
              <a:rPr lang="en-US" sz="2400" dirty="0">
                <a:solidFill>
                  <a:schemeClr val="tx1"/>
                </a:solidFill>
                <a:latin typeface="+mn-lt"/>
                <a:ea typeface="+mn-ea"/>
                <a:cs typeface="+mn-cs"/>
              </a:rPr>
            </a:br>
            <a:br>
              <a:rPr lang="en-US" sz="2400" dirty="0">
                <a:solidFill>
                  <a:schemeClr val="tx1"/>
                </a:solidFill>
                <a:latin typeface="+mn-lt"/>
                <a:ea typeface="+mn-ea"/>
                <a:cs typeface="+mn-cs"/>
              </a:rPr>
            </a:br>
            <a:r>
              <a:rPr lang="en-US" sz="2400" dirty="0">
                <a:solidFill>
                  <a:schemeClr val="tx1"/>
                </a:solidFill>
                <a:latin typeface="+mn-lt"/>
                <a:ea typeface="+mn-ea"/>
                <a:cs typeface="+mn-cs"/>
              </a:rPr>
              <a:t> </a:t>
            </a:r>
          </a:p>
        </p:txBody>
      </p:sp>
      <p:sp>
        <p:nvSpPr>
          <p:cNvPr id="9" name="Rectangle 8">
            <a:extLst>
              <a:ext uri="{FF2B5EF4-FFF2-40B4-BE49-F238E27FC236}">
                <a16:creationId xmlns:a16="http://schemas.microsoft.com/office/drawing/2014/main" id="{B7E6A7A2-C906-4169-93B7-C6610AFBB6B5}"/>
              </a:ext>
            </a:extLst>
          </p:cNvPr>
          <p:cNvSpPr/>
          <p:nvPr/>
        </p:nvSpPr>
        <p:spPr>
          <a:xfrm>
            <a:off x="993099" y="967950"/>
            <a:ext cx="6096000" cy="769441"/>
          </a:xfrm>
          <a:prstGeom prst="rect">
            <a:avLst/>
          </a:prstGeom>
        </p:spPr>
        <p:txBody>
          <a:bodyPr>
            <a:spAutoFit/>
          </a:bodyPr>
          <a:lstStyle/>
          <a:p>
            <a:r>
              <a:rPr lang="en-US" sz="4400" i="1" spc="-50" dirty="0">
                <a:solidFill>
                  <a:schemeClr val="accent1">
                    <a:lumMod val="50000"/>
                  </a:schemeClr>
                </a:solidFill>
                <a:latin typeface="+mj-lt"/>
                <a:ea typeface="+mj-ea"/>
                <a:cs typeface="+mj-cs"/>
              </a:rPr>
              <a:t>How to write test cases?</a:t>
            </a:r>
          </a:p>
        </p:txBody>
      </p:sp>
    </p:spTree>
    <p:extLst>
      <p:ext uri="{BB962C8B-B14F-4D97-AF65-F5344CB8AC3E}">
        <p14:creationId xmlns:p14="http://schemas.microsoft.com/office/powerpoint/2010/main" val="3935623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A27D0-FA31-4EA5-8D94-67ED42BEFD93}"/>
              </a:ext>
            </a:extLst>
          </p:cNvPr>
          <p:cNvSpPr>
            <a:spLocks noGrp="1"/>
          </p:cNvSpPr>
          <p:nvPr>
            <p:ph type="title"/>
          </p:nvPr>
        </p:nvSpPr>
        <p:spPr/>
        <p:txBody>
          <a:bodyPr>
            <a:normAutofit/>
          </a:bodyPr>
          <a:lstStyle/>
          <a:p>
            <a:r>
              <a:rPr lang="en-US" i="1" dirty="0">
                <a:solidFill>
                  <a:schemeClr val="accent1">
                    <a:lumMod val="50000"/>
                  </a:schemeClr>
                </a:solidFill>
              </a:rPr>
              <a:t>Test Case Design</a:t>
            </a:r>
          </a:p>
        </p:txBody>
      </p:sp>
      <p:sp>
        <p:nvSpPr>
          <p:cNvPr id="4" name="TextBox 3">
            <a:extLst>
              <a:ext uri="{FF2B5EF4-FFF2-40B4-BE49-F238E27FC236}">
                <a16:creationId xmlns:a16="http://schemas.microsoft.com/office/drawing/2014/main" id="{F4EE7AA0-C2E5-42F2-8398-19B59FA6FEC2}"/>
              </a:ext>
            </a:extLst>
          </p:cNvPr>
          <p:cNvSpPr txBox="1"/>
          <p:nvPr/>
        </p:nvSpPr>
        <p:spPr>
          <a:xfrm>
            <a:off x="1097280" y="2018805"/>
            <a:ext cx="8132867" cy="4247317"/>
          </a:xfrm>
          <a:prstGeom prst="rect">
            <a:avLst/>
          </a:prstGeom>
          <a:noFill/>
        </p:spPr>
        <p:txBody>
          <a:bodyPr wrap="none" rtlCol="0">
            <a:spAutoFit/>
          </a:bodyPr>
          <a:lstStyle/>
          <a:p>
            <a:r>
              <a:rPr lang="en-US" sz="2800" dirty="0"/>
              <a:t>How to optimize test cases?</a:t>
            </a:r>
          </a:p>
          <a:p>
            <a:endParaRPr lang="en-US" sz="2800" dirty="0"/>
          </a:p>
          <a:p>
            <a:r>
              <a:rPr lang="en-US" sz="2800" dirty="0"/>
              <a:t>By using test case development techniques, which are:</a:t>
            </a:r>
          </a:p>
          <a:p>
            <a:endParaRPr lang="en-US" sz="2800" dirty="0"/>
          </a:p>
          <a:p>
            <a:pPr marL="1257300" lvl="2" indent="-342900">
              <a:buFont typeface="Wingdings" panose="05000000000000000000" pitchFamily="2" charset="2"/>
              <a:buChar char="ü"/>
            </a:pPr>
            <a:r>
              <a:rPr lang="en-US" altLang="en-US" sz="2800" dirty="0"/>
              <a:t>Boundary testing;</a:t>
            </a:r>
          </a:p>
          <a:p>
            <a:pPr marL="1257300" lvl="2" indent="-342900">
              <a:buFont typeface="Wingdings" panose="05000000000000000000" pitchFamily="2" charset="2"/>
              <a:buChar char="ü"/>
            </a:pPr>
            <a:r>
              <a:rPr lang="en-US" altLang="en-US" sz="2800" dirty="0"/>
              <a:t>Equivalence classes;</a:t>
            </a:r>
          </a:p>
          <a:p>
            <a:pPr marL="1257300" lvl="2" indent="-342900">
              <a:buFont typeface="Wingdings" panose="05000000000000000000" pitchFamily="2" charset="2"/>
              <a:buChar char="ü"/>
            </a:pPr>
            <a:r>
              <a:rPr lang="en-US" altLang="en-US" sz="2800" dirty="0"/>
              <a:t>Decision tables;</a:t>
            </a:r>
          </a:p>
          <a:p>
            <a:pPr marL="1257300" lvl="2" indent="-342900">
              <a:buFont typeface="Wingdings" panose="05000000000000000000" pitchFamily="2" charset="2"/>
              <a:buChar char="ü"/>
            </a:pPr>
            <a:r>
              <a:rPr lang="en-US" altLang="en-US" sz="2800" dirty="0"/>
              <a:t>State transitional diagrams;</a:t>
            </a:r>
          </a:p>
          <a:p>
            <a:pPr marL="1257300" lvl="2" indent="-342900">
              <a:buFont typeface="Wingdings" panose="05000000000000000000" pitchFamily="2" charset="2"/>
              <a:buChar char="ü"/>
            </a:pPr>
            <a:r>
              <a:rPr lang="en-US" altLang="en-US" sz="2800" dirty="0"/>
              <a:t>Risk Analysis.</a:t>
            </a:r>
          </a:p>
          <a:p>
            <a:endParaRPr lang="en-US" dirty="0"/>
          </a:p>
        </p:txBody>
      </p:sp>
      <p:pic>
        <p:nvPicPr>
          <p:cNvPr id="5" name="Picture 4">
            <a:extLst>
              <a:ext uri="{FF2B5EF4-FFF2-40B4-BE49-F238E27FC236}">
                <a16:creationId xmlns:a16="http://schemas.microsoft.com/office/drawing/2014/main" id="{10F6FDFB-510C-4A44-860B-673E35423236}"/>
              </a:ext>
            </a:extLst>
          </p:cNvPr>
          <p:cNvPicPr>
            <a:picLocks noChangeAspect="1"/>
          </p:cNvPicPr>
          <p:nvPr/>
        </p:nvPicPr>
        <p:blipFill>
          <a:blip r:embed="rId2"/>
          <a:stretch>
            <a:fillRect/>
          </a:stretch>
        </p:blipFill>
        <p:spPr>
          <a:xfrm>
            <a:off x="7957471" y="3360529"/>
            <a:ext cx="3198209" cy="2805286"/>
          </a:xfrm>
          <a:prstGeom prst="rect">
            <a:avLst/>
          </a:prstGeom>
        </p:spPr>
      </p:pic>
    </p:spTree>
    <p:extLst>
      <p:ext uri="{BB962C8B-B14F-4D97-AF65-F5344CB8AC3E}">
        <p14:creationId xmlns:p14="http://schemas.microsoft.com/office/powerpoint/2010/main" val="638860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A27D0-FA31-4EA5-8D94-67ED42BEFD93}"/>
              </a:ext>
            </a:extLst>
          </p:cNvPr>
          <p:cNvSpPr>
            <a:spLocks noGrp="1"/>
          </p:cNvSpPr>
          <p:nvPr>
            <p:ph type="title"/>
          </p:nvPr>
        </p:nvSpPr>
        <p:spPr>
          <a:xfrm>
            <a:off x="1097280" y="286603"/>
            <a:ext cx="10058400" cy="1450757"/>
          </a:xfrm>
        </p:spPr>
        <p:txBody>
          <a:bodyPr>
            <a:normAutofit/>
          </a:bodyPr>
          <a:lstStyle/>
          <a:p>
            <a:r>
              <a:rPr lang="en-US" i="1" dirty="0">
                <a:solidFill>
                  <a:schemeClr val="accent1">
                    <a:lumMod val="50000"/>
                  </a:schemeClr>
                </a:solidFill>
              </a:rPr>
              <a:t>Test Case Design</a:t>
            </a:r>
          </a:p>
        </p:txBody>
      </p:sp>
      <p:pic>
        <p:nvPicPr>
          <p:cNvPr id="5" name="Picture 4">
            <a:extLst>
              <a:ext uri="{FF2B5EF4-FFF2-40B4-BE49-F238E27FC236}">
                <a16:creationId xmlns:a16="http://schemas.microsoft.com/office/drawing/2014/main" id="{C9E99055-5F96-4D90-BE94-6A4C63227ADF}"/>
              </a:ext>
            </a:extLst>
          </p:cNvPr>
          <p:cNvPicPr>
            <a:picLocks noChangeAspect="1"/>
          </p:cNvPicPr>
          <p:nvPr/>
        </p:nvPicPr>
        <p:blipFill>
          <a:blip r:embed="rId2"/>
          <a:stretch>
            <a:fillRect/>
          </a:stretch>
        </p:blipFill>
        <p:spPr>
          <a:xfrm>
            <a:off x="3446531" y="2396691"/>
            <a:ext cx="5359898" cy="3427345"/>
          </a:xfrm>
          <a:prstGeom prst="rect">
            <a:avLst/>
          </a:prstGeom>
        </p:spPr>
      </p:pic>
    </p:spTree>
    <p:extLst>
      <p:ext uri="{BB962C8B-B14F-4D97-AF65-F5344CB8AC3E}">
        <p14:creationId xmlns:p14="http://schemas.microsoft.com/office/powerpoint/2010/main" val="1121080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A27D0-FA31-4EA5-8D94-67ED42BEFD93}"/>
              </a:ext>
            </a:extLst>
          </p:cNvPr>
          <p:cNvSpPr>
            <a:spLocks noGrp="1"/>
          </p:cNvSpPr>
          <p:nvPr>
            <p:ph type="title"/>
          </p:nvPr>
        </p:nvSpPr>
        <p:spPr>
          <a:xfrm>
            <a:off x="1097280" y="286603"/>
            <a:ext cx="10058400" cy="1450757"/>
          </a:xfrm>
        </p:spPr>
        <p:txBody>
          <a:bodyPr>
            <a:normAutofit/>
          </a:bodyPr>
          <a:lstStyle/>
          <a:p>
            <a:r>
              <a:rPr lang="en-US" i="1" dirty="0">
                <a:solidFill>
                  <a:schemeClr val="accent1">
                    <a:lumMod val="50000"/>
                  </a:schemeClr>
                </a:solidFill>
              </a:rPr>
              <a:t>Test Case Design</a:t>
            </a:r>
          </a:p>
        </p:txBody>
      </p:sp>
      <p:sp>
        <p:nvSpPr>
          <p:cNvPr id="4" name="TextBox 3">
            <a:extLst>
              <a:ext uri="{FF2B5EF4-FFF2-40B4-BE49-F238E27FC236}">
                <a16:creationId xmlns:a16="http://schemas.microsoft.com/office/drawing/2014/main" id="{F4EE7AA0-C2E5-42F2-8398-19B59FA6FEC2}"/>
              </a:ext>
            </a:extLst>
          </p:cNvPr>
          <p:cNvSpPr txBox="1"/>
          <p:nvPr/>
        </p:nvSpPr>
        <p:spPr>
          <a:xfrm>
            <a:off x="654518" y="1737360"/>
            <a:ext cx="10943924" cy="5355312"/>
          </a:xfrm>
          <a:prstGeom prst="rect">
            <a:avLst/>
          </a:prstGeom>
          <a:noFill/>
        </p:spPr>
        <p:txBody>
          <a:bodyPr wrap="square" rtlCol="0">
            <a:spAutoFit/>
          </a:bodyPr>
          <a:lstStyle/>
          <a:p>
            <a:r>
              <a:rPr lang="en-US" altLang="en-US" sz="2000" b="1" dirty="0">
                <a:solidFill>
                  <a:schemeClr val="accent1">
                    <a:lumMod val="75000"/>
                  </a:schemeClr>
                </a:solidFill>
                <a:latin typeface="Arial" panose="020B0604020202020204" pitchFamily="34" charset="0"/>
              </a:rPr>
              <a:t>Equivalence class partitioning</a:t>
            </a:r>
          </a:p>
          <a:p>
            <a:pPr algn="just"/>
            <a:endParaRPr lang="en-US" sz="2000" b="1" dirty="0">
              <a:latin typeface="Arial" panose="020B0604020202020204" pitchFamily="34" charset="0"/>
            </a:endParaRPr>
          </a:p>
          <a:p>
            <a:pPr marL="342900" indent="-342900" algn="just">
              <a:buFont typeface="Wingdings" panose="05000000000000000000" pitchFamily="2" charset="2"/>
              <a:buChar char="Ø"/>
            </a:pPr>
            <a:r>
              <a:rPr lang="en-US" altLang="en-US" sz="2000" dirty="0">
                <a:latin typeface="Arial" panose="020B0604020202020204" pitchFamily="34" charset="0"/>
              </a:rPr>
              <a:t>A black box test design technique in which test cases are designed to execute representatives from equivalence partitions. In principle, test cases are designed to cover each partition at least once.</a:t>
            </a:r>
          </a:p>
          <a:p>
            <a:pPr marL="342900" indent="-342900" algn="just">
              <a:spcBef>
                <a:spcPct val="20000"/>
              </a:spcBef>
              <a:buFont typeface="Wingdings" panose="05000000000000000000" pitchFamily="2" charset="2"/>
              <a:buChar char="Ø"/>
            </a:pPr>
            <a:r>
              <a:rPr lang="en-US" altLang="en-US" sz="2000" dirty="0">
                <a:latin typeface="Arial" panose="020B0604020202020204" pitchFamily="34" charset="0"/>
              </a:rPr>
              <a:t>Creates the minimum number of black box tests needed to provide minimum test coverage</a:t>
            </a:r>
          </a:p>
          <a:p>
            <a:pPr marL="342900" indent="-342900" algn="just">
              <a:spcBef>
                <a:spcPct val="20000"/>
              </a:spcBef>
              <a:buFont typeface="Wingdings" panose="05000000000000000000" pitchFamily="2" charset="2"/>
              <a:buChar char="Ø"/>
            </a:pPr>
            <a:r>
              <a:rPr lang="en-US" altLang="en-US" sz="2000" dirty="0">
                <a:latin typeface="Arial" panose="020B0604020202020204" pitchFamily="34" charset="0"/>
              </a:rPr>
              <a:t>Steps:</a:t>
            </a:r>
          </a:p>
          <a:p>
            <a:pPr lvl="1" algn="just">
              <a:spcBef>
                <a:spcPct val="20000"/>
              </a:spcBef>
              <a:buFontTx/>
              <a:buChar char="–"/>
            </a:pPr>
            <a:r>
              <a:rPr lang="en-US" altLang="en-US" sz="2000" dirty="0">
                <a:latin typeface="Arial" panose="020B0604020202020204" pitchFamily="34" charset="0"/>
              </a:rPr>
              <a:t>Identify equivalence classes, the input values which are treated the same by the software:</a:t>
            </a:r>
          </a:p>
          <a:p>
            <a:pPr lvl="2" algn="just">
              <a:spcBef>
                <a:spcPct val="20000"/>
              </a:spcBef>
              <a:buFontTx/>
              <a:buChar char="–"/>
            </a:pPr>
            <a:r>
              <a:rPr lang="en-US" altLang="en-US" sz="2000" dirty="0">
                <a:latin typeface="Arial" panose="020B0604020202020204" pitchFamily="34" charset="0"/>
              </a:rPr>
              <a:t>Valid classes: legal input values;</a:t>
            </a:r>
          </a:p>
          <a:p>
            <a:pPr lvl="2" algn="just">
              <a:spcBef>
                <a:spcPct val="20000"/>
              </a:spcBef>
              <a:buFontTx/>
              <a:buChar char="–"/>
            </a:pPr>
            <a:r>
              <a:rPr lang="en-US" altLang="en-US" sz="2000" dirty="0">
                <a:latin typeface="Arial" panose="020B0604020202020204" pitchFamily="34" charset="0"/>
              </a:rPr>
              <a:t>Invalid classes: illegal or unacceptable input values;</a:t>
            </a:r>
          </a:p>
          <a:p>
            <a:pPr lvl="1" algn="just">
              <a:spcBef>
                <a:spcPct val="20000"/>
              </a:spcBef>
              <a:buFontTx/>
              <a:buChar char="–"/>
            </a:pPr>
            <a:r>
              <a:rPr lang="en-US" altLang="en-US" sz="2000" dirty="0">
                <a:latin typeface="Arial" panose="020B0604020202020204" pitchFamily="34" charset="0"/>
              </a:rPr>
              <a:t>Create a test case for each equivalence class.</a:t>
            </a:r>
          </a:p>
          <a:p>
            <a:endParaRPr lang="en-US" altLang="en-US" sz="2000" dirty="0">
              <a:latin typeface="Arial" panose="020B0604020202020204" pitchFamily="34" charset="0"/>
            </a:endParaRPr>
          </a:p>
          <a:p>
            <a:endParaRPr lang="en-US" sz="2000" b="1" dirty="0">
              <a:latin typeface="Arial" panose="020B0604020202020204" pitchFamily="34" charset="0"/>
            </a:endParaRPr>
          </a:p>
          <a:p>
            <a:endParaRPr lang="en-US" sz="2000" b="1" dirty="0">
              <a:latin typeface="Arial" panose="020B0604020202020204" pitchFamily="34" charset="0"/>
            </a:endParaRPr>
          </a:p>
          <a:p>
            <a:endParaRPr lang="en-US" sz="2000" b="1" dirty="0">
              <a:latin typeface="Arial" panose="020B0604020202020204" pitchFamily="34" charset="0"/>
            </a:endParaRPr>
          </a:p>
          <a:p>
            <a:endParaRPr lang="en-US" dirty="0"/>
          </a:p>
        </p:txBody>
      </p:sp>
      <p:pic>
        <p:nvPicPr>
          <p:cNvPr id="3" name="Picture 2">
            <a:extLst>
              <a:ext uri="{FF2B5EF4-FFF2-40B4-BE49-F238E27FC236}">
                <a16:creationId xmlns:a16="http://schemas.microsoft.com/office/drawing/2014/main" id="{D2304EA3-B13A-4A73-BEB5-8DE383FD930A}"/>
              </a:ext>
            </a:extLst>
          </p:cNvPr>
          <p:cNvPicPr>
            <a:picLocks noChangeAspect="1"/>
          </p:cNvPicPr>
          <p:nvPr/>
        </p:nvPicPr>
        <p:blipFill>
          <a:blip r:embed="rId2"/>
          <a:stretch>
            <a:fillRect/>
          </a:stretch>
        </p:blipFill>
        <p:spPr>
          <a:xfrm>
            <a:off x="7652085" y="4631701"/>
            <a:ext cx="4077903" cy="1073823"/>
          </a:xfrm>
          <a:prstGeom prst="rect">
            <a:avLst/>
          </a:prstGeom>
        </p:spPr>
      </p:pic>
    </p:spTree>
    <p:extLst>
      <p:ext uri="{BB962C8B-B14F-4D97-AF65-F5344CB8AC3E}">
        <p14:creationId xmlns:p14="http://schemas.microsoft.com/office/powerpoint/2010/main" val="1996298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A27D0-FA31-4EA5-8D94-67ED42BEFD93}"/>
              </a:ext>
            </a:extLst>
          </p:cNvPr>
          <p:cNvSpPr>
            <a:spLocks noGrp="1"/>
          </p:cNvSpPr>
          <p:nvPr>
            <p:ph type="title"/>
          </p:nvPr>
        </p:nvSpPr>
        <p:spPr>
          <a:xfrm>
            <a:off x="1058091" y="613955"/>
            <a:ext cx="10058400" cy="979714"/>
          </a:xfrm>
        </p:spPr>
        <p:txBody>
          <a:bodyPr>
            <a:normAutofit/>
          </a:bodyPr>
          <a:lstStyle/>
          <a:p>
            <a:r>
              <a:rPr lang="en-US" i="1" dirty="0">
                <a:solidFill>
                  <a:schemeClr val="accent1">
                    <a:lumMod val="50000"/>
                  </a:schemeClr>
                </a:solidFill>
              </a:rPr>
              <a:t>Test Case Design</a:t>
            </a:r>
          </a:p>
        </p:txBody>
      </p:sp>
      <p:sp>
        <p:nvSpPr>
          <p:cNvPr id="4" name="TextBox 3">
            <a:extLst>
              <a:ext uri="{FF2B5EF4-FFF2-40B4-BE49-F238E27FC236}">
                <a16:creationId xmlns:a16="http://schemas.microsoft.com/office/drawing/2014/main" id="{F4EE7AA0-C2E5-42F2-8398-19B59FA6FEC2}"/>
              </a:ext>
            </a:extLst>
          </p:cNvPr>
          <p:cNvSpPr txBox="1"/>
          <p:nvPr/>
        </p:nvSpPr>
        <p:spPr>
          <a:xfrm>
            <a:off x="750771" y="1742173"/>
            <a:ext cx="10943924" cy="5970865"/>
          </a:xfrm>
          <a:prstGeom prst="rect">
            <a:avLst/>
          </a:prstGeom>
          <a:noFill/>
        </p:spPr>
        <p:txBody>
          <a:bodyPr wrap="square" rtlCol="0">
            <a:spAutoFit/>
          </a:bodyPr>
          <a:lstStyle/>
          <a:p>
            <a:r>
              <a:rPr lang="en-US" altLang="en-US" sz="2000" b="1" dirty="0">
                <a:solidFill>
                  <a:schemeClr val="accent1">
                    <a:lumMod val="75000"/>
                  </a:schemeClr>
                </a:solidFill>
                <a:latin typeface="Arial" panose="020B0604020202020204" pitchFamily="34" charset="0"/>
              </a:rPr>
              <a:t>Boundary value</a:t>
            </a:r>
          </a:p>
          <a:p>
            <a:endParaRPr lang="en-US" altLang="en-US" sz="2000" b="1" dirty="0">
              <a:latin typeface="Arial" panose="020B0604020202020204" pitchFamily="34" charset="0"/>
            </a:endParaRPr>
          </a:p>
          <a:p>
            <a:pPr marL="342900" indent="-342900">
              <a:buFont typeface="Wingdings" panose="05000000000000000000" pitchFamily="2" charset="2"/>
              <a:buChar char="Ø"/>
            </a:pPr>
            <a:r>
              <a:rPr lang="en-US" altLang="en-US" sz="2000" dirty="0">
                <a:latin typeface="Arial" panose="020B0604020202020204" pitchFamily="34" charset="0"/>
              </a:rPr>
              <a:t>A black box test design technique in which test cases are designed based on boundary values. </a:t>
            </a:r>
          </a:p>
          <a:p>
            <a:pPr marL="342900" indent="-342900">
              <a:buFont typeface="Wingdings" panose="05000000000000000000" pitchFamily="2" charset="2"/>
              <a:buChar char="Ø"/>
            </a:pPr>
            <a:r>
              <a:rPr lang="en-US" altLang="en-US" sz="2000" dirty="0">
                <a:latin typeface="Arial" panose="020B0604020202020204" pitchFamily="34" charset="0"/>
              </a:rPr>
              <a:t>Each input is tested at both ends of its valid range(s) and just outside its valid range(s). </a:t>
            </a:r>
          </a:p>
          <a:p>
            <a:pPr marL="342900" indent="-342900">
              <a:buFont typeface="Wingdings" panose="05000000000000000000" pitchFamily="2" charset="2"/>
              <a:buChar char="Ø"/>
            </a:pPr>
            <a:r>
              <a:rPr lang="en-US" altLang="en-US" sz="2000" dirty="0">
                <a:latin typeface="Arial" panose="020B0604020202020204" pitchFamily="34" charset="0"/>
              </a:rPr>
              <a:t>Steps:</a:t>
            </a:r>
          </a:p>
          <a:p>
            <a:pPr lvl="2">
              <a:spcBef>
                <a:spcPct val="20000"/>
              </a:spcBef>
              <a:buFont typeface="Arial" panose="020B0604020202020204" pitchFamily="34" charset="0"/>
              <a:buChar char="–"/>
            </a:pPr>
            <a:r>
              <a:rPr lang="en-US" altLang="en-US" sz="2000" dirty="0">
                <a:latin typeface="Arial" panose="020B0604020202020204" pitchFamily="34" charset="0"/>
              </a:rPr>
              <a:t>Create test cases at the boundary of each input:</a:t>
            </a:r>
          </a:p>
          <a:p>
            <a:pPr lvl="3">
              <a:spcBef>
                <a:spcPct val="20000"/>
              </a:spcBef>
              <a:buFont typeface="Arial" panose="020B0604020202020204" pitchFamily="34" charset="0"/>
              <a:buChar char="–"/>
            </a:pPr>
            <a:r>
              <a:rPr lang="en-US" altLang="en-US" sz="2000" dirty="0">
                <a:latin typeface="Arial" panose="020B0604020202020204" pitchFamily="34" charset="0"/>
              </a:rPr>
              <a:t>Just below the boundary;</a:t>
            </a:r>
          </a:p>
          <a:p>
            <a:pPr lvl="3">
              <a:spcBef>
                <a:spcPct val="20000"/>
              </a:spcBef>
              <a:buFont typeface="Arial" panose="020B0604020202020204" pitchFamily="34" charset="0"/>
              <a:buChar char="–"/>
            </a:pPr>
            <a:r>
              <a:rPr lang="en-US" altLang="en-US" sz="2000" dirty="0">
                <a:latin typeface="Arial" panose="020B0604020202020204" pitchFamily="34" charset="0"/>
              </a:rPr>
              <a:t>Just above the boundary;</a:t>
            </a:r>
          </a:p>
          <a:p>
            <a:pPr lvl="2">
              <a:spcBef>
                <a:spcPct val="20000"/>
              </a:spcBef>
              <a:buFontTx/>
              <a:buChar char="–"/>
            </a:pPr>
            <a:r>
              <a:rPr lang="en-US" altLang="en-US" sz="2000" dirty="0">
                <a:latin typeface="Arial" panose="020B0604020202020204" pitchFamily="34" charset="0"/>
              </a:rPr>
              <a:t>The focus is on one requirement at a time;</a:t>
            </a:r>
          </a:p>
          <a:p>
            <a:pPr lvl="2">
              <a:spcBef>
                <a:spcPct val="20000"/>
              </a:spcBef>
              <a:buFontTx/>
              <a:buChar char="–"/>
            </a:pPr>
            <a:r>
              <a:rPr lang="en-US" altLang="en-US" sz="2000" dirty="0">
                <a:latin typeface="Arial" panose="020B0604020202020204" pitchFamily="34" charset="0"/>
              </a:rPr>
              <a:t>Can be combined across multiple requirements – all valid minimums together, all valid maximums together;</a:t>
            </a:r>
          </a:p>
          <a:p>
            <a:pPr lvl="2">
              <a:spcBef>
                <a:spcPct val="20000"/>
              </a:spcBef>
              <a:buFontTx/>
              <a:buChar char="–"/>
            </a:pPr>
            <a:endParaRPr lang="en-US" altLang="en-US" sz="2000" dirty="0">
              <a:latin typeface="Arial" panose="020B0604020202020204" pitchFamily="34" charset="0"/>
            </a:endParaRPr>
          </a:p>
          <a:p>
            <a:endParaRPr lang="en-US" altLang="en-US" sz="2000" dirty="0">
              <a:latin typeface="Arial" panose="020B0604020202020204" pitchFamily="34" charset="0"/>
            </a:endParaRPr>
          </a:p>
          <a:p>
            <a:endParaRPr lang="en-US" sz="2000" b="1" dirty="0">
              <a:latin typeface="Arial" panose="020B0604020202020204" pitchFamily="34" charset="0"/>
            </a:endParaRPr>
          </a:p>
          <a:p>
            <a:endParaRPr lang="en-US" sz="2000" b="1" dirty="0">
              <a:latin typeface="Arial" panose="020B0604020202020204" pitchFamily="34" charset="0"/>
            </a:endParaRPr>
          </a:p>
          <a:p>
            <a:endParaRPr lang="en-US" sz="2000" b="1" dirty="0">
              <a:latin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79D95D51-9E68-4F8B-9A22-877C425810F4}"/>
              </a:ext>
            </a:extLst>
          </p:cNvPr>
          <p:cNvPicPr>
            <a:picLocks noChangeAspect="1"/>
          </p:cNvPicPr>
          <p:nvPr/>
        </p:nvPicPr>
        <p:blipFill>
          <a:blip r:embed="rId2"/>
          <a:stretch>
            <a:fillRect/>
          </a:stretch>
        </p:blipFill>
        <p:spPr>
          <a:xfrm>
            <a:off x="7502893" y="4232457"/>
            <a:ext cx="4316931" cy="672917"/>
          </a:xfrm>
          <a:prstGeom prst="rect">
            <a:avLst/>
          </a:prstGeom>
        </p:spPr>
      </p:pic>
    </p:spTree>
    <p:extLst>
      <p:ext uri="{BB962C8B-B14F-4D97-AF65-F5344CB8AC3E}">
        <p14:creationId xmlns:p14="http://schemas.microsoft.com/office/powerpoint/2010/main" val="305264425"/>
      </p:ext>
    </p:extLst>
  </p:cSld>
  <p:clrMapOvr>
    <a:masterClrMapping/>
  </p:clrMapOvr>
</p:sld>
</file>

<file path=ppt/theme/theme1.xml><?xml version="1.0" encoding="utf-8"?>
<a:theme xmlns:a="http://schemas.openxmlformats.org/drawingml/2006/main" name="Retrospec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10164</TotalTime>
  <Words>997</Words>
  <Application>Microsoft Office PowerPoint</Application>
  <PresentationFormat>Widescreen</PresentationFormat>
  <Paragraphs>119</Paragraphs>
  <Slides>21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21</vt:i4>
      </vt:variant>
    </vt:vector>
  </HeadingPairs>
  <TitlesOfParts>
    <vt:vector size="28" baseType="lpstr">
      <vt:lpstr>Arial</vt:lpstr>
      <vt:lpstr>Calibri</vt:lpstr>
      <vt:lpstr>Calibri Light</vt:lpstr>
      <vt:lpstr>Wingdings</vt:lpstr>
      <vt:lpstr>Retrospect</vt:lpstr>
      <vt:lpstr>Worksheet</vt:lpstr>
      <vt:lpstr>Packager Shell Object</vt:lpstr>
      <vt:lpstr>Writing test case  best practices</vt:lpstr>
      <vt:lpstr>Test cases are very important for any project as this is the first step in any testing cycle. So, writing test cases which are effective as well as reusable is very important.    “What is a Test Case?”  A Test Case is simply a list of actions which need to be executed to verify a particular functionality or feature of your application under test.  Test Cases are the backbone of every project. Over time, a project will grow to contain a great deal of Test Cases – smaller Test Cases that are frequently needed, and larger Test Cases that can perform sequences or workflows specific to the application.</vt:lpstr>
      <vt:lpstr>- Requirements  - Use cases  - Design documents </vt:lpstr>
      <vt:lpstr>- What’s missing?  - Will it work?  - Will it make sense for the user?  - Can I test this?  - Can I measure them?  - How will I find out if it works?  - Are there any contradictions?   </vt:lpstr>
      <vt:lpstr>First read and understand Business requirements get the big picture of what is being achieved from business perspective.   Ask for clarifications (BA/MOA/MOE and not the DEV)  There can be 1:1 or 1:N or N:1 or N:N relationship between requirements and Test cases   Go through Technical specification and UI design document to gain understanding of how the business requirements get translated into application functionality.   Also consider verifying the technical aspects mentioned in the Technical docs and look and feel aspects mentioned in UI design documents.       </vt:lpstr>
      <vt:lpstr>Test Case Design</vt:lpstr>
      <vt:lpstr>Test Case Design</vt:lpstr>
      <vt:lpstr>Test Case Design</vt:lpstr>
      <vt:lpstr>Test Case Design</vt:lpstr>
      <vt:lpstr>Test Case Design</vt:lpstr>
      <vt:lpstr>Test Case Design</vt:lpstr>
      <vt:lpstr>How to write test cases? – Good practices</vt:lpstr>
      <vt:lpstr>Tips and Tricks</vt:lpstr>
      <vt:lpstr>Tips and Tricks</vt:lpstr>
      <vt:lpstr>Tips and Tricks</vt:lpstr>
      <vt:lpstr>Test Cases creation (exercise)</vt:lpstr>
      <vt:lpstr>Test plan – Template ALM</vt:lpstr>
      <vt:lpstr>ALM import – Excel add-in (VM)</vt:lpstr>
      <vt:lpstr>ALM import – Excel add-in (VM)</vt:lpstr>
      <vt:lpstr>ALM import – test plan (exercise)</vt:lpstr>
      <vt:lpstr>Thank you and…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cases- practises</dc:title>
  <dc:creator>Maria Teodora Savu</dc:creator>
  <cp:lastModifiedBy>Maria Teodora Savu</cp:lastModifiedBy>
  <cp:revision>37</cp:revision>
  <dcterms:created xsi:type="dcterms:W3CDTF">2018-03-17T20:25:37Z</dcterms:created>
  <dcterms:modified xsi:type="dcterms:W3CDTF">2018-03-25T19:24:50Z</dcterms:modified>
</cp:coreProperties>
</file>