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98" r:id="rId4"/>
    <p:sldMasterId id="2147484418" r:id="rId5"/>
    <p:sldMasterId id="2147484421" r:id="rId6"/>
  </p:sldMasterIdLst>
  <p:notesMasterIdLst>
    <p:notesMasterId r:id="rId53"/>
  </p:notesMasterIdLst>
  <p:handoutMasterIdLst>
    <p:handoutMasterId r:id="rId54"/>
  </p:handoutMasterIdLst>
  <p:sldIdLst>
    <p:sldId id="2514" r:id="rId7"/>
    <p:sldId id="2736" r:id="rId8"/>
    <p:sldId id="2579" r:id="rId9"/>
    <p:sldId id="2727" r:id="rId10"/>
    <p:sldId id="2724" r:id="rId11"/>
    <p:sldId id="2749" r:id="rId12"/>
    <p:sldId id="2720" r:id="rId13"/>
    <p:sldId id="2740" r:id="rId14"/>
    <p:sldId id="2587" r:id="rId15"/>
    <p:sldId id="2585" r:id="rId16"/>
    <p:sldId id="2531" r:id="rId17"/>
    <p:sldId id="2753" r:id="rId18"/>
    <p:sldId id="2754" r:id="rId19"/>
    <p:sldId id="2582" r:id="rId20"/>
    <p:sldId id="2584" r:id="rId21"/>
    <p:sldId id="2706" r:id="rId22"/>
    <p:sldId id="2671" r:id="rId23"/>
    <p:sldId id="2672" r:id="rId24"/>
    <p:sldId id="2673" r:id="rId25"/>
    <p:sldId id="2576" r:id="rId26"/>
    <p:sldId id="2675" r:id="rId27"/>
    <p:sldId id="2656" r:id="rId28"/>
    <p:sldId id="2657" r:id="rId29"/>
    <p:sldId id="2658" r:id="rId30"/>
    <p:sldId id="2683" r:id="rId31"/>
    <p:sldId id="2670" r:id="rId32"/>
    <p:sldId id="2648" r:id="rId33"/>
    <p:sldId id="2728" r:id="rId34"/>
    <p:sldId id="2707" r:id="rId35"/>
    <p:sldId id="2688" r:id="rId36"/>
    <p:sldId id="2650" r:id="rId37"/>
    <p:sldId id="2689" r:id="rId38"/>
    <p:sldId id="2690" r:id="rId39"/>
    <p:sldId id="2691" r:id="rId40"/>
    <p:sldId id="2708" r:id="rId41"/>
    <p:sldId id="2725" r:id="rId42"/>
    <p:sldId id="2693" r:id="rId43"/>
    <p:sldId id="2694" r:id="rId44"/>
    <p:sldId id="2695" r:id="rId45"/>
    <p:sldId id="2709" r:id="rId46"/>
    <p:sldId id="2739" r:id="rId47"/>
    <p:sldId id="2750" r:id="rId48"/>
    <p:sldId id="2751" r:id="rId49"/>
    <p:sldId id="2752" r:id="rId50"/>
    <p:sldId id="2715" r:id="rId51"/>
    <p:sldId id="2738" r:id="rId5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E2C6B28-248B-4A19-821A-07285B93BA91}">
          <p14:sldIdLst>
            <p14:sldId id="2514"/>
            <p14:sldId id="2736"/>
            <p14:sldId id="2579"/>
            <p14:sldId id="2727"/>
            <p14:sldId id="2724"/>
            <p14:sldId id="2749"/>
            <p14:sldId id="2720"/>
            <p14:sldId id="2740"/>
          </p14:sldIdLst>
        </p14:section>
        <p14:section name="Natural Language Processing" id="{54D63259-E005-450E-A1CE-58DDCC3F5A8A}">
          <p14:sldIdLst>
            <p14:sldId id="2587"/>
            <p14:sldId id="2585"/>
            <p14:sldId id="2531"/>
            <p14:sldId id="2753"/>
            <p14:sldId id="2754"/>
            <p14:sldId id="2582"/>
            <p14:sldId id="2584"/>
            <p14:sldId id="2706"/>
            <p14:sldId id="2671"/>
            <p14:sldId id="2672"/>
            <p14:sldId id="2673"/>
            <p14:sldId id="2576"/>
            <p14:sldId id="2675"/>
          </p14:sldIdLst>
        </p14:section>
        <p14:section name="ChatGPT" id="{23234F6B-1B8B-42A0-A7A3-CB698D837B6D}">
          <p14:sldIdLst>
            <p14:sldId id="2656"/>
            <p14:sldId id="2657"/>
            <p14:sldId id="2658"/>
            <p14:sldId id="2683"/>
            <p14:sldId id="2670"/>
            <p14:sldId id="2648"/>
            <p14:sldId id="2728"/>
            <p14:sldId id="2707"/>
          </p14:sldIdLst>
        </p14:section>
        <p14:section name="Retrieval-Augmented Generation" id="{CBB67379-6CBC-4C2F-99D0-12CD67ACE43D}">
          <p14:sldIdLst>
            <p14:sldId id="2688"/>
            <p14:sldId id="2650"/>
            <p14:sldId id="2689"/>
            <p14:sldId id="2690"/>
            <p14:sldId id="2691"/>
            <p14:sldId id="2708"/>
          </p14:sldIdLst>
        </p14:section>
        <p14:section name="SQL-Augmented Generation" id="{E2ADB06C-045A-4E38-BBF3-A83562FAAF46}">
          <p14:sldIdLst>
            <p14:sldId id="2725"/>
            <p14:sldId id="2693"/>
            <p14:sldId id="2694"/>
            <p14:sldId id="2695"/>
            <p14:sldId id="2709"/>
          </p14:sldIdLst>
        </p14:section>
        <p14:section name="Assistants API" id="{AA2D88E7-E406-4980-AFE4-0DB35A9482F1}">
          <p14:sldIdLst>
            <p14:sldId id="2739"/>
            <p14:sldId id="2750"/>
            <p14:sldId id="2751"/>
            <p14:sldId id="2752"/>
            <p14:sldId id="2715"/>
            <p14:sldId id="273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BBFFD2"/>
    <a:srgbClr val="FFCCFF"/>
    <a:srgbClr val="000000"/>
    <a:srgbClr val="CCECFF"/>
    <a:srgbClr val="FFF2CC"/>
    <a:srgbClr val="E2F0D9"/>
    <a:srgbClr val="CCCCFF"/>
    <a:srgbClr val="046E8F"/>
    <a:srgbClr val="1DA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362" autoAdjust="0"/>
    <p:restoredTop sz="80635" autoAdjust="0"/>
  </p:normalViewPr>
  <p:slideViewPr>
    <p:cSldViewPr>
      <p:cViewPr varScale="1">
        <p:scale>
          <a:sx n="100" d="100"/>
          <a:sy n="100" d="100"/>
        </p:scale>
        <p:origin x="918" y="84"/>
      </p:cViewPr>
      <p:guideLst/>
    </p:cSldViewPr>
  </p:slideViewPr>
  <p:outlineViewPr>
    <p:cViewPr>
      <p:scale>
        <a:sx n="33" d="100"/>
        <a:sy n="33" d="100"/>
      </p:scale>
      <p:origin x="0" y="-14442"/>
    </p:cViewPr>
  </p:outlineViewPr>
  <p:notesTextViewPr>
    <p:cViewPr>
      <p:scale>
        <a:sx n="3" d="2"/>
        <a:sy n="3" d="2"/>
      </p:scale>
      <p:origin x="0" y="0"/>
    </p:cViewPr>
  </p:notesTextViewPr>
  <p:sorterViewPr>
    <p:cViewPr varScale="1">
      <p:scale>
        <a:sx n="1" d="1"/>
        <a:sy n="1" d="1"/>
      </p:scale>
      <p:origin x="0" y="0"/>
    </p:cViewPr>
  </p:sorterViewPr>
  <p:notesViewPr>
    <p:cSldViewPr showGuides="1">
      <p:cViewPr>
        <p:scale>
          <a:sx n="100" d="100"/>
          <a:sy n="100" d="100"/>
        </p:scale>
        <p:origin x="280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commentAuthors" Target="commentAuthor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viewProps" Target="view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t>WintellectNOW</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2/15/2024 9:48 AM</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WintellectNOW</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2/15/2024 9:48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achinelearningmastery.com/keras-functional-api-deep-learnin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rxiv.org/abs/1810.04805"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arxiv.org/abs/1910.01108" TargetMode="External"/><Relationship Id="rId4" Type="http://schemas.openxmlformats.org/officeDocument/2006/relationships/hyperlink" Target="https://blog.google/products/search/search-language-understanding-bert/"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nalyticsindiamag.com/a-complete-tutorial-on-masked-language-modelling-using-ber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rxiv.org/abs/1609.08144"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ChatGPT was trained on more than a billion lines of code from GitHub. It's proficient in more than 40 programming languages.</a:t>
            </a:r>
          </a:p>
        </p:txBody>
      </p:sp>
      <p:sp>
        <p:nvSpPr>
          <p:cNvPr id="4" name="Header Placeholder 3"/>
          <p:cNvSpPr>
            <a:spLocks noGrp="1"/>
          </p:cNvSpPr>
          <p:nvPr>
            <p:ph type="hdr" sz="quarter"/>
          </p:nvPr>
        </p:nvSpPr>
        <p:spPr/>
        <p:txBody>
          <a:bodyPr/>
          <a:lstStyle/>
          <a:p>
            <a:r>
              <a:rPr lang="en-US"/>
              <a:t>WintellectNOW</a:t>
            </a:r>
            <a:endParaRPr lang="en-US" dirty="0"/>
          </a:p>
        </p:txBody>
      </p:sp>
      <p:sp>
        <p:nvSpPr>
          <p:cNvPr id="5" name="Date Placeholder 4"/>
          <p:cNvSpPr>
            <a:spLocks noGrp="1"/>
          </p:cNvSpPr>
          <p:nvPr>
            <p:ph type="dt" idx="1"/>
          </p:nvPr>
        </p:nvSpPr>
        <p:spPr/>
        <p:txBody>
          <a:bodyPr/>
          <a:lstStyle/>
          <a:p>
            <a:fld id="{38EEC551-8CDA-4EB6-89BB-2A86C9F091C8}" type="datetime8">
              <a:rPr lang="en-US" smtClean="0"/>
              <a:t>2/15/2024 9:48 AM</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5765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uses </a:t>
            </a:r>
            <a:r>
              <a:rPr lang="en-US" dirty="0" err="1"/>
              <a:t>Keras's</a:t>
            </a:r>
            <a:r>
              <a:rPr lang="en-US" dirty="0"/>
              <a:t> functional API; it has to because the model has two inputs.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functional API is a richer version of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Keras’s</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sequential API. Among other things, it lets you create models with multiple inputs or outputs and models with shared layers like the ones in Faster R-CNN’s region proposal network. Here’s a simple neural network for binary classification defined with the sequential API: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ts val="1320"/>
              </a:lnSpc>
              <a:spcBef>
                <a:spcPts val="0"/>
              </a:spcBef>
              <a:spcAft>
                <a:spcPts val="0"/>
              </a:spcAft>
            </a:pPr>
            <a:endPar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fontAlgn="base">
              <a:lnSpc>
                <a:spcPts val="132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model = Sequential()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ts val="1320"/>
              </a:lnSpc>
              <a:spcBef>
                <a:spcPts val="0"/>
              </a:spcBef>
              <a:spcAft>
                <a:spcPts val="0"/>
              </a:spcAft>
            </a:pP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model.add</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(Dense(128, activation='</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relu</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input_dim</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ts val="1320"/>
              </a:lnSpc>
              <a:spcBef>
                <a:spcPts val="0"/>
              </a:spcBef>
              <a:spcAft>
                <a:spcPts val="800"/>
              </a:spcAft>
            </a:pP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model.add</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(Dense(1, activation='sigmoid'))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Here’s the same network created with the functional API: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ts val="1320"/>
              </a:lnSpc>
              <a:spcBef>
                <a:spcPts val="0"/>
              </a:spcBef>
              <a:spcAft>
                <a:spcPts val="0"/>
              </a:spcAft>
            </a:pPr>
            <a:endPar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fontAlgn="base">
              <a:lnSpc>
                <a:spcPts val="132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input = Input(shape=(3,))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ts val="132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hidden = Dense(128, activation='</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relu</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')(input)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ts val="132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output = Dense(1, activation='sigmoid')(hidden)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ts val="132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model = Model(inputs=input, outputs=output)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double-parentheses syntax – for example, </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Dense(…)(…)</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is somewhat off-putting at first. You rarely see it, and yet it’s perfectly legitimate Python. It first calls the class constructor (internally, the class’s </a:t>
            </a:r>
            <a:r>
              <a:rPr lang="en-US"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__</a:t>
            </a:r>
            <a:r>
              <a:rPr lang="en-US"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init</a:t>
            </a:r>
            <a:r>
              <a:rPr lang="en-US"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__</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function), and then calls the class’s </a:t>
            </a:r>
            <a:r>
              <a:rPr lang="en-US"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__call__</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function. The latter connects the layer </a:t>
            </a:r>
            <a:r>
              <a:rPr lang="en-US"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__call__</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is called on to the layer specified as a function parameter.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When you create the model, you specify the inputs and outputs, and since the </a:t>
            </a:r>
            <a:r>
              <a:rPr lang="en-US"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inputs</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a:t>
            </a:r>
            <a:r>
              <a:rPr lang="en-US"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outputs</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parameter will accept Python lists, it’s a simple matter to create a model with multiple inputs and outputs. For a concise introduction to the functional API and examples demonstrating advanced uses, including multiple inputs and outputs and shared layers, see “</a:t>
            </a:r>
            <a:r>
              <a:rPr lang="en-US" sz="180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3"/>
              </a:rPr>
              <a:t>How to Use the </a:t>
            </a:r>
            <a:r>
              <a:rPr lang="en-US" sz="1800" u="sng"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3"/>
              </a:rPr>
              <a:t>Keras</a:t>
            </a:r>
            <a:r>
              <a:rPr lang="en-US" sz="180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3"/>
              </a:rPr>
              <a:t> Functional API for Deep Learning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938762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WintellectNOW</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2/15/2024 9:48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4392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WintellectNOW</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2/15/2024 9:48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941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WintellectNOW</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2/15/2024 9:48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2295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WintellectNOW</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2/15/2024 9:48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486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introduction of transformers in 2017 laid the groundwork for another landmark innovation in the NLP space: Bidirectional Encoder Representations from Transformers, or BERT for short. Introduced by Google researchers in a 2018 paper titled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BERT: Pre-training of Deep Bidirectional Transformers for Language Understanding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BERT advanced the state of the art by providing pretrained transformers that can be fine-tuned for a variety of NLP tasks.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BERT was instilled with language understanding by training it with more than 2.5 billion words from Wikipedia articles and 800 million words from Google Books. Training required four days on 64 tensor processing units (TPUs). Fine-tuning is accomplished by further training the pretrained model with task-specific samples and a reduced learning rate (Figure 13-7). It’s a relatively simple matter, for example, to fine-tune BERT to perform sentiment analysis and outscore bag-of-words models for accuracy. BERT’s value lies in the fact that it possesses an innate understanding of the languages it was trained with and can be refined to perform domain-specific tasks.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BERT has been called the “Swiss army knife” of NLP. Google uses it to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improve search results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predict text as you type a Gmail or Google Doc. Dozens of variations have been published, including </a:t>
            </a:r>
            <a:r>
              <a:rPr lang="en-US"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DistilBERT</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retains 97% of the accuracy of the original model while weighing in 40% smaller and running 60% faster. Also available are variations of BERT already fine-tuned for specific tasks such as question answering. Such models can be further refined using domain-specific datasets, or they can be used as-is.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2174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2800" b="0" i="0" dirty="0">
                <a:solidFill>
                  <a:srgbClr val="6B6B6B"/>
                </a:solidFill>
                <a:effectLst/>
                <a:latin typeface="Roboto" panose="02000000000000000000" pitchFamily="2" charset="0"/>
              </a:rPr>
              <a:t>Aside from the fact that it was trained with a huge volume of text, the key to BERT’s ability to understand human language is an innovation known as </a:t>
            </a:r>
            <a:r>
              <a:rPr lang="en-US" sz="2800" b="0" i="0" u="none" strike="noStrike" dirty="0">
                <a:solidFill>
                  <a:srgbClr val="15A4FF"/>
                </a:solidFill>
                <a:effectLst/>
                <a:latin typeface="Roboto" panose="02000000000000000000" pitchFamily="2" charset="0"/>
                <a:hlinkClick r:id="rId3"/>
              </a:rPr>
              <a:t>Masked Language Modeling</a:t>
            </a:r>
            <a:r>
              <a:rPr lang="en-US" sz="2800" b="0" i="0" dirty="0">
                <a:solidFill>
                  <a:srgbClr val="6B6B6B"/>
                </a:solidFill>
                <a:effectLst/>
                <a:latin typeface="Roboto" panose="02000000000000000000" pitchFamily="2" charset="0"/>
              </a:rPr>
              <a:t>. MLM turns a large corpus of text into a training ground for learning the structure of a language. When BERT models are pretrained, a specified percentage of the words in each batch of text – usually 15% – are randomly removed or “masked” so the model can learn to predict the missing words from the words around them. Unidirectional models look at the text to the left or the text to the right and attempt to predict what the missing word should be. MLM uses text on the left </a:t>
            </a:r>
            <a:r>
              <a:rPr lang="en-US" sz="2800" b="0" i="1" dirty="0">
                <a:solidFill>
                  <a:srgbClr val="6B6B6B"/>
                </a:solidFill>
                <a:effectLst/>
                <a:latin typeface="Roboto" panose="02000000000000000000" pitchFamily="2" charset="0"/>
              </a:rPr>
              <a:t>and</a:t>
            </a:r>
            <a:r>
              <a:rPr lang="en-US" sz="2800" b="0" i="0" dirty="0">
                <a:solidFill>
                  <a:srgbClr val="6B6B6B"/>
                </a:solidFill>
                <a:effectLst/>
                <a:latin typeface="Roboto" panose="02000000000000000000" pitchFamily="2" charset="0"/>
              </a:rPr>
              <a:t> right to inform its decisions. That’s why BERT is a “bidirectional” transformer. A model has a better chance of predicting what word should fill in the blank in the phrase “Every good ____ does fine” than it has at predicting the next word in the phrase “Every good ____.” The answer could be </a:t>
            </a:r>
            <a:r>
              <a:rPr lang="en-US" sz="2800" b="0" i="1" dirty="0">
                <a:solidFill>
                  <a:srgbClr val="6B6B6B"/>
                </a:solidFill>
                <a:effectLst/>
                <a:latin typeface="Roboto" panose="02000000000000000000" pitchFamily="2" charset="0"/>
              </a:rPr>
              <a:t>boy</a:t>
            </a:r>
            <a:r>
              <a:rPr lang="en-US" sz="2800" b="0" i="0" dirty="0">
                <a:solidFill>
                  <a:srgbClr val="6B6B6B"/>
                </a:solidFill>
                <a:effectLst/>
                <a:latin typeface="Roboto" panose="02000000000000000000" pitchFamily="2" charset="0"/>
              </a:rPr>
              <a:t>, as in “Every good boy does fine,” or it could be </a:t>
            </a:r>
            <a:r>
              <a:rPr lang="en-US" sz="2800" b="0" i="1" dirty="0">
                <a:solidFill>
                  <a:srgbClr val="6B6B6B"/>
                </a:solidFill>
                <a:effectLst/>
                <a:latin typeface="Roboto" panose="02000000000000000000" pitchFamily="2" charset="0"/>
              </a:rPr>
              <a:t>turn</a:t>
            </a:r>
            <a:r>
              <a:rPr lang="en-US" sz="2800" b="0" i="0" dirty="0">
                <a:solidFill>
                  <a:srgbClr val="6B6B6B"/>
                </a:solidFill>
                <a:effectLst/>
                <a:latin typeface="Roboto" panose="02000000000000000000" pitchFamily="2" charset="0"/>
              </a:rPr>
              <a:t>, as in “Every good turn deserves another.” Or it could be something else entirely.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8036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Whisper can transcribe audio into dozens of languages and optionally transcribe to English. The GPT 3.5 models </a:t>
            </a:r>
            <a:r>
              <a:rPr lang="en-US" dirty="0" err="1"/>
              <a:t>supercede</a:t>
            </a:r>
            <a:r>
              <a:rPr lang="en-US" dirty="0"/>
              <a:t> the GPT-3 models. One justification for using GPT-3 is that those models support fine-tuning, while GPT-3.5 models do not (at least not yet). Interestingly enough, </a:t>
            </a:r>
            <a:r>
              <a:rPr lang="en-US" dirty="0" err="1"/>
              <a:t>ChatGPT</a:t>
            </a:r>
            <a:r>
              <a:rPr lang="en-US" dirty="0"/>
              <a:t> can be used for code generation just like the Codex models.</a:t>
            </a:r>
          </a:p>
        </p:txBody>
      </p:sp>
      <p:sp>
        <p:nvSpPr>
          <p:cNvPr id="4" name="Header Placeholder 3"/>
          <p:cNvSpPr>
            <a:spLocks noGrp="1"/>
          </p:cNvSpPr>
          <p:nvPr>
            <p:ph type="hdr" sz="quarter"/>
          </p:nvPr>
        </p:nvSpPr>
        <p:spPr/>
        <p:txBody>
          <a:bodyPr/>
          <a:lstStyle/>
          <a:p>
            <a:r>
              <a:rPr lang="en-US"/>
              <a:t>WintellectNOW</a:t>
            </a:r>
            <a:endParaRPr lang="en-US" dirty="0"/>
          </a:p>
        </p:txBody>
      </p:sp>
      <p:sp>
        <p:nvSpPr>
          <p:cNvPr id="5" name="Date Placeholder 4"/>
          <p:cNvSpPr>
            <a:spLocks noGrp="1"/>
          </p:cNvSpPr>
          <p:nvPr>
            <p:ph type="dt" idx="1"/>
          </p:nvPr>
        </p:nvSpPr>
        <p:spPr/>
        <p:txBody>
          <a:bodyPr/>
          <a:lstStyle/>
          <a:p>
            <a:fld id="{38EEC551-8CDA-4EB6-89BB-2A86C9F091C8}" type="datetime8">
              <a:rPr lang="en-US" smtClean="0"/>
              <a:t>2/15/2024 9:48 AM</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852630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primary version of BERT features 345 million parameters. GPT-1 has 117 million parameters, while GPT-2 has 1.2 billion. GPT-4 is rumored to have 100 trillion parameters (https://uxplanet.org/gpt-4-facts-rumors-and-expectations-about-next-gen-ai-model-52a4ddcd662a). ChatGPT was made available by API on March 1</a:t>
            </a:r>
            <a:r>
              <a:rPr lang="en-US" baseline="30000" dirty="0"/>
              <a:t>st</a:t>
            </a:r>
            <a:r>
              <a:rPr lang="en-US" dirty="0"/>
              <a:t>, 2023.</a:t>
            </a:r>
            <a:br>
              <a:rPr lang="en-US" dirty="0"/>
            </a:br>
            <a:br>
              <a:rPr lang="en-US" dirty="0"/>
            </a:br>
            <a:r>
              <a:rPr lang="en-US" dirty="0"/>
              <a:t>https://datascience.stackexchange.com/questions/118260/chatgpts-architecture-decoder-only-or-encoder-decoder/118262#118262</a:t>
            </a:r>
          </a:p>
          <a:p>
            <a:endParaRPr lang="en-US" dirty="0"/>
          </a:p>
        </p:txBody>
      </p:sp>
      <p:sp>
        <p:nvSpPr>
          <p:cNvPr id="4" name="Header Placeholder 3"/>
          <p:cNvSpPr>
            <a:spLocks noGrp="1"/>
          </p:cNvSpPr>
          <p:nvPr>
            <p:ph type="hdr" sz="quarter"/>
          </p:nvPr>
        </p:nvSpPr>
        <p:spPr/>
        <p:txBody>
          <a:bodyPr/>
          <a:lstStyle/>
          <a:p>
            <a:r>
              <a:rPr lang="en-US"/>
              <a:t>WintellectNOW</a:t>
            </a:r>
            <a:endParaRPr lang="en-US" dirty="0"/>
          </a:p>
        </p:txBody>
      </p:sp>
      <p:sp>
        <p:nvSpPr>
          <p:cNvPr id="5" name="Date Placeholder 4"/>
          <p:cNvSpPr>
            <a:spLocks noGrp="1"/>
          </p:cNvSpPr>
          <p:nvPr>
            <p:ph type="dt" idx="1"/>
          </p:nvPr>
        </p:nvSpPr>
        <p:spPr/>
        <p:txBody>
          <a:bodyPr/>
          <a:lstStyle/>
          <a:p>
            <a:fld id="{38EEC551-8CDA-4EB6-89BB-2A86C9F091C8}" type="datetime8">
              <a:rPr lang="en-US" smtClean="0"/>
              <a:t>2/15/2024 9:48 AM</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549593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OpenAI</a:t>
            </a:r>
            <a:r>
              <a:rPr lang="en-US" dirty="0"/>
              <a:t> hired 40 contractors to write the responses used in Step 1. Presumably, the same contractors were used to manually rank responses in Step 2.</a:t>
            </a:r>
          </a:p>
        </p:txBody>
      </p:sp>
      <p:sp>
        <p:nvSpPr>
          <p:cNvPr id="4" name="Header Placeholder 3"/>
          <p:cNvSpPr>
            <a:spLocks noGrp="1"/>
          </p:cNvSpPr>
          <p:nvPr>
            <p:ph type="hdr" sz="quarter"/>
          </p:nvPr>
        </p:nvSpPr>
        <p:spPr/>
        <p:txBody>
          <a:bodyPr/>
          <a:lstStyle/>
          <a:p>
            <a:r>
              <a:rPr lang="en-US"/>
              <a:t>WintellectNOW</a:t>
            </a:r>
            <a:endParaRPr lang="en-US" dirty="0"/>
          </a:p>
        </p:txBody>
      </p:sp>
      <p:sp>
        <p:nvSpPr>
          <p:cNvPr id="5" name="Date Placeholder 4"/>
          <p:cNvSpPr>
            <a:spLocks noGrp="1"/>
          </p:cNvSpPr>
          <p:nvPr>
            <p:ph type="dt" idx="1"/>
          </p:nvPr>
        </p:nvSpPr>
        <p:spPr/>
        <p:txBody>
          <a:bodyPr/>
          <a:lstStyle/>
          <a:p>
            <a:fld id="{38EEC551-8CDA-4EB6-89BB-2A86C9F091C8}" type="datetime8">
              <a:rPr lang="en-US" smtClean="0"/>
              <a:t>2/15/2024 9:48 AM</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143724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61558-9AF3-A8E5-7589-12E056ED17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7C18EE-5B72-CB11-8CCE-7D72344E28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886311-ABE7-8CC2-9AA7-CB7322A8524E}"/>
              </a:ext>
            </a:extLst>
          </p:cNvPr>
          <p:cNvSpPr>
            <a:spLocks noGrp="1"/>
          </p:cNvSpPr>
          <p:nvPr>
            <p:ph type="body" idx="1"/>
          </p:nvPr>
        </p:nvSpPr>
        <p:spPr/>
        <p:txBody>
          <a:bodyPr/>
          <a:lstStyle/>
          <a:p>
            <a:r>
              <a:rPr lang="en-US" dirty="0"/>
              <a:t>ChatGPT was trained on more than a billion lines of code from GitHub. It's proficient in more than 40 programming languages,</a:t>
            </a:r>
          </a:p>
        </p:txBody>
      </p:sp>
      <p:sp>
        <p:nvSpPr>
          <p:cNvPr id="4" name="Header Placeholder 3">
            <a:extLst>
              <a:ext uri="{FF2B5EF4-FFF2-40B4-BE49-F238E27FC236}">
                <a16:creationId xmlns:a16="http://schemas.microsoft.com/office/drawing/2014/main" id="{AD13825F-67FD-A879-E199-BFDA8F4BB119}"/>
              </a:ext>
            </a:extLst>
          </p:cNvPr>
          <p:cNvSpPr>
            <a:spLocks noGrp="1"/>
          </p:cNvSpPr>
          <p:nvPr>
            <p:ph type="hdr" sz="quarter"/>
          </p:nvPr>
        </p:nvSpPr>
        <p:spPr/>
        <p:txBody>
          <a:bodyPr/>
          <a:lstStyle/>
          <a:p>
            <a:r>
              <a:rPr lang="en-US"/>
              <a:t>WintellectNOW</a:t>
            </a:r>
            <a:endParaRPr lang="en-US" dirty="0"/>
          </a:p>
        </p:txBody>
      </p:sp>
      <p:sp>
        <p:nvSpPr>
          <p:cNvPr id="5" name="Date Placeholder 4">
            <a:extLst>
              <a:ext uri="{FF2B5EF4-FFF2-40B4-BE49-F238E27FC236}">
                <a16:creationId xmlns:a16="http://schemas.microsoft.com/office/drawing/2014/main" id="{D3428AB6-4697-ED54-90B8-A44703C9735C}"/>
              </a:ext>
            </a:extLst>
          </p:cNvPr>
          <p:cNvSpPr>
            <a:spLocks noGrp="1"/>
          </p:cNvSpPr>
          <p:nvPr>
            <p:ph type="dt" idx="1"/>
          </p:nvPr>
        </p:nvSpPr>
        <p:spPr/>
        <p:txBody>
          <a:bodyPr/>
          <a:lstStyle/>
          <a:p>
            <a:fld id="{38EEC551-8CDA-4EB6-89BB-2A86C9F091C8}" type="datetime8">
              <a:rPr lang="en-US" smtClean="0"/>
              <a:t>2/15/2024 9:48 AM</a:t>
            </a:fld>
            <a:endParaRPr lang="en-US" dirty="0"/>
          </a:p>
        </p:txBody>
      </p:sp>
      <p:sp>
        <p:nvSpPr>
          <p:cNvPr id="6" name="Slide Number Placeholder 5">
            <a:extLst>
              <a:ext uri="{FF2B5EF4-FFF2-40B4-BE49-F238E27FC236}">
                <a16:creationId xmlns:a16="http://schemas.microsoft.com/office/drawing/2014/main" id="{03AF1BE2-468B-C611-CB0C-7F4B1C664ED0}"/>
              </a:ext>
            </a:extLst>
          </p:cNvPr>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10090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WintellectNOW</a:t>
            </a:r>
            <a:endParaRPr lang="en-US" dirty="0"/>
          </a:p>
        </p:txBody>
      </p:sp>
      <p:sp>
        <p:nvSpPr>
          <p:cNvPr id="5" name="Date Placeholder 4"/>
          <p:cNvSpPr>
            <a:spLocks noGrp="1"/>
          </p:cNvSpPr>
          <p:nvPr>
            <p:ph type="dt" idx="1"/>
          </p:nvPr>
        </p:nvSpPr>
        <p:spPr/>
        <p:txBody>
          <a:bodyPr/>
          <a:lstStyle/>
          <a:p>
            <a:fld id="{38EEC551-8CDA-4EB6-89BB-2A86C9F091C8}" type="datetime8">
              <a:rPr lang="en-US" smtClean="0"/>
              <a:t>2/15/2024 9:48 AM</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89356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WintellectNOW</a:t>
            </a:r>
            <a:endParaRPr lang="en-US" dirty="0"/>
          </a:p>
        </p:txBody>
      </p:sp>
      <p:sp>
        <p:nvSpPr>
          <p:cNvPr id="5" name="Date Placeholder 4"/>
          <p:cNvSpPr>
            <a:spLocks noGrp="1"/>
          </p:cNvSpPr>
          <p:nvPr>
            <p:ph type="dt" idx="1"/>
          </p:nvPr>
        </p:nvSpPr>
        <p:spPr/>
        <p:txBody>
          <a:bodyPr/>
          <a:lstStyle/>
          <a:p>
            <a:fld id="{38EEC551-8CDA-4EB6-89BB-2A86C9F091C8}" type="datetime8">
              <a:rPr lang="en-US" smtClean="0"/>
              <a:t>2/15/2024 9:48 AM</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395074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does the same thing as the code on the previous slide at 1/10</a:t>
            </a:r>
            <a:r>
              <a:rPr lang="en-US" baseline="30000" dirty="0"/>
              <a:t>th</a:t>
            </a:r>
            <a:r>
              <a:rPr lang="en-US" dirty="0"/>
              <a:t> the cost. gpt-3.5-turbo costs much less than text-davinci-003 because </a:t>
            </a:r>
            <a:r>
              <a:rPr lang="en-US" dirty="0" err="1"/>
              <a:t>OpenAI</a:t>
            </a:r>
            <a:r>
              <a:rPr lang="en-US" dirty="0"/>
              <a:t> reduced their cost through heavy optimization, and they pass that savings on to the consumer.</a:t>
            </a:r>
          </a:p>
        </p:txBody>
      </p:sp>
      <p:sp>
        <p:nvSpPr>
          <p:cNvPr id="4" name="Header Placeholder 3"/>
          <p:cNvSpPr>
            <a:spLocks noGrp="1"/>
          </p:cNvSpPr>
          <p:nvPr>
            <p:ph type="hdr" sz="quarter"/>
          </p:nvPr>
        </p:nvSpPr>
        <p:spPr/>
        <p:txBody>
          <a:bodyPr/>
          <a:lstStyle/>
          <a:p>
            <a:r>
              <a:rPr lang="en-US"/>
              <a:t>WintellectNOW</a:t>
            </a:r>
            <a:endParaRPr lang="en-US" dirty="0"/>
          </a:p>
        </p:txBody>
      </p:sp>
      <p:sp>
        <p:nvSpPr>
          <p:cNvPr id="5" name="Date Placeholder 4"/>
          <p:cNvSpPr>
            <a:spLocks noGrp="1"/>
          </p:cNvSpPr>
          <p:nvPr>
            <p:ph type="dt" idx="1"/>
          </p:nvPr>
        </p:nvSpPr>
        <p:spPr/>
        <p:txBody>
          <a:bodyPr/>
          <a:lstStyle/>
          <a:p>
            <a:fld id="{38EEC551-8CDA-4EB6-89BB-2A86C9F091C8}" type="datetime8">
              <a:rPr lang="en-US" smtClean="0"/>
              <a:t>2/15/2024 9:48 AM</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520960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does the same thing as the code on the previous slide at 1/10</a:t>
            </a:r>
            <a:r>
              <a:rPr lang="en-US" baseline="30000" dirty="0"/>
              <a:t>th</a:t>
            </a:r>
            <a:r>
              <a:rPr lang="en-US" dirty="0"/>
              <a:t> the cost. gpt-3.5-turbo costs much less than text-davinci-003 because </a:t>
            </a:r>
            <a:r>
              <a:rPr lang="en-US" dirty="0" err="1"/>
              <a:t>OpenAI</a:t>
            </a:r>
            <a:r>
              <a:rPr lang="en-US" dirty="0"/>
              <a:t> reduced their cost through heavy optimization, and they pass that savings on to the consumer.</a:t>
            </a:r>
          </a:p>
        </p:txBody>
      </p:sp>
      <p:sp>
        <p:nvSpPr>
          <p:cNvPr id="4" name="Header Placeholder 3"/>
          <p:cNvSpPr>
            <a:spLocks noGrp="1"/>
          </p:cNvSpPr>
          <p:nvPr>
            <p:ph type="hdr" sz="quarter"/>
          </p:nvPr>
        </p:nvSpPr>
        <p:spPr/>
        <p:txBody>
          <a:bodyPr/>
          <a:lstStyle/>
          <a:p>
            <a:r>
              <a:rPr lang="en-US"/>
              <a:t>WintellectNOW</a:t>
            </a:r>
            <a:endParaRPr lang="en-US" dirty="0"/>
          </a:p>
        </p:txBody>
      </p:sp>
      <p:sp>
        <p:nvSpPr>
          <p:cNvPr id="5" name="Date Placeholder 4"/>
          <p:cNvSpPr>
            <a:spLocks noGrp="1"/>
          </p:cNvSpPr>
          <p:nvPr>
            <p:ph type="dt" idx="1"/>
          </p:nvPr>
        </p:nvSpPr>
        <p:spPr/>
        <p:txBody>
          <a:bodyPr/>
          <a:lstStyle/>
          <a:p>
            <a:fld id="{38EEC551-8CDA-4EB6-89BB-2A86C9F091C8}" type="datetime8">
              <a:rPr lang="en-US" smtClean="0"/>
              <a:t>2/15/2024 9:48 AM</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29486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the first half of </a:t>
            </a:r>
            <a:r>
              <a:rPr lang="en-US" dirty="0" err="1"/>
              <a:t>ChatGPT.ipynb</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9488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this way, </a:t>
            </a:r>
            <a:r>
              <a:rPr lang="en-US" dirty="0" err="1"/>
              <a:t>ChatGPT</a:t>
            </a:r>
            <a:r>
              <a:rPr lang="en-US" dirty="0"/>
              <a:t> limits the scope of its answers to the context provided. It's even capable of saying "I don't know."</a:t>
            </a:r>
          </a:p>
        </p:txBody>
      </p:sp>
      <p:sp>
        <p:nvSpPr>
          <p:cNvPr id="4" name="Header Placeholder 3"/>
          <p:cNvSpPr>
            <a:spLocks noGrp="1"/>
          </p:cNvSpPr>
          <p:nvPr>
            <p:ph type="hdr" sz="quarter"/>
          </p:nvPr>
        </p:nvSpPr>
        <p:spPr/>
        <p:txBody>
          <a:bodyPr/>
          <a:lstStyle/>
          <a:p>
            <a:r>
              <a:rPr lang="en-US"/>
              <a:t>WintellectNOW</a:t>
            </a:r>
            <a:endParaRPr lang="en-US" dirty="0"/>
          </a:p>
        </p:txBody>
      </p:sp>
      <p:sp>
        <p:nvSpPr>
          <p:cNvPr id="5" name="Date Placeholder 4"/>
          <p:cNvSpPr>
            <a:spLocks noGrp="1"/>
          </p:cNvSpPr>
          <p:nvPr>
            <p:ph type="dt" idx="1"/>
          </p:nvPr>
        </p:nvSpPr>
        <p:spPr/>
        <p:txBody>
          <a:bodyPr/>
          <a:lstStyle/>
          <a:p>
            <a:fld id="{38EEC551-8CDA-4EB6-89BB-2A86C9F091C8}" type="datetime8">
              <a:rPr lang="en-US" smtClean="0"/>
              <a:t>2/15/2024 9:48 AM</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54983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Earlier versions of the Embedding API featured separate models for vectorizing short text samples and long text samples. text-embedding-ada-002 is effective at vectorizing text samples regardless of length.</a:t>
            </a:r>
          </a:p>
        </p:txBody>
      </p:sp>
      <p:sp>
        <p:nvSpPr>
          <p:cNvPr id="4" name="Header Placeholder 3"/>
          <p:cNvSpPr>
            <a:spLocks noGrp="1"/>
          </p:cNvSpPr>
          <p:nvPr>
            <p:ph type="hdr" sz="quarter"/>
          </p:nvPr>
        </p:nvSpPr>
        <p:spPr/>
        <p:txBody>
          <a:bodyPr/>
          <a:lstStyle/>
          <a:p>
            <a:r>
              <a:rPr lang="en-US"/>
              <a:t>WintellectNOW</a:t>
            </a:r>
            <a:endParaRPr lang="en-US" dirty="0"/>
          </a:p>
        </p:txBody>
      </p:sp>
      <p:sp>
        <p:nvSpPr>
          <p:cNvPr id="5" name="Date Placeholder 4"/>
          <p:cNvSpPr>
            <a:spLocks noGrp="1"/>
          </p:cNvSpPr>
          <p:nvPr>
            <p:ph type="dt" idx="1"/>
          </p:nvPr>
        </p:nvSpPr>
        <p:spPr/>
        <p:txBody>
          <a:bodyPr/>
          <a:lstStyle/>
          <a:p>
            <a:fld id="{38EEC551-8CDA-4EB6-89BB-2A86C9F091C8}" type="datetime8">
              <a:rPr lang="en-US" smtClean="0"/>
              <a:t>2/15/2024 9:48 AM</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137103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Computing the dot product of two embedding vectors yields a score from 0.0 to 1.0 quantifying how similar the vectors are.</a:t>
            </a:r>
          </a:p>
        </p:txBody>
      </p:sp>
      <p:sp>
        <p:nvSpPr>
          <p:cNvPr id="4" name="Header Placeholder 3"/>
          <p:cNvSpPr>
            <a:spLocks noGrp="1"/>
          </p:cNvSpPr>
          <p:nvPr>
            <p:ph type="hdr" sz="quarter"/>
          </p:nvPr>
        </p:nvSpPr>
        <p:spPr/>
        <p:txBody>
          <a:bodyPr/>
          <a:lstStyle/>
          <a:p>
            <a:r>
              <a:rPr lang="en-US"/>
              <a:t>WintellectNOW</a:t>
            </a:r>
            <a:endParaRPr lang="en-US" dirty="0"/>
          </a:p>
        </p:txBody>
      </p:sp>
      <p:sp>
        <p:nvSpPr>
          <p:cNvPr id="5" name="Date Placeholder 4"/>
          <p:cNvSpPr>
            <a:spLocks noGrp="1"/>
          </p:cNvSpPr>
          <p:nvPr>
            <p:ph type="dt" idx="1"/>
          </p:nvPr>
        </p:nvSpPr>
        <p:spPr/>
        <p:txBody>
          <a:bodyPr/>
          <a:lstStyle/>
          <a:p>
            <a:fld id="{38EEC551-8CDA-4EB6-89BB-2A86C9F091C8}" type="datetime8">
              <a:rPr lang="en-US" smtClean="0"/>
              <a:t>2/15/2024 9:48 AM</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010128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Retrieval-Augmented </a:t>
            </a:r>
            <a:r>
              <a:rPr lang="en-US" dirty="0" err="1"/>
              <a:t>Generation.ipynb</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5644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Northwind.ipynb</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https://witty-moss-02231c910.4.azurestaticapps.net/shipping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was the average TOR for shipments that passed through JFK?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many temperature-controlled shipments passed through JFK in 2023?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was the MKT?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were the upper and lower temperature limits assigned to this shipment?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923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dirty="0"/>
              <a:t>Show </a:t>
            </a:r>
            <a:r>
              <a:rPr lang="en-US" dirty="0" err="1"/>
              <a:t>DuckDuckCEO</a:t>
            </a:r>
            <a:r>
              <a:rPr lang="en-US" dirty="0"/>
              <a:t> (https://duckduckceo.azurewebsites.net/).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79182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OpenAI Assistants API was announced in November 2023 and is currently in beta.</a:t>
            </a:r>
          </a:p>
        </p:txBody>
      </p:sp>
      <p:sp>
        <p:nvSpPr>
          <p:cNvPr id="4" name="Header Placeholder 3"/>
          <p:cNvSpPr>
            <a:spLocks noGrp="1"/>
          </p:cNvSpPr>
          <p:nvPr>
            <p:ph type="hdr" sz="quarter"/>
          </p:nvPr>
        </p:nvSpPr>
        <p:spPr/>
        <p:txBody>
          <a:bodyPr/>
          <a:lstStyle/>
          <a:p>
            <a:r>
              <a:rPr lang="en-US"/>
              <a:t>WintellectNOW</a:t>
            </a:r>
            <a:endParaRPr lang="en-US" dirty="0"/>
          </a:p>
        </p:txBody>
      </p:sp>
      <p:sp>
        <p:nvSpPr>
          <p:cNvPr id="5" name="Date Placeholder 4"/>
          <p:cNvSpPr>
            <a:spLocks noGrp="1"/>
          </p:cNvSpPr>
          <p:nvPr>
            <p:ph type="dt" idx="1"/>
          </p:nvPr>
        </p:nvSpPr>
        <p:spPr/>
        <p:txBody>
          <a:bodyPr/>
          <a:lstStyle/>
          <a:p>
            <a:fld id="{38EEC551-8CDA-4EB6-89BB-2A86C9F091C8}" type="datetime8">
              <a:rPr lang="en-US" smtClean="0"/>
              <a:t>2/15/2024 9:48 AM</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941303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Assistants </a:t>
            </a:r>
            <a:r>
              <a:rPr lang="en-US" dirty="0" err="1"/>
              <a:t>API.ipynb</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3276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It’s not difficult to use Scikit-learn to build machine-learning models that analyze text for sentiment, identify spam, and classify text in other ways. But today, state-of-the-art text classification is most often performed with neural networks. You already know how to build neural networks that accept numbers and images as input. Let’s build on that to learn how to construct deep-learning models that process text – a segment of deep learning known as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natural language processing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or NLP for short.</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NLP encompasses a variety of activities including text classification, named-entity recognition, keyword extraction, question answering, and language translation. The accuracy of NLP models has improved in recent years for a variety of reasons, not the least of which are newer and better ways of converting words and sentences into dense vector representations that incorporate meaning, and a relatively new neural-network architecture called the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transformer </a:t>
            </a:r>
            <a:r>
              <a:rPr lang="en-US" sz="1800" dirty="0">
                <a:effectLst/>
                <a:latin typeface="Calibri" panose="020F0502020204030204" pitchFamily="34" charset="0"/>
                <a:ea typeface="Calibri" panose="020F0502020204030204" pitchFamily="34" charset="0"/>
                <a:cs typeface="Times New Roman" panose="02020603050405020304" pitchFamily="18" charset="0"/>
              </a:rPr>
              <a:t>that can zero in on the most meaningful words and even differentiate between different meanings of the same word.</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element that virtually all neural networks that process text have in common is an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embedding layer</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use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word embeddings</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transform arrays, or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sequences</a:t>
            </a:r>
            <a:r>
              <a:rPr lang="en-US" sz="1800" dirty="0">
                <a:effectLst/>
                <a:latin typeface="Calibri" panose="020F0502020204030204" pitchFamily="34" charset="0"/>
                <a:ea typeface="Calibri" panose="020F0502020204030204" pitchFamily="34" charset="0"/>
                <a:cs typeface="Times New Roman" panose="02020603050405020304" pitchFamily="18" charset="0"/>
              </a:rPr>
              <a:t>, of scalar values representing words into arrays of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word vectors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These vectors encode information about the meaning of words and relationships between them. Output from an embedding layer can be input to a classification layer, or it can be input to other types of layers to tease more meaning from it before subjecting it to further processing.</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Transformers? Embedding layers? Word vectors? There’s a lot to unpack here, but once you wrap your head around a few basic concepts, neural networks that process language are pure magic. Let’s dive in. We’ll start by learning how to prepare text for processing by a deep-learning model and how to create word embeddings. Then we’ll put that knowledge to work building neural networks that classify text, translate text from one language to another, and more – all classic applications of NLP.</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8197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way to factor word position into a classifier is to include recurrent layers in the network. Recurrent layers were originally invented to process time-series data – for example, to look at weather data for the last five days and predict what tomorrow’s high temperature will be. If you simply took all the weather data for the last five days and treated each day independently, trends evident in the data would be lost. A recurrent layer, however, might detect those trends and factor them into its output. A sequence of vectors output by an embedding layer qualifies as a time series because words in a phrase are ordered consecutively and words used early in a phrase could inform how words that occur later are interpreted.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diagram on this slide illustrates how a recurrent layer transforms word embeddings into a vector that’s influenced by word positions. In this example, sequences are input to an embedding layer, which transforms each word (token) in the sequence into a vector of floating-point numbers. These word embeddings are input to a recurrent layer, yielding another output vector. To compute that vector, cells in the recurrent layer (analogous to neurons in a dense layer) loop over the word embeddings comprising the sequence. The input to iteration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n</a:t>
            </a:r>
            <a:r>
              <a:rPr lang="en-US" sz="1800" dirty="0">
                <a:effectLst/>
                <a:latin typeface="Calibri" panose="020F0502020204030204" pitchFamily="34" charset="0"/>
                <a:ea typeface="Calibri" panose="020F0502020204030204" pitchFamily="34" charset="0"/>
                <a:cs typeface="Times New Roman" panose="02020603050405020304" pitchFamily="18" charset="0"/>
              </a:rPr>
              <a:t>+1 of the loop is the current embedding vector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and</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output from iteration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n</a:t>
            </a:r>
            <a:r>
              <a:rPr lang="en-US" sz="1800" dirty="0">
                <a:effectLst/>
                <a:latin typeface="Calibri" panose="020F0502020204030204" pitchFamily="34" charset="0"/>
                <a:ea typeface="Calibri" panose="020F0502020204030204" pitchFamily="34" charset="0"/>
                <a:cs typeface="Times New Roman" panose="02020603050405020304" pitchFamily="18" charset="0"/>
              </a:rPr>
              <a:t> – the layer’s so-called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hidden state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output from the recurrent layer is the output from the final iteration of the loop. The result is different than it would have been had each embedding vector been processed independently because each iteration uses information from the previous iteration to compute an output. In effect, context from a word early in a sequence can carry over to words that occur later on.</a:t>
            </a:r>
          </a:p>
        </p:txBody>
      </p:sp>
      <p:sp>
        <p:nvSpPr>
          <p:cNvPr id="4" name="Slide Number Placeholder 3"/>
          <p:cNvSpPr>
            <a:spLocks noGrp="1"/>
          </p:cNvSpPr>
          <p:nvPr>
            <p:ph type="sldNum" sz="quarter" idx="5"/>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014538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illustration comes from a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2016 paper</a:t>
            </a:r>
            <a:r>
              <a:rPr lang="en-US" sz="1800" dirty="0">
                <a:effectLst/>
                <a:latin typeface="Calibri" panose="020F0502020204030204" pitchFamily="34" charset="0"/>
                <a:ea typeface="Calibri" panose="020F0502020204030204" pitchFamily="34" charset="0"/>
                <a:cs typeface="Times New Roman" panose="02020603050405020304" pitchFamily="18" charset="0"/>
              </a:rPr>
              <a:t> written by Google engineers documenting the architecture of Google Translate. The architecture maps closely to that of the model on the previous slide. It’s deeper, with eight LSTM layers (one of them bidirectional) in the encoder and eight in the decoder. It also employs residual connections between layers to support the network’s greater depth, and an "attention" module between the decoder and encoder.</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Neural attention was introduced in 2014 paper entitled "Neural Machine Translation by Jointly Learning to Align and Translate." An attention module (or layer) gives an LSTM decoder access to </a:t>
            </a:r>
            <a:r>
              <a:rPr lang="en-US" u="sng" dirty="0"/>
              <a:t>all</a:t>
            </a:r>
            <a:r>
              <a:rPr lang="en-US" dirty="0"/>
              <a:t> the vectors output by the cells in the final layer of an LSTM encoder. (Normally, the decoder only sees one vector from the encoder's final layer.) Attention also provides additional context for each word predicted by the decoder. The attention module learns as network is trained, just as an Embedding layer learns during training. </a:t>
            </a:r>
            <a:r>
              <a:rPr lang="en-US" dirty="0" err="1"/>
              <a:t>Keras</a:t>
            </a:r>
            <a:r>
              <a:rPr lang="en-US" dirty="0"/>
              <a:t> lacks an Attention layer, but one is available at https://github.com/philipperemy/keras-attention-mechanism.</a:t>
            </a:r>
          </a:p>
          <a:p>
            <a:endParaRPr lang="en-US" dirty="0"/>
          </a:p>
        </p:txBody>
      </p:sp>
      <p:sp>
        <p:nvSpPr>
          <p:cNvPr id="4" name="Slide Number Placeholder 3"/>
          <p:cNvSpPr>
            <a:spLocks noGrp="1"/>
          </p:cNvSpPr>
          <p:nvPr>
            <p:ph type="sldNum" sz="quarter" idx="5"/>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510021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C758C-7124-1000-D4F5-1E48309824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357917-BE73-7E90-DD97-714259C752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3FF414-1CDA-E223-5261-0D013133133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 landmark 2017 paper entitled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Attention Is All You Need</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changed the way data scientists approach NMT and other neural text-processing tasks. It proposed a better way to perform sequence-to-sequence processing based on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transformer models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that eschew recurrent layers and use attention mechanisms to model the context in which words are used. Today, transformer models have almost entirely replaced LSTM-based encoders-decoders for translating text.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diagram on this slide from the aforementioned paper. On the left is the encoder, which takes text sequences as input and generates dense vector representations of those sequences. On the right is the decoder, which transforms dense vector representations of input sequences into output sequences. At a high level, a transformer model uses the same encoder-decoder architecture as an LSTM-based model. The difference lies in how it does the encoding and decoding.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chief innovation introduced by the transformer model is the use of multi-head attention (MHA) layers in place of LSTM layers. MHA layers embody the concept of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self-attention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enables a model to analyze an input sequence and focus on the words that are most important as well as the context in which the words are used. In the sentence “We took a walk in the park,” for example, the word “park” has a different meaning than it does in “Where did you park the car?” An embedding layer stores one vector representation for “park,” but in a transformer model, the MHA layer modifies the vector output by the embedding layer so that “park” is represented by two different vectors in the two sentences.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MHA also provides additional context regarding words that refer to other words. An embedding layer represents the pronoun “it” with a single vector, but an MHA layer helps the model understand that in the sentence “I love my car because it is fast,” “it” refers to a car. It also adds weight to the word “fast” because it’s crucial to the meaning of the sentence. Without it, it’s not clear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why</a:t>
            </a:r>
            <a:r>
              <a:rPr lang="en-US" sz="1800" dirty="0">
                <a:effectLst/>
                <a:latin typeface="Calibri" panose="020F0502020204030204" pitchFamily="34" charset="0"/>
                <a:ea typeface="Calibri" panose="020F0502020204030204" pitchFamily="34" charset="0"/>
                <a:cs typeface="Times New Roman" panose="02020603050405020304" pitchFamily="18" charset="0"/>
              </a:rPr>
              <a:t> you love your car.</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MHA layers are superior to LSTM layers because they add context to the words and phrases being translated. MHA layers do not, however, encode information regarding the positions of the words in a phrase. To compensate, a transformer uses simple vector addition to add information denoting a word’s position in a sequence to each vector output from the embedding layer. This is referred to as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positional encoding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or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positional embedding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Transformers offer two big advantages over RNNs: attention heads in an attention layer can be trained in parallel, and a transformer can connect words together in text of any length. RNNs, by contrast, require sequential training, and their ability to connect words in a text sample diminishes as the distance between words increases.</a:t>
            </a:r>
          </a:p>
        </p:txBody>
      </p:sp>
      <p:sp>
        <p:nvSpPr>
          <p:cNvPr id="4" name="Slide Number Placeholder 3">
            <a:extLst>
              <a:ext uri="{FF2B5EF4-FFF2-40B4-BE49-F238E27FC236}">
                <a16:creationId xmlns:a16="http://schemas.microsoft.com/office/drawing/2014/main" id="{5FB6C83A-65F0-D8DB-959C-8DA3F389D48C}"/>
              </a:ext>
            </a:extLst>
          </p:cNvPr>
          <p:cNvSpPr>
            <a:spLocks noGrp="1"/>
          </p:cNvSpPr>
          <p:nvPr>
            <p:ph type="sldNum" sz="quarter" idx="5"/>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456323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solidFill>
                  <a:schemeClr val="bg2">
                    <a:lumMod val="25000"/>
                  </a:schemeClr>
                </a:solidFill>
                <a:latin typeface="Segoe UI" panose="020B0502040204020203" pitchFamily="34" charset="0"/>
                <a:cs typeface="Segoe UI" panose="020B0502040204020203" pitchFamily="34" charset="0"/>
              </a:rPr>
              <a:t>A multi-head attention layer consists of two or more self-attention heads. The big idea behind self-attention is that it turns a fixed word embedding into a context-aware word embedding by computing the dot product of each pair of word embeddings and producing a new word embedding that is the weighted sum of all the word embeddings. In this example, the vector for "station" is modified to include elements of the "train" vector, indicating that it's not just a station, but a </a:t>
            </a:r>
            <a:r>
              <a:rPr lang="en-US" sz="900" b="0" i="1" dirty="0">
                <a:solidFill>
                  <a:schemeClr val="bg2">
                    <a:lumMod val="25000"/>
                  </a:schemeClr>
                </a:solidFill>
                <a:latin typeface="Segoe UI" panose="020B0502040204020203" pitchFamily="34" charset="0"/>
                <a:cs typeface="Segoe UI" panose="020B0502040204020203" pitchFamily="34" charset="0"/>
              </a:rPr>
              <a:t>train</a:t>
            </a:r>
            <a:r>
              <a:rPr lang="en-US" sz="900" b="0" dirty="0">
                <a:solidFill>
                  <a:schemeClr val="bg2">
                    <a:lumMod val="25000"/>
                  </a:schemeClr>
                </a:solidFill>
                <a:latin typeface="Segoe UI" panose="020B0502040204020203" pitchFamily="34" charset="0"/>
                <a:cs typeface="Segoe UI" panose="020B0502040204020203" pitchFamily="34" charset="0"/>
              </a:rPr>
              <a:t> station. Each self-attention head uses a set of weights learned during training to analyze a text sample in different ways and connect different parts of it together.</a:t>
            </a:r>
            <a:br>
              <a:rPr lang="en-US" sz="900" b="0" dirty="0">
                <a:solidFill>
                  <a:schemeClr val="bg2">
                    <a:lumMod val="25000"/>
                  </a:schemeClr>
                </a:solidFill>
                <a:latin typeface="Segoe UI" panose="020B0502040204020203" pitchFamily="34" charset="0"/>
                <a:cs typeface="Segoe UI" panose="020B0502040204020203" pitchFamily="34" charset="0"/>
              </a:rPr>
            </a:br>
            <a:br>
              <a:rPr lang="en-US" sz="900" b="0" dirty="0">
                <a:solidFill>
                  <a:schemeClr val="bg2">
                    <a:lumMod val="25000"/>
                  </a:schemeClr>
                </a:solidFill>
                <a:latin typeface="Segoe UI" panose="020B0502040204020203" pitchFamily="34" charset="0"/>
                <a:cs typeface="Segoe UI" panose="020B0502040204020203" pitchFamily="34" charset="0"/>
              </a:rPr>
            </a:br>
            <a:r>
              <a:rPr lang="en-US" sz="900" b="0" dirty="0">
                <a:solidFill>
                  <a:schemeClr val="bg2">
                    <a:lumMod val="25000"/>
                  </a:schemeClr>
                </a:solidFill>
                <a:latin typeface="Segoe UI" panose="020B0502040204020203" pitchFamily="34" charset="0"/>
                <a:cs typeface="Segoe UI" panose="020B0502040204020203" pitchFamily="34" charset="0"/>
              </a:rPr>
              <a:t>ChatGPT has 96 attention layers with 96 heads each. That means each layer can look at a text sample 96 different ways. The input to the first attention layer is the word embeddings with positional information added. The input to successive attention layers is the output from the previous layer.</a:t>
            </a:r>
          </a:p>
          <a:p>
            <a:endParaRPr lang="en-US" dirty="0"/>
          </a:p>
        </p:txBody>
      </p:sp>
      <p:sp>
        <p:nvSpPr>
          <p:cNvPr id="4" name="Header Placeholder 3"/>
          <p:cNvSpPr>
            <a:spLocks noGrp="1"/>
          </p:cNvSpPr>
          <p:nvPr>
            <p:ph type="hdr" sz="quarter"/>
          </p:nvPr>
        </p:nvSpPr>
        <p:spPr/>
        <p:txBody>
          <a:bodyPr/>
          <a:lstStyle/>
          <a:p>
            <a:r>
              <a:rPr lang="en-US"/>
              <a:t>WintellectNOW</a:t>
            </a:r>
            <a:endParaRPr lang="en-US" dirty="0"/>
          </a:p>
        </p:txBody>
      </p:sp>
      <p:sp>
        <p:nvSpPr>
          <p:cNvPr id="5" name="Date Placeholder 4"/>
          <p:cNvSpPr>
            <a:spLocks noGrp="1"/>
          </p:cNvSpPr>
          <p:nvPr>
            <p:ph type="dt" idx="1"/>
          </p:nvPr>
        </p:nvSpPr>
        <p:spPr/>
        <p:txBody>
          <a:bodyPr/>
          <a:lstStyle/>
          <a:p>
            <a:fld id="{38EEC551-8CDA-4EB6-89BB-2A86C9F091C8}" type="datetime8">
              <a:rPr lang="en-US" smtClean="0"/>
              <a:t>2/15/2024 9:48 AM</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524402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model includes two embedding layers: one for each of two inputs. Both convert word tokens into word vectors, and both are instances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Keras</a:t>
            </a:r>
            <a:r>
              <a:rPr lang="en-US" sz="1800" dirty="0">
                <a:effectLst/>
                <a:latin typeface="Calibri" panose="020F0502020204030204" pitchFamily="34" charset="0"/>
                <a:ea typeface="Calibri" panose="020F0502020204030204" pitchFamily="34" charset="0"/>
                <a:cs typeface="Times New Roman" panose="02020603050405020304" pitchFamily="18" charset="0"/>
              </a:rPr>
              <a:t>-NLP’s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TokenAndPositionEmbedding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class, which adds positional information to word embeddings.  Output from the English embedding layer passes through an encoder (an instance of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TransformerEncoder</a:t>
            </a:r>
            <a:r>
              <a:rPr lang="en-US" sz="1800" dirty="0">
                <a:effectLst/>
                <a:latin typeface="Calibri" panose="020F0502020204030204" pitchFamily="34" charset="0"/>
                <a:ea typeface="Calibri" panose="020F0502020204030204" pitchFamily="34" charset="0"/>
                <a:cs typeface="Times New Roman" panose="02020603050405020304" pitchFamily="18" charset="0"/>
              </a:rPr>
              <a:t>) before being input along with the output from the French embedding layer to the decoder, which is an instance of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TransformerDecoder</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decoder converts the two inputs into a dense vector representing the French phrase predicted from the inputs.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softmax</a:t>
            </a:r>
            <a:r>
              <a:rPr lang="en-US" sz="1800" dirty="0">
                <a:effectLst/>
                <a:latin typeface="Calibri" panose="020F0502020204030204" pitchFamily="34" charset="0"/>
                <a:ea typeface="Calibri" panose="020F0502020204030204" pitchFamily="34" charset="0"/>
                <a:cs typeface="Times New Roman" panose="02020603050405020304" pitchFamily="18" charset="0"/>
              </a:rPr>
              <a:t> layer at the end outputs probabilities for each word in the French vocabulary for each position in the output sequence, and the dropout layer preceding it prevents the model from fitting too tightly to the training data. Crucially, the combination of the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mask_zero</a:t>
            </a:r>
            <a:r>
              <a:rPr lang="en-US" sz="1800" dirty="0">
                <a:effectLst/>
                <a:latin typeface="Calibri" panose="020F0502020204030204" pitchFamily="34" charset="0"/>
                <a:ea typeface="Calibri" panose="020F0502020204030204" pitchFamily="34" charset="0"/>
                <a:cs typeface="Times New Roman" panose="02020603050405020304" pitchFamily="18" charset="0"/>
              </a:rPr>
              <a:t>=True parameter in the embedding layer and the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use_causal_mask</a:t>
            </a:r>
            <a:r>
              <a:rPr lang="en-US" sz="1800" dirty="0">
                <a:effectLst/>
                <a:latin typeface="Calibri" panose="020F0502020204030204" pitchFamily="34" charset="0"/>
                <a:ea typeface="Calibri" panose="020F0502020204030204" pitchFamily="34" charset="0"/>
                <a:cs typeface="Times New Roman" panose="02020603050405020304" pitchFamily="18" charset="0"/>
              </a:rPr>
              <a:t>=True parameter passed to the decoder limit the model to making predictions based only on the French text that has been translated thus far.</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model operates iteratively. To translate text, you first pass an entire English phrase to the English input and the word “[start]” to the French input. Then you append the next French word the model predicts to the previous French input and call the model again, and you repeat this process until the entire phrase has been translated. In deep learning, this is known as an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autoregressive</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a:t>
            </a:r>
            <a:endParaRPr lang="en-US" dirty="0"/>
          </a:p>
        </p:txBody>
      </p:sp>
      <p:sp>
        <p:nvSpPr>
          <p:cNvPr id="4" name="Slide Number Placeholder 3"/>
          <p:cNvSpPr>
            <a:spLocks noGrp="1"/>
          </p:cNvSpPr>
          <p:nvPr>
            <p:ph type="sldNum" sz="quarter" idx="5"/>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066276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Slide (No Footer)">
    <p:spTree>
      <p:nvGrpSpPr>
        <p:cNvPr id="1" name=""/>
        <p:cNvGrpSpPr/>
        <p:nvPr/>
      </p:nvGrpSpPr>
      <p:grpSpPr>
        <a:xfrm>
          <a:off x="0" y="0"/>
          <a:ext cx="0" cy="0"/>
          <a:chOff x="0" y="0"/>
          <a:chExt cx="0" cy="0"/>
        </a:xfrm>
      </p:grpSpPr>
      <p:sp>
        <p:nvSpPr>
          <p:cNvPr id="6" name="Content"/>
          <p:cNvSpPr>
            <a:spLocks noGrp="1"/>
          </p:cNvSpPr>
          <p:nvPr>
            <p:ph sz="quarter" idx="12"/>
          </p:nvPr>
        </p:nvSpPr>
        <p:spPr>
          <a:xfrm>
            <a:off x="257474" y="1585679"/>
            <a:ext cx="11916669" cy="50494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739162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Slide (No Footer)">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a:xfrm>
            <a:off x="9001914" y="6445272"/>
            <a:ext cx="786444" cy="372394"/>
          </a:xfrm>
          <a:prstGeom prst="rect">
            <a:avLst/>
          </a:prstGeom>
        </p:spPr>
        <p:txBody>
          <a:bodyPr/>
          <a:lstStyle/>
          <a:p>
            <a:fld id="{7F5CE407-6216-4202-80E4-A30DC2F709B2}" type="slidenum">
              <a:rPr lang="en-US" smtClean="0"/>
              <a:pPr/>
              <a:t>‹#›</a:t>
            </a:fld>
            <a:endParaRPr lang="en-US" dirty="0"/>
          </a:p>
        </p:txBody>
      </p:sp>
      <p:sp>
        <p:nvSpPr>
          <p:cNvPr id="3" name="Date Placeholder"/>
          <p:cNvSpPr>
            <a:spLocks noGrp="1"/>
          </p:cNvSpPr>
          <p:nvPr>
            <p:ph type="dt" sz="half" idx="10"/>
          </p:nvPr>
        </p:nvSpPr>
        <p:spPr>
          <a:xfrm>
            <a:off x="7638255" y="6445272"/>
            <a:ext cx="1353732" cy="372394"/>
          </a:xfrm>
          <a:prstGeom prst="rect">
            <a:avLst/>
          </a:prstGeom>
        </p:spPr>
        <p:txBody>
          <a:bodyPr/>
          <a:lstStyle>
            <a:lvl1pPr>
              <a:defRPr>
                <a:solidFill>
                  <a:schemeClr val="bg1"/>
                </a:solidFill>
              </a:defRPr>
            </a:lvl1pPr>
          </a:lstStyle>
          <a:p>
            <a:fld id="{B01F9CA3-105E-4857-9057-6DB6197DA786}" type="datetimeFigureOut">
              <a:rPr lang="en-US" smtClean="0"/>
              <a:pPr/>
              <a:t>2/15/2024</a:t>
            </a:fld>
            <a:endParaRPr lang="en-US" dirty="0"/>
          </a:p>
        </p:txBody>
      </p:sp>
      <p:sp>
        <p:nvSpPr>
          <p:cNvPr id="9" name="Content 2"/>
          <p:cNvSpPr>
            <a:spLocks noGrp="1"/>
          </p:cNvSpPr>
          <p:nvPr>
            <p:ph sz="quarter" idx="13"/>
          </p:nvPr>
        </p:nvSpPr>
        <p:spPr>
          <a:xfrm>
            <a:off x="6218238" y="1585681"/>
            <a:ext cx="5955811" cy="50830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1"/>
          <p:cNvSpPr>
            <a:spLocks noGrp="1"/>
          </p:cNvSpPr>
          <p:nvPr>
            <p:ph sz="quarter" idx="12"/>
          </p:nvPr>
        </p:nvSpPr>
        <p:spPr>
          <a:xfrm>
            <a:off x="257475" y="1585680"/>
            <a:ext cx="5960763" cy="5083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27023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lide (No Footer)">
    <p:spTree>
      <p:nvGrpSpPr>
        <p:cNvPr id="1" name=""/>
        <p:cNvGrpSpPr/>
        <p:nvPr/>
      </p:nvGrpSpPr>
      <p:grpSpPr>
        <a:xfrm>
          <a:off x="0" y="0"/>
          <a:ext cx="0" cy="0"/>
          <a:chOff x="0" y="0"/>
          <a:chExt cx="0" cy="0"/>
        </a:xfrm>
      </p:grpSpPr>
      <p:sp>
        <p:nvSpPr>
          <p:cNvPr id="3" name="Code Content"/>
          <p:cNvSpPr>
            <a:spLocks noGrp="1"/>
          </p:cNvSpPr>
          <p:nvPr>
            <p:ph type="body" sz="quarter" idx="10" hasCustomPrompt="1"/>
          </p:nvPr>
        </p:nvSpPr>
        <p:spPr>
          <a:xfrm>
            <a:off x="258115" y="1546821"/>
            <a:ext cx="11915935" cy="5175695"/>
          </a:xfrm>
        </p:spPr>
        <p:txBody>
          <a:bodyPr/>
          <a:lstStyle>
            <a:lvl1pPr marL="0" marR="0" indent="0" algn="l" defTabSz="932550" rtl="0" eaLnBrk="1" fontAlgn="auto" latinLnBrk="0" hangingPunct="1">
              <a:lnSpc>
                <a:spcPct val="100000"/>
              </a:lnSpc>
              <a:spcBef>
                <a:spcPts val="612"/>
              </a:spcBef>
              <a:spcAft>
                <a:spcPts val="0"/>
              </a:spcAft>
              <a:buClr>
                <a:schemeClr val="accent1"/>
              </a:buClr>
              <a:buSzPct val="110000"/>
              <a:buFont typeface="Wingdings 2" pitchFamily="18" charset="2"/>
              <a:buNone/>
              <a:tabLst/>
              <a:defRPr lang="en-US" sz="1836" kern="1200" baseline="0" dirty="0" smtClean="0">
                <a:solidFill>
                  <a:schemeClr val="accent1"/>
                </a:solidFill>
                <a:latin typeface="Consolas" panose="020B0609020204030204" pitchFamily="49" charset="0"/>
                <a:ea typeface="+mn-ea"/>
                <a:cs typeface="Consolas" panose="020B0609020204030204" pitchFamily="49" charset="0"/>
              </a:defRPr>
            </a:lvl1pPr>
          </a:lstStyle>
          <a:p>
            <a:pPr marL="0" marR="0" lvl="0" indent="0" algn="l" defTabSz="932550" rtl="0" eaLnBrk="1" fontAlgn="auto" latinLnBrk="0" hangingPunct="1">
              <a:lnSpc>
                <a:spcPct val="100000"/>
              </a:lnSpc>
              <a:spcBef>
                <a:spcPts val="0"/>
              </a:spcBef>
              <a:spcAft>
                <a:spcPts val="0"/>
              </a:spcAft>
              <a:buClr>
                <a:schemeClr val="accent1"/>
              </a:buClr>
              <a:buSzPct val="110000"/>
              <a:buFont typeface="Wingdings 2" pitchFamily="18" charset="2"/>
              <a:buNone/>
              <a:tabLst/>
              <a:defRPr/>
            </a:pPr>
            <a:r>
              <a:rPr lang="en-US" dirty="0"/>
              <a:t>// Insert code</a:t>
            </a:r>
          </a:p>
          <a:p>
            <a:pPr lvl="0"/>
            <a:endParaRPr lang="en-US" dirty="0"/>
          </a:p>
        </p:txBody>
      </p:sp>
      <p:sp>
        <p:nvSpPr>
          <p:cNvPr id="5" name="Title"/>
          <p:cNvSpPr>
            <a:spLocks noGrp="1"/>
          </p:cNvSpPr>
          <p:nvPr>
            <p:ph type="title"/>
          </p:nvPr>
        </p:nvSpPr>
        <p:spPr>
          <a:xfrm>
            <a:off x="258115" y="0"/>
            <a:ext cx="11915935" cy="1282330"/>
          </a:xfrm>
          <a:prstGeom prst="rect">
            <a:avLst/>
          </a:prstGeom>
        </p:spPr>
        <p:txBody>
          <a:bodyPr vert="horz" lIns="91440" tIns="45720" rIns="91440" bIns="45720" rtlCol="0" anchor="ctr" anchorCtr="0">
            <a:noAutofit/>
          </a:bodyPr>
          <a:lstStyle>
            <a:lvl1pPr>
              <a:defRPr baseline="0"/>
            </a:lvl1pPr>
          </a:lstStyle>
          <a:p>
            <a:r>
              <a:rPr lang="en-US"/>
              <a:t>Click to edit Master title style</a:t>
            </a:r>
            <a:endParaRPr dirty="0"/>
          </a:p>
        </p:txBody>
      </p:sp>
    </p:spTree>
    <p:extLst>
      <p:ext uri="{BB962C8B-B14F-4D97-AF65-F5344CB8AC3E}">
        <p14:creationId xmlns:p14="http://schemas.microsoft.com/office/powerpoint/2010/main" val="33668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Slide Number Placeholder"/>
          <p:cNvSpPr>
            <a:spLocks noGrp="1"/>
          </p:cNvSpPr>
          <p:nvPr>
            <p:ph type="sldNum" sz="quarter" idx="12"/>
          </p:nvPr>
        </p:nvSpPr>
        <p:spPr>
          <a:xfrm>
            <a:off x="9001914" y="6445272"/>
            <a:ext cx="786444" cy="372394"/>
          </a:xfrm>
          <a:prstGeom prst="rect">
            <a:avLst/>
          </a:prstGeom>
        </p:spPr>
        <p:txBody>
          <a:bodyPr/>
          <a:lstStyle/>
          <a:p>
            <a:fld id="{7F5CE407-6216-4202-80E4-A30DC2F709B2}" type="slidenum">
              <a:rPr lang="en-US" smtClean="0"/>
              <a:pPr/>
              <a:t>‹#›</a:t>
            </a:fld>
            <a:endParaRPr lang="en-US"/>
          </a:p>
        </p:txBody>
      </p:sp>
      <p:sp>
        <p:nvSpPr>
          <p:cNvPr id="4" name="Date Placeholder"/>
          <p:cNvSpPr>
            <a:spLocks noGrp="1"/>
          </p:cNvSpPr>
          <p:nvPr>
            <p:ph type="dt" sz="half" idx="10"/>
          </p:nvPr>
        </p:nvSpPr>
        <p:spPr>
          <a:xfrm>
            <a:off x="7638255" y="6445272"/>
            <a:ext cx="1353732" cy="372394"/>
          </a:xfrm>
          <a:prstGeom prst="rect">
            <a:avLst/>
          </a:prstGeom>
        </p:spPr>
        <p:txBody>
          <a:bodyPr/>
          <a:lstStyle/>
          <a:p>
            <a:fld id="{B01F9CA3-105E-4857-9057-6DB6197DA786}" type="datetimeFigureOut">
              <a:rPr lang="en-US" smtClean="0"/>
              <a:pPr/>
              <a:t>2/15/2024</a:t>
            </a:fld>
            <a:endParaRPr lang="en-US"/>
          </a:p>
        </p:txBody>
      </p:sp>
      <p:sp>
        <p:nvSpPr>
          <p:cNvPr id="16" name="Author Information Block"/>
          <p:cNvSpPr>
            <a:spLocks noGrp="1"/>
          </p:cNvSpPr>
          <p:nvPr>
            <p:ph type="body" sz="quarter" idx="11" hasCustomPrompt="1"/>
          </p:nvPr>
        </p:nvSpPr>
        <p:spPr>
          <a:xfrm>
            <a:off x="1240337" y="4730190"/>
            <a:ext cx="7418272" cy="1424992"/>
          </a:xfrm>
        </p:spPr>
        <p:txBody>
          <a:bodyPr>
            <a:normAutofit/>
          </a:bodyPr>
          <a:lstStyle>
            <a:lvl1pPr marL="0" indent="0">
              <a:buFont typeface="Arial" pitchFamily="34" charset="0"/>
              <a:buNone/>
              <a:defRPr sz="1836">
                <a:solidFill>
                  <a:schemeClr val="bg1">
                    <a:alpha val="98000"/>
                  </a:schemeClr>
                </a:solidFill>
                <a:latin typeface="Segoe UI" panose="020B0502040204020203" pitchFamily="34" charset="0"/>
                <a:cs typeface="Segoe UI" panose="020B0502040204020203" pitchFamily="34" charset="0"/>
              </a:defRPr>
            </a:lvl1pPr>
            <a:lvl2pPr marL="469471" indent="0">
              <a:buFont typeface="Arial" pitchFamily="34" charset="0"/>
              <a:buNone/>
              <a:defRPr/>
            </a:lvl2pPr>
            <a:lvl3pPr marL="872576" indent="0">
              <a:buFont typeface="Arial" pitchFamily="34" charset="0"/>
              <a:buNone/>
              <a:defRPr/>
            </a:lvl3pPr>
            <a:lvl4pPr marL="1283771" indent="0">
              <a:buFont typeface="Arial" pitchFamily="34" charset="0"/>
              <a:buNone/>
              <a:defRPr/>
            </a:lvl4pPr>
            <a:lvl5pPr marL="1636682" indent="0">
              <a:buFont typeface="Arial" pitchFamily="34" charset="0"/>
              <a:buNone/>
              <a:defRPr/>
            </a:lvl5pPr>
          </a:lstStyle>
          <a:p>
            <a:pPr lvl="0"/>
            <a:r>
              <a:rPr lang="en-US" dirty="0"/>
              <a:t>Author Information (Name, Title, Email, Twitter)</a:t>
            </a:r>
          </a:p>
        </p:txBody>
      </p:sp>
      <p:sp>
        <p:nvSpPr>
          <p:cNvPr id="2" name="Title"/>
          <p:cNvSpPr>
            <a:spLocks noGrp="1"/>
          </p:cNvSpPr>
          <p:nvPr>
            <p:ph type="ctrTitle"/>
          </p:nvPr>
        </p:nvSpPr>
        <p:spPr>
          <a:xfrm>
            <a:off x="1240335" y="1715370"/>
            <a:ext cx="10424293" cy="930473"/>
          </a:xfrm>
        </p:spPr>
        <p:txBody>
          <a:bodyPr vert="horz" lIns="91440" tIns="45720" rIns="91440" bIns="45720" rtlCol="0" anchor="t" anchorCtr="0">
            <a:noAutofit/>
          </a:bodyPr>
          <a:lstStyle>
            <a:lvl1pPr marL="0" indent="0" algn="l" defTabSz="932550" rtl="0" eaLnBrk="1" latinLnBrk="0" hangingPunct="1">
              <a:spcBef>
                <a:spcPct val="0"/>
              </a:spcBef>
              <a:buClr>
                <a:schemeClr val="accent1">
                  <a:lumMod val="60000"/>
                  <a:lumOff val="40000"/>
                </a:schemeClr>
              </a:buClr>
              <a:buSzPct val="110000"/>
              <a:buFont typeface="Wingdings 2" pitchFamily="18" charset="2"/>
              <a:buNone/>
              <a:defRPr sz="6119" kern="1200">
                <a:solidFill>
                  <a:schemeClr val="bg1"/>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dirty="0"/>
          </a:p>
        </p:txBody>
      </p:sp>
    </p:spTree>
    <p:extLst>
      <p:ext uri="{BB962C8B-B14F-4D97-AF65-F5344CB8AC3E}">
        <p14:creationId xmlns:p14="http://schemas.microsoft.com/office/powerpoint/2010/main" val="410828900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56725" y="6466021"/>
            <a:ext cx="1353732" cy="372394"/>
          </a:xfrm>
          <a:prstGeom prst="rect">
            <a:avLst/>
          </a:prstGeom>
        </p:spPr>
        <p:txBody>
          <a:bodyPr/>
          <a:lstStyle/>
          <a:p>
            <a:fld id="{0A73B1B9-ECA0-4CA8-8C80-53E529B9CBB3}" type="datetimeFigureOut">
              <a:rPr lang="en-GB" smtClean="0"/>
              <a:t>15/02/2024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9020384" y="6466021"/>
            <a:ext cx="786444" cy="372394"/>
          </a:xfrm>
          <a:prstGeom prst="rect">
            <a:avLst/>
          </a:prstGeom>
        </p:spPr>
        <p:txBody>
          <a:bodyPr/>
          <a:lstStyle/>
          <a:p>
            <a:fld id="{0529AE78-478C-44DE-BF26-7281F34AA677}" type="slidenum">
              <a:rPr lang="en-GB" smtClean="0"/>
              <a:t>‹#›</a:t>
            </a:fld>
            <a:endParaRPr lang="en-GB"/>
          </a:p>
        </p:txBody>
      </p:sp>
    </p:spTree>
    <p:extLst>
      <p:ext uri="{BB962C8B-B14F-4D97-AF65-F5344CB8AC3E}">
        <p14:creationId xmlns:p14="http://schemas.microsoft.com/office/powerpoint/2010/main" val="195603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No Footer)">
    <p:spTree>
      <p:nvGrpSpPr>
        <p:cNvPr id="1" name=""/>
        <p:cNvGrpSpPr/>
        <p:nvPr/>
      </p:nvGrpSpPr>
      <p:grpSpPr>
        <a:xfrm>
          <a:off x="0" y="0"/>
          <a:ext cx="0" cy="0"/>
          <a:chOff x="0" y="0"/>
          <a:chExt cx="0" cy="0"/>
        </a:xfrm>
      </p:grpSpPr>
      <p:sp>
        <p:nvSpPr>
          <p:cNvPr id="6" name="Content"/>
          <p:cNvSpPr>
            <a:spLocks noGrp="1"/>
          </p:cNvSpPr>
          <p:nvPr>
            <p:ph sz="quarter" idx="12"/>
          </p:nvPr>
        </p:nvSpPr>
        <p:spPr>
          <a:xfrm>
            <a:off x="257474" y="1595394"/>
            <a:ext cx="11916669" cy="5107052"/>
          </a:xfrm>
        </p:spPr>
        <p:txBody>
          <a:bodyPr/>
          <a:lstStyle>
            <a:lvl1pPr>
              <a:defRPr sz="2856"/>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54406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Slide (No Footer)">
    <p:spTree>
      <p:nvGrpSpPr>
        <p:cNvPr id="1" name=""/>
        <p:cNvGrpSpPr/>
        <p:nvPr/>
      </p:nvGrpSpPr>
      <p:grpSpPr>
        <a:xfrm>
          <a:off x="0" y="0"/>
          <a:ext cx="0" cy="0"/>
          <a:chOff x="0" y="0"/>
          <a:chExt cx="0" cy="0"/>
        </a:xfrm>
      </p:grpSpPr>
      <p:sp>
        <p:nvSpPr>
          <p:cNvPr id="9" name="Content 2"/>
          <p:cNvSpPr>
            <a:spLocks noGrp="1"/>
          </p:cNvSpPr>
          <p:nvPr>
            <p:ph sz="quarter" idx="13"/>
          </p:nvPr>
        </p:nvSpPr>
        <p:spPr>
          <a:xfrm>
            <a:off x="6218238" y="1598749"/>
            <a:ext cx="5955811" cy="50514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1"/>
          <p:cNvSpPr>
            <a:spLocks noGrp="1"/>
          </p:cNvSpPr>
          <p:nvPr>
            <p:ph sz="quarter" idx="12"/>
          </p:nvPr>
        </p:nvSpPr>
        <p:spPr>
          <a:xfrm>
            <a:off x="257475" y="1598749"/>
            <a:ext cx="5960763" cy="50514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257475" y="8192"/>
            <a:ext cx="11915935" cy="1262609"/>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427117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Slide (No Footer)">
    <p:spTree>
      <p:nvGrpSpPr>
        <p:cNvPr id="1" name=""/>
        <p:cNvGrpSpPr/>
        <p:nvPr/>
      </p:nvGrpSpPr>
      <p:grpSpPr>
        <a:xfrm>
          <a:off x="0" y="0"/>
          <a:ext cx="0" cy="0"/>
          <a:chOff x="0" y="0"/>
          <a:chExt cx="0" cy="0"/>
        </a:xfrm>
      </p:grpSpPr>
      <p:sp>
        <p:nvSpPr>
          <p:cNvPr id="3" name="Code Content"/>
          <p:cNvSpPr>
            <a:spLocks noGrp="1"/>
          </p:cNvSpPr>
          <p:nvPr>
            <p:ph type="body" sz="quarter" idx="10" hasCustomPrompt="1"/>
          </p:nvPr>
        </p:nvSpPr>
        <p:spPr>
          <a:xfrm>
            <a:off x="258115" y="1595394"/>
            <a:ext cx="11915935" cy="5117300"/>
          </a:xfrm>
        </p:spPr>
        <p:txBody>
          <a:bodyPr/>
          <a:lstStyle>
            <a:lvl1pPr marL="0" marR="0" indent="0" algn="l" defTabSz="932550" rtl="0" eaLnBrk="1" fontAlgn="auto" latinLnBrk="0" hangingPunct="1">
              <a:lnSpc>
                <a:spcPct val="100000"/>
              </a:lnSpc>
              <a:spcBef>
                <a:spcPts val="612"/>
              </a:spcBef>
              <a:spcAft>
                <a:spcPts val="0"/>
              </a:spcAft>
              <a:buClr>
                <a:schemeClr val="accent1"/>
              </a:buClr>
              <a:buSzPct val="110000"/>
              <a:buFont typeface="Wingdings 2" pitchFamily="18" charset="2"/>
              <a:buNone/>
              <a:tabLst/>
              <a:defRPr lang="en-US" sz="1836" kern="1200" baseline="0" dirty="0" smtClean="0">
                <a:solidFill>
                  <a:schemeClr val="accent1"/>
                </a:solidFill>
                <a:latin typeface="Consolas" panose="020B0609020204030204" pitchFamily="49" charset="0"/>
                <a:ea typeface="+mn-ea"/>
                <a:cs typeface="Consolas" panose="020B0609020204030204" pitchFamily="49" charset="0"/>
              </a:defRPr>
            </a:lvl1pPr>
          </a:lstStyle>
          <a:p>
            <a:pPr marL="0" marR="0" lvl="0" indent="0" algn="l" defTabSz="932550" rtl="0" eaLnBrk="1" fontAlgn="auto" latinLnBrk="0" hangingPunct="1">
              <a:lnSpc>
                <a:spcPct val="100000"/>
              </a:lnSpc>
              <a:spcBef>
                <a:spcPts val="0"/>
              </a:spcBef>
              <a:spcAft>
                <a:spcPts val="0"/>
              </a:spcAft>
              <a:buClr>
                <a:schemeClr val="accent1"/>
              </a:buClr>
              <a:buSzPct val="110000"/>
              <a:buFont typeface="Wingdings 2" pitchFamily="18" charset="2"/>
              <a:buNone/>
              <a:tabLst/>
              <a:defRPr/>
            </a:pPr>
            <a:r>
              <a:rPr lang="en-US" dirty="0"/>
              <a:t>// Insert code</a:t>
            </a:r>
          </a:p>
          <a:p>
            <a:pPr lvl="0"/>
            <a:endParaRPr lang="en-US" dirty="0"/>
          </a:p>
        </p:txBody>
      </p:sp>
      <p:sp>
        <p:nvSpPr>
          <p:cNvPr id="5" name="Title"/>
          <p:cNvSpPr>
            <a:spLocks noGrp="1"/>
          </p:cNvSpPr>
          <p:nvPr>
            <p:ph type="title"/>
          </p:nvPr>
        </p:nvSpPr>
        <p:spPr>
          <a:xfrm>
            <a:off x="258115" y="0"/>
            <a:ext cx="11915935" cy="1282330"/>
          </a:xfrm>
          <a:prstGeom prst="rect">
            <a:avLst/>
          </a:prstGeom>
        </p:spPr>
        <p:txBody>
          <a:bodyPr vert="horz" lIns="91440" tIns="45720" rIns="91440" bIns="45720" rtlCol="0" anchor="ctr" anchorCtr="0">
            <a:noAutofit/>
          </a:bodyPr>
          <a:lstStyle>
            <a:lvl1pPr>
              <a:defRPr baseline="0"/>
            </a:lvl1pPr>
          </a:lstStyle>
          <a:p>
            <a:r>
              <a:rPr lang="en-US"/>
              <a:t>Click to edit Master title style</a:t>
            </a:r>
            <a:endParaRPr dirty="0"/>
          </a:p>
        </p:txBody>
      </p:sp>
    </p:spTree>
    <p:extLst>
      <p:ext uri="{BB962C8B-B14F-4D97-AF65-F5344CB8AC3E}">
        <p14:creationId xmlns:p14="http://schemas.microsoft.com/office/powerpoint/2010/main" val="7714120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099A67B-0589-49D7-8CF7-6A2FE755E3C3}"/>
              </a:ext>
            </a:extLst>
          </p:cNvPr>
          <p:cNvSpPr/>
          <p:nvPr/>
        </p:nvSpPr>
        <p:spPr>
          <a:xfrm>
            <a:off x="0" y="1"/>
            <a:ext cx="12436475" cy="1282329"/>
          </a:xfrm>
          <a:prstGeom prst="rect">
            <a:avLst/>
          </a:prstGeom>
          <a:solidFill>
            <a:srgbClr val="046E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36"/>
          </a:p>
        </p:txBody>
      </p:sp>
      <p:sp>
        <p:nvSpPr>
          <p:cNvPr id="3" name="Content"/>
          <p:cNvSpPr>
            <a:spLocks noGrp="1"/>
          </p:cNvSpPr>
          <p:nvPr>
            <p:ph type="body" idx="1"/>
          </p:nvPr>
        </p:nvSpPr>
        <p:spPr>
          <a:xfrm>
            <a:off x="258115" y="1362243"/>
            <a:ext cx="11915935" cy="539913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p:cNvSpPr>
            <a:spLocks noGrp="1"/>
          </p:cNvSpPr>
          <p:nvPr>
            <p:ph type="title"/>
          </p:nvPr>
        </p:nvSpPr>
        <p:spPr>
          <a:xfrm>
            <a:off x="258115" y="0"/>
            <a:ext cx="11915935" cy="1282330"/>
          </a:xfrm>
          <a:prstGeom prst="rect">
            <a:avLst/>
          </a:prstGeom>
        </p:spPr>
        <p:txBody>
          <a:bodyPr vert="horz" lIns="91440" tIns="45720" rIns="91440" bIns="45720" rtlCol="0" anchor="ctr" anchorCtr="0">
            <a:noAutofit/>
          </a:bodyPr>
          <a:lstStyle/>
          <a:p>
            <a:r>
              <a:rPr lang="en-US"/>
              <a:t>Click to edit Master title style</a:t>
            </a:r>
            <a:endParaRPr dirty="0"/>
          </a:p>
        </p:txBody>
      </p:sp>
    </p:spTree>
    <p:extLst>
      <p:ext uri="{BB962C8B-B14F-4D97-AF65-F5344CB8AC3E}">
        <p14:creationId xmlns:p14="http://schemas.microsoft.com/office/powerpoint/2010/main" val="2475518032"/>
      </p:ext>
    </p:extLst>
  </p:cSld>
  <p:clrMap bg1="lt1" tx1="dk1" bg2="lt2" tx2="dk2" accent1="accent1" accent2="accent2" accent3="accent3" accent4="accent4" accent5="accent5" accent6="accent6" hlink="hlink" folHlink="folHlink"/>
  <p:sldLayoutIdLst>
    <p:sldLayoutId id="2147484399" r:id="rId1"/>
    <p:sldLayoutId id="2147484400" r:id="rId2"/>
    <p:sldLayoutId id="2147484401" r:id="rId3"/>
  </p:sldLayoutIdLst>
  <p:txStyles>
    <p:titleStyle>
      <a:lvl1pPr algn="l" defTabSz="932550" rtl="0" eaLnBrk="1" latinLnBrk="0" hangingPunct="1">
        <a:spcBef>
          <a:spcPct val="0"/>
        </a:spcBef>
        <a:buNone/>
        <a:defRPr sz="4080" b="0" kern="1200">
          <a:solidFill>
            <a:schemeClr val="bg1"/>
          </a:solidFill>
          <a:latin typeface="Segoe UI" panose="020B0502040204020203" pitchFamily="34" charset="0"/>
          <a:ea typeface="+mj-ea"/>
          <a:cs typeface="Segoe UI" panose="020B0502040204020203" pitchFamily="34" charset="0"/>
        </a:defRPr>
      </a:lvl1pPr>
    </p:titleStyle>
    <p:bodyStyle>
      <a:lvl1pPr marL="356184" indent="-356184" algn="l" defTabSz="932550" rtl="0" eaLnBrk="1" latinLnBrk="0" hangingPunct="1">
        <a:spcBef>
          <a:spcPts val="0"/>
        </a:spcBef>
        <a:spcAft>
          <a:spcPts val="1224"/>
        </a:spcAft>
        <a:buClr>
          <a:schemeClr val="tx1"/>
        </a:buClr>
        <a:buSzPct val="110000"/>
        <a:buFont typeface="Wingdings 2" pitchFamily="18" charset="2"/>
        <a:buChar char=""/>
        <a:defRPr sz="2856" kern="1200">
          <a:solidFill>
            <a:schemeClr val="accent1"/>
          </a:solidFill>
          <a:latin typeface="Segoe UI"/>
          <a:ea typeface="+mn-ea"/>
          <a:cs typeface="Segoe UI"/>
        </a:defRPr>
      </a:lvl1pPr>
      <a:lvl2pPr marL="699413" indent="-343231" algn="l" defTabSz="932550" rtl="0" eaLnBrk="1" latinLnBrk="0" hangingPunct="1">
        <a:spcBef>
          <a:spcPts val="0"/>
        </a:spcBef>
        <a:spcAft>
          <a:spcPts val="1224"/>
        </a:spcAft>
        <a:buClr>
          <a:schemeClr val="tx1"/>
        </a:buClr>
        <a:buSzPct val="110000"/>
        <a:buFont typeface="Wingdings 2" pitchFamily="18" charset="2"/>
        <a:buChar char=""/>
        <a:defRPr sz="2448" kern="1200">
          <a:solidFill>
            <a:schemeClr val="accent1"/>
          </a:solidFill>
          <a:latin typeface="Segoe UI"/>
          <a:ea typeface="+mn-ea"/>
          <a:cs typeface="Segoe UI"/>
        </a:defRPr>
      </a:lvl2pPr>
      <a:lvl3pPr marL="987596" indent="-288184" algn="l" defTabSz="932550" rtl="0" eaLnBrk="1" latinLnBrk="0" hangingPunct="1">
        <a:spcBef>
          <a:spcPts val="0"/>
        </a:spcBef>
        <a:spcAft>
          <a:spcPts val="1224"/>
        </a:spcAft>
        <a:buClr>
          <a:schemeClr val="tx1"/>
        </a:buClr>
        <a:buSzPct val="110000"/>
        <a:buFont typeface="Wingdings 2" pitchFamily="18" charset="2"/>
        <a:buChar char=""/>
        <a:defRPr sz="1836" kern="1200">
          <a:solidFill>
            <a:schemeClr val="accent1"/>
          </a:solidFill>
          <a:latin typeface="Segoe UI"/>
          <a:ea typeface="+mn-ea"/>
          <a:cs typeface="Segoe UI"/>
        </a:defRPr>
      </a:lvl3pPr>
      <a:lvl4pPr marL="1288732" indent="-301135" algn="l" defTabSz="932550" rtl="0" eaLnBrk="1" latinLnBrk="0" hangingPunct="1">
        <a:spcBef>
          <a:spcPts val="0"/>
        </a:spcBef>
        <a:spcAft>
          <a:spcPts val="1224"/>
        </a:spcAft>
        <a:buClr>
          <a:schemeClr val="tx1"/>
        </a:buClr>
        <a:buSzPct val="110000"/>
        <a:buFont typeface="Wingdings 2" pitchFamily="18" charset="2"/>
        <a:buChar char=""/>
        <a:defRPr sz="1632" kern="1200">
          <a:solidFill>
            <a:schemeClr val="accent1"/>
          </a:solidFill>
          <a:latin typeface="Segoe UI"/>
          <a:ea typeface="+mn-ea"/>
          <a:cs typeface="Segoe UI"/>
        </a:defRPr>
      </a:lvl4pPr>
      <a:lvl5pPr marL="1576916" indent="-288184" algn="l" defTabSz="932550" rtl="0" eaLnBrk="1" latinLnBrk="0" hangingPunct="1">
        <a:spcBef>
          <a:spcPts val="0"/>
        </a:spcBef>
        <a:spcAft>
          <a:spcPts val="1224"/>
        </a:spcAft>
        <a:buClr>
          <a:schemeClr val="tx1"/>
        </a:buClr>
        <a:buSzPct val="110000"/>
        <a:buFont typeface="Wingdings 2" pitchFamily="18" charset="2"/>
        <a:buChar char=""/>
        <a:defRPr sz="1428" kern="1200">
          <a:solidFill>
            <a:schemeClr val="accent1"/>
          </a:solidFill>
          <a:latin typeface="Segoe UI"/>
          <a:ea typeface="+mn-ea"/>
          <a:cs typeface="Segoe UI"/>
        </a:defRPr>
      </a:lvl5pPr>
      <a:lvl6pPr marL="1865100" indent="-288184" algn="l" defTabSz="932550" rtl="0" eaLnBrk="1" latinLnBrk="0" hangingPunct="1">
        <a:spcBef>
          <a:spcPct val="20000"/>
        </a:spcBef>
        <a:buClr>
          <a:schemeClr val="accent2"/>
        </a:buClr>
        <a:buSzPct val="110000"/>
        <a:buFont typeface="Wingdings 2" pitchFamily="18" charset="2"/>
        <a:buChar char=""/>
        <a:defRPr lang="en-US" sz="1836" kern="1200" dirty="0" smtClean="0">
          <a:solidFill>
            <a:schemeClr val="tx1">
              <a:lumMod val="65000"/>
              <a:lumOff val="35000"/>
            </a:schemeClr>
          </a:solidFill>
          <a:latin typeface="+mn-lt"/>
          <a:ea typeface="+mn-ea"/>
          <a:cs typeface="+mn-cs"/>
        </a:defRPr>
      </a:lvl6pPr>
      <a:lvl7pPr marL="2159760" indent="-288184" algn="l" defTabSz="932550" rtl="0" eaLnBrk="1" latinLnBrk="0" hangingPunct="1">
        <a:spcBef>
          <a:spcPct val="20000"/>
        </a:spcBef>
        <a:buClr>
          <a:schemeClr val="accent1">
            <a:lumMod val="60000"/>
            <a:lumOff val="40000"/>
          </a:schemeClr>
        </a:buClr>
        <a:buSzPct val="110000"/>
        <a:buFont typeface="Wingdings 2" pitchFamily="18" charset="2"/>
        <a:buChar char=""/>
        <a:defRPr lang="en-US" sz="1836" kern="1200" dirty="0" smtClean="0">
          <a:solidFill>
            <a:schemeClr val="tx1">
              <a:lumMod val="65000"/>
              <a:lumOff val="35000"/>
            </a:schemeClr>
          </a:solidFill>
          <a:latin typeface="+mn-lt"/>
          <a:ea typeface="+mn-ea"/>
          <a:cs typeface="+mn-cs"/>
        </a:defRPr>
      </a:lvl7pPr>
      <a:lvl8pPr marL="2446325" indent="-288184" algn="l" defTabSz="932550" rtl="0" eaLnBrk="1" latinLnBrk="0" hangingPunct="1">
        <a:spcBef>
          <a:spcPct val="20000"/>
        </a:spcBef>
        <a:buClr>
          <a:schemeClr val="accent2"/>
        </a:buClr>
        <a:buSzPct val="110000"/>
        <a:buFont typeface="Wingdings 2" pitchFamily="18" charset="2"/>
        <a:buChar char=""/>
        <a:defRPr lang="en-US" sz="1836" kern="1200" dirty="0" smtClean="0">
          <a:solidFill>
            <a:schemeClr val="tx1">
              <a:lumMod val="65000"/>
              <a:lumOff val="35000"/>
            </a:schemeClr>
          </a:solidFill>
          <a:latin typeface="+mn-lt"/>
          <a:ea typeface="+mn-ea"/>
          <a:cs typeface="+mn-cs"/>
        </a:defRPr>
      </a:lvl8pPr>
      <a:lvl9pPr marL="2742604" indent="-288184" algn="l" defTabSz="932550" rtl="0" eaLnBrk="1" latinLnBrk="0" hangingPunct="1">
        <a:spcBef>
          <a:spcPct val="20000"/>
        </a:spcBef>
        <a:buClr>
          <a:schemeClr val="accent1">
            <a:lumMod val="60000"/>
            <a:lumOff val="40000"/>
          </a:schemeClr>
        </a:buClr>
        <a:buSzPct val="110000"/>
        <a:buFont typeface="Wingdings 2" pitchFamily="18" charset="2"/>
        <a:buChar char=""/>
        <a:defRPr lang="en-US" sz="1836" kern="1200" dirty="0">
          <a:solidFill>
            <a:schemeClr val="tx1">
              <a:lumMod val="65000"/>
              <a:lumOff val="35000"/>
            </a:schemeClr>
          </a:solidFill>
          <a:latin typeface="+mn-lt"/>
          <a:ea typeface="+mn-ea"/>
          <a:cs typeface="+mn-cs"/>
        </a:defRPr>
      </a:lvl9pPr>
    </p:bodyStyle>
    <p:otherStyle>
      <a:defPPr>
        <a:defRPr/>
      </a:defPPr>
      <a:lvl1pPr marL="0" algn="l" defTabSz="932550" rtl="0" eaLnBrk="1" latinLnBrk="0" hangingPunct="1">
        <a:defRPr sz="1836" kern="1200">
          <a:solidFill>
            <a:schemeClr val="tx1"/>
          </a:solidFill>
          <a:latin typeface="+mn-lt"/>
          <a:ea typeface="+mn-ea"/>
          <a:cs typeface="+mn-cs"/>
        </a:defRPr>
      </a:lvl1pPr>
      <a:lvl2pPr marL="466276" algn="l" defTabSz="932550" rtl="0" eaLnBrk="1" latinLnBrk="0" hangingPunct="1">
        <a:defRPr sz="1836" kern="1200">
          <a:solidFill>
            <a:schemeClr val="tx1"/>
          </a:solidFill>
          <a:latin typeface="+mn-lt"/>
          <a:ea typeface="+mn-ea"/>
          <a:cs typeface="+mn-cs"/>
        </a:defRPr>
      </a:lvl2pPr>
      <a:lvl3pPr marL="932550" algn="l" defTabSz="932550" rtl="0" eaLnBrk="1" latinLnBrk="0" hangingPunct="1">
        <a:defRPr sz="1836" kern="1200">
          <a:solidFill>
            <a:schemeClr val="tx1"/>
          </a:solidFill>
          <a:latin typeface="+mn-lt"/>
          <a:ea typeface="+mn-ea"/>
          <a:cs typeface="+mn-cs"/>
        </a:defRPr>
      </a:lvl3pPr>
      <a:lvl4pPr marL="1398825" algn="l" defTabSz="932550" rtl="0" eaLnBrk="1" latinLnBrk="0" hangingPunct="1">
        <a:defRPr sz="1836" kern="1200">
          <a:solidFill>
            <a:schemeClr val="tx1"/>
          </a:solidFill>
          <a:latin typeface="+mn-lt"/>
          <a:ea typeface="+mn-ea"/>
          <a:cs typeface="+mn-cs"/>
        </a:defRPr>
      </a:lvl4pPr>
      <a:lvl5pPr marL="1865100" algn="l" defTabSz="932550" rtl="0" eaLnBrk="1" latinLnBrk="0" hangingPunct="1">
        <a:defRPr sz="1836" kern="1200">
          <a:solidFill>
            <a:schemeClr val="tx1"/>
          </a:solidFill>
          <a:latin typeface="+mn-lt"/>
          <a:ea typeface="+mn-ea"/>
          <a:cs typeface="+mn-cs"/>
        </a:defRPr>
      </a:lvl5pPr>
      <a:lvl6pPr marL="2331375" algn="l" defTabSz="932550" rtl="0" eaLnBrk="1" latinLnBrk="0" hangingPunct="1">
        <a:defRPr sz="1836" kern="1200">
          <a:solidFill>
            <a:schemeClr val="tx1"/>
          </a:solidFill>
          <a:latin typeface="+mn-lt"/>
          <a:ea typeface="+mn-ea"/>
          <a:cs typeface="+mn-cs"/>
        </a:defRPr>
      </a:lvl6pPr>
      <a:lvl7pPr marL="2797649" algn="l" defTabSz="932550" rtl="0" eaLnBrk="1" latinLnBrk="0" hangingPunct="1">
        <a:defRPr sz="1836" kern="1200">
          <a:solidFill>
            <a:schemeClr val="tx1"/>
          </a:solidFill>
          <a:latin typeface="+mn-lt"/>
          <a:ea typeface="+mn-ea"/>
          <a:cs typeface="+mn-cs"/>
        </a:defRPr>
      </a:lvl7pPr>
      <a:lvl8pPr marL="3263925" algn="l" defTabSz="932550" rtl="0" eaLnBrk="1" latinLnBrk="0" hangingPunct="1">
        <a:defRPr sz="1836" kern="1200">
          <a:solidFill>
            <a:schemeClr val="tx1"/>
          </a:solidFill>
          <a:latin typeface="+mn-lt"/>
          <a:ea typeface="+mn-ea"/>
          <a:cs typeface="+mn-cs"/>
        </a:defRPr>
      </a:lvl8pPr>
      <a:lvl9pPr marL="3730201" algn="l" defTabSz="932550"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96">
          <p15:clr>
            <a:srgbClr val="F26B43"/>
          </p15:clr>
        </p15:guide>
        <p15:guide id="2" pos="3840">
          <p15:clr>
            <a:srgbClr val="F26B43"/>
          </p15:clr>
        </p15:guide>
        <p15:guide id="3" orient="horz" pos="4176">
          <p15:clr>
            <a:srgbClr val="F26B43"/>
          </p15:clr>
        </p15:guide>
        <p15:guide id="6" orient="horz" pos="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3" name="Content"/>
          <p:cNvSpPr>
            <a:spLocks noGrp="1"/>
          </p:cNvSpPr>
          <p:nvPr>
            <p:ph type="body" idx="1"/>
          </p:nvPr>
        </p:nvSpPr>
        <p:spPr>
          <a:xfrm>
            <a:off x="258115" y="1360046"/>
            <a:ext cx="11915935" cy="49220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p:nvPr>
        </p:nvSpPr>
        <p:spPr>
          <a:xfrm>
            <a:off x="258115" y="109718"/>
            <a:ext cx="11915935" cy="1172612"/>
          </a:xfrm>
          <a:prstGeom prst="rect">
            <a:avLst/>
          </a:prstGeom>
        </p:spPr>
        <p:txBody>
          <a:bodyPr vert="horz" lIns="91440" tIns="45720" rIns="91440" bIns="45720" rtlCol="0" anchor="ctr" anchorCtr="0">
            <a:noAutofit/>
          </a:bodyPr>
          <a:lstStyle/>
          <a:p>
            <a:r>
              <a:rPr lang="en-US"/>
              <a:t>Click to edit Master title style</a:t>
            </a:r>
            <a:endParaRPr dirty="0"/>
          </a:p>
        </p:txBody>
      </p:sp>
    </p:spTree>
    <p:extLst>
      <p:ext uri="{BB962C8B-B14F-4D97-AF65-F5344CB8AC3E}">
        <p14:creationId xmlns:p14="http://schemas.microsoft.com/office/powerpoint/2010/main" val="1266173088"/>
      </p:ext>
    </p:extLst>
  </p:cSld>
  <p:clrMap bg1="lt1" tx1="dk1" bg2="lt2" tx2="dk2" accent1="accent1" accent2="accent2" accent3="accent3" accent4="accent4" accent5="accent5" accent6="accent6" hlink="hlink" folHlink="folHlink"/>
  <p:sldLayoutIdLst>
    <p:sldLayoutId id="2147484419" r:id="rId1"/>
    <p:sldLayoutId id="2147484420" r:id="rId2"/>
  </p:sldLayoutIdLst>
  <p:txStyles>
    <p:titleStyle>
      <a:lvl1pPr algn="l" defTabSz="932550" rtl="0" eaLnBrk="1" latinLnBrk="0" hangingPunct="1">
        <a:spcBef>
          <a:spcPct val="0"/>
        </a:spcBef>
        <a:buNone/>
        <a:defRPr sz="4080" kern="1200">
          <a:solidFill>
            <a:schemeClr val="bg1"/>
          </a:solidFill>
          <a:latin typeface="Segoe UI" panose="020B0502040204020203" pitchFamily="34" charset="0"/>
          <a:ea typeface="+mj-ea"/>
          <a:cs typeface="Segoe UI" panose="020B0502040204020203" pitchFamily="34" charset="0"/>
        </a:defRPr>
      </a:lvl1pPr>
    </p:titleStyle>
    <p:bodyStyle>
      <a:lvl1pPr marL="356184" indent="-356184" algn="l" defTabSz="932550" rtl="0" eaLnBrk="1" latinLnBrk="0" hangingPunct="1">
        <a:spcBef>
          <a:spcPts val="612"/>
        </a:spcBef>
        <a:buClr>
          <a:schemeClr val="bg1"/>
        </a:buClr>
        <a:buSzPct val="110000"/>
        <a:buFont typeface="Wingdings 2" pitchFamily="18" charset="2"/>
        <a:buChar char=""/>
        <a:defRPr sz="2856" kern="1200">
          <a:solidFill>
            <a:schemeClr val="bg1"/>
          </a:solidFill>
          <a:latin typeface="Segoe UI"/>
          <a:ea typeface="+mn-ea"/>
          <a:cs typeface="Segoe UI"/>
        </a:defRPr>
      </a:lvl1pPr>
      <a:lvl2pPr marL="699413" indent="-343231" algn="l" defTabSz="932550" rtl="0" eaLnBrk="1" latinLnBrk="0" hangingPunct="1">
        <a:spcBef>
          <a:spcPts val="612"/>
        </a:spcBef>
        <a:buClr>
          <a:schemeClr val="bg1"/>
        </a:buClr>
        <a:buSzPct val="110000"/>
        <a:buFont typeface="Wingdings 2" pitchFamily="18" charset="2"/>
        <a:buChar char=""/>
        <a:defRPr sz="2448" kern="1200">
          <a:solidFill>
            <a:schemeClr val="bg1"/>
          </a:solidFill>
          <a:latin typeface="Segoe UI"/>
          <a:ea typeface="+mn-ea"/>
          <a:cs typeface="Segoe UI"/>
        </a:defRPr>
      </a:lvl2pPr>
      <a:lvl3pPr marL="987596" indent="-288184" algn="l" defTabSz="932550" rtl="0" eaLnBrk="1" latinLnBrk="0" hangingPunct="1">
        <a:spcBef>
          <a:spcPts val="612"/>
        </a:spcBef>
        <a:buClr>
          <a:schemeClr val="bg1"/>
        </a:buClr>
        <a:buSzPct val="110000"/>
        <a:buFont typeface="Wingdings 2" pitchFamily="18" charset="2"/>
        <a:buChar char=""/>
        <a:defRPr sz="1836" kern="1200">
          <a:solidFill>
            <a:schemeClr val="bg1"/>
          </a:solidFill>
          <a:latin typeface="Segoe UI"/>
          <a:ea typeface="+mn-ea"/>
          <a:cs typeface="Segoe UI"/>
        </a:defRPr>
      </a:lvl3pPr>
      <a:lvl4pPr marL="1288732" indent="-301135" algn="l" defTabSz="932550" rtl="0" eaLnBrk="1" latinLnBrk="0" hangingPunct="1">
        <a:spcBef>
          <a:spcPts val="612"/>
        </a:spcBef>
        <a:buClr>
          <a:schemeClr val="bg1"/>
        </a:buClr>
        <a:buSzPct val="110000"/>
        <a:buFont typeface="Wingdings 2" pitchFamily="18" charset="2"/>
        <a:buChar char=""/>
        <a:defRPr sz="1632" kern="1200">
          <a:solidFill>
            <a:schemeClr val="bg1"/>
          </a:solidFill>
          <a:latin typeface="Segoe UI"/>
          <a:ea typeface="+mn-ea"/>
          <a:cs typeface="Segoe UI"/>
        </a:defRPr>
      </a:lvl4pPr>
      <a:lvl5pPr marL="1576916" indent="-288184" algn="l" defTabSz="932550" rtl="0" eaLnBrk="1" latinLnBrk="0" hangingPunct="1">
        <a:spcBef>
          <a:spcPts val="612"/>
        </a:spcBef>
        <a:buClr>
          <a:schemeClr val="bg1"/>
        </a:buClr>
        <a:buSzPct val="110000"/>
        <a:buFont typeface="Wingdings 2" pitchFamily="18" charset="2"/>
        <a:buChar char=""/>
        <a:defRPr sz="1428" kern="1200">
          <a:solidFill>
            <a:schemeClr val="bg1"/>
          </a:solidFill>
          <a:latin typeface="Segoe UI"/>
          <a:ea typeface="+mn-ea"/>
          <a:cs typeface="Segoe UI"/>
        </a:defRPr>
      </a:lvl5pPr>
      <a:lvl6pPr marL="1865100" indent="-288184" algn="l" defTabSz="932550" rtl="0" eaLnBrk="1" latinLnBrk="0" hangingPunct="1">
        <a:spcBef>
          <a:spcPct val="20000"/>
        </a:spcBef>
        <a:buClr>
          <a:schemeClr val="accent2"/>
        </a:buClr>
        <a:buSzPct val="110000"/>
        <a:buFont typeface="Wingdings 2" pitchFamily="18" charset="2"/>
        <a:buChar char=""/>
        <a:defRPr lang="en-US" sz="1836" kern="1200" dirty="0" smtClean="0">
          <a:solidFill>
            <a:schemeClr val="tx1">
              <a:lumMod val="65000"/>
              <a:lumOff val="35000"/>
            </a:schemeClr>
          </a:solidFill>
          <a:latin typeface="+mn-lt"/>
          <a:ea typeface="+mn-ea"/>
          <a:cs typeface="+mn-cs"/>
        </a:defRPr>
      </a:lvl6pPr>
      <a:lvl7pPr marL="2159760" indent="-288184" algn="l" defTabSz="932550" rtl="0" eaLnBrk="1" latinLnBrk="0" hangingPunct="1">
        <a:spcBef>
          <a:spcPct val="20000"/>
        </a:spcBef>
        <a:buClr>
          <a:schemeClr val="accent1">
            <a:lumMod val="60000"/>
            <a:lumOff val="40000"/>
          </a:schemeClr>
        </a:buClr>
        <a:buSzPct val="110000"/>
        <a:buFont typeface="Wingdings 2" pitchFamily="18" charset="2"/>
        <a:buChar char=""/>
        <a:defRPr lang="en-US" sz="1836" kern="1200" dirty="0" smtClean="0">
          <a:solidFill>
            <a:schemeClr val="tx1">
              <a:lumMod val="65000"/>
              <a:lumOff val="35000"/>
            </a:schemeClr>
          </a:solidFill>
          <a:latin typeface="+mn-lt"/>
          <a:ea typeface="+mn-ea"/>
          <a:cs typeface="+mn-cs"/>
        </a:defRPr>
      </a:lvl7pPr>
      <a:lvl8pPr marL="2446325" indent="-288184" algn="l" defTabSz="932550" rtl="0" eaLnBrk="1" latinLnBrk="0" hangingPunct="1">
        <a:spcBef>
          <a:spcPct val="20000"/>
        </a:spcBef>
        <a:buClr>
          <a:schemeClr val="accent2"/>
        </a:buClr>
        <a:buSzPct val="110000"/>
        <a:buFont typeface="Wingdings 2" pitchFamily="18" charset="2"/>
        <a:buChar char=""/>
        <a:defRPr lang="en-US" sz="1836" kern="1200" dirty="0" smtClean="0">
          <a:solidFill>
            <a:schemeClr val="tx1">
              <a:lumMod val="65000"/>
              <a:lumOff val="35000"/>
            </a:schemeClr>
          </a:solidFill>
          <a:latin typeface="+mn-lt"/>
          <a:ea typeface="+mn-ea"/>
          <a:cs typeface="+mn-cs"/>
        </a:defRPr>
      </a:lvl8pPr>
      <a:lvl9pPr marL="2742604" indent="-288184" algn="l" defTabSz="932550" rtl="0" eaLnBrk="1" latinLnBrk="0" hangingPunct="1">
        <a:spcBef>
          <a:spcPct val="20000"/>
        </a:spcBef>
        <a:buClr>
          <a:schemeClr val="accent1">
            <a:lumMod val="60000"/>
            <a:lumOff val="40000"/>
          </a:schemeClr>
        </a:buClr>
        <a:buSzPct val="110000"/>
        <a:buFont typeface="Wingdings 2" pitchFamily="18" charset="2"/>
        <a:buChar char=""/>
        <a:defRPr lang="en-US" sz="1836" kern="1200" dirty="0">
          <a:solidFill>
            <a:schemeClr val="tx1">
              <a:lumMod val="65000"/>
              <a:lumOff val="35000"/>
            </a:schemeClr>
          </a:solidFill>
          <a:latin typeface="+mn-lt"/>
          <a:ea typeface="+mn-ea"/>
          <a:cs typeface="+mn-cs"/>
        </a:defRPr>
      </a:lvl9pPr>
    </p:bodyStyle>
    <p:otherStyle>
      <a:defPPr>
        <a:defRPr/>
      </a:defPPr>
      <a:lvl1pPr marL="0" algn="l" defTabSz="932550" rtl="0" eaLnBrk="1" latinLnBrk="0" hangingPunct="1">
        <a:defRPr sz="1836" kern="1200">
          <a:solidFill>
            <a:schemeClr val="tx1"/>
          </a:solidFill>
          <a:latin typeface="+mn-lt"/>
          <a:ea typeface="+mn-ea"/>
          <a:cs typeface="+mn-cs"/>
        </a:defRPr>
      </a:lvl1pPr>
      <a:lvl2pPr marL="466276" algn="l" defTabSz="932550" rtl="0" eaLnBrk="1" latinLnBrk="0" hangingPunct="1">
        <a:defRPr sz="1836" kern="1200">
          <a:solidFill>
            <a:schemeClr val="tx1"/>
          </a:solidFill>
          <a:latin typeface="+mn-lt"/>
          <a:ea typeface="+mn-ea"/>
          <a:cs typeface="+mn-cs"/>
        </a:defRPr>
      </a:lvl2pPr>
      <a:lvl3pPr marL="932550" algn="l" defTabSz="932550" rtl="0" eaLnBrk="1" latinLnBrk="0" hangingPunct="1">
        <a:defRPr sz="1836" kern="1200">
          <a:solidFill>
            <a:schemeClr val="tx1"/>
          </a:solidFill>
          <a:latin typeface="+mn-lt"/>
          <a:ea typeface="+mn-ea"/>
          <a:cs typeface="+mn-cs"/>
        </a:defRPr>
      </a:lvl3pPr>
      <a:lvl4pPr marL="1398825" algn="l" defTabSz="932550" rtl="0" eaLnBrk="1" latinLnBrk="0" hangingPunct="1">
        <a:defRPr sz="1836" kern="1200">
          <a:solidFill>
            <a:schemeClr val="tx1"/>
          </a:solidFill>
          <a:latin typeface="+mn-lt"/>
          <a:ea typeface="+mn-ea"/>
          <a:cs typeface="+mn-cs"/>
        </a:defRPr>
      </a:lvl4pPr>
      <a:lvl5pPr marL="1865100" algn="l" defTabSz="932550" rtl="0" eaLnBrk="1" latinLnBrk="0" hangingPunct="1">
        <a:defRPr sz="1836" kern="1200">
          <a:solidFill>
            <a:schemeClr val="tx1"/>
          </a:solidFill>
          <a:latin typeface="+mn-lt"/>
          <a:ea typeface="+mn-ea"/>
          <a:cs typeface="+mn-cs"/>
        </a:defRPr>
      </a:lvl5pPr>
      <a:lvl6pPr marL="2331375" algn="l" defTabSz="932550" rtl="0" eaLnBrk="1" latinLnBrk="0" hangingPunct="1">
        <a:defRPr sz="1836" kern="1200">
          <a:solidFill>
            <a:schemeClr val="tx1"/>
          </a:solidFill>
          <a:latin typeface="+mn-lt"/>
          <a:ea typeface="+mn-ea"/>
          <a:cs typeface="+mn-cs"/>
        </a:defRPr>
      </a:lvl6pPr>
      <a:lvl7pPr marL="2797649" algn="l" defTabSz="932550" rtl="0" eaLnBrk="1" latinLnBrk="0" hangingPunct="1">
        <a:defRPr sz="1836" kern="1200">
          <a:solidFill>
            <a:schemeClr val="tx1"/>
          </a:solidFill>
          <a:latin typeface="+mn-lt"/>
          <a:ea typeface="+mn-ea"/>
          <a:cs typeface="+mn-cs"/>
        </a:defRPr>
      </a:lvl7pPr>
      <a:lvl8pPr marL="3263925" algn="l" defTabSz="932550" rtl="0" eaLnBrk="1" latinLnBrk="0" hangingPunct="1">
        <a:defRPr sz="1836" kern="1200">
          <a:solidFill>
            <a:schemeClr val="tx1"/>
          </a:solidFill>
          <a:latin typeface="+mn-lt"/>
          <a:ea typeface="+mn-ea"/>
          <a:cs typeface="+mn-cs"/>
        </a:defRPr>
      </a:lvl8pPr>
      <a:lvl9pPr marL="3730201" algn="l" defTabSz="932550"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5" orient="horz" pos="38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099A67B-0589-49D7-8CF7-6A2FE755E3C3}"/>
              </a:ext>
            </a:extLst>
          </p:cNvPr>
          <p:cNvSpPr/>
          <p:nvPr/>
        </p:nvSpPr>
        <p:spPr>
          <a:xfrm>
            <a:off x="0" y="1"/>
            <a:ext cx="12436475" cy="1282329"/>
          </a:xfrm>
          <a:prstGeom prst="rect">
            <a:avLst/>
          </a:prstGeom>
          <a:solidFill>
            <a:srgbClr val="046E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36"/>
          </a:p>
        </p:txBody>
      </p:sp>
      <p:sp>
        <p:nvSpPr>
          <p:cNvPr id="3" name="Content"/>
          <p:cNvSpPr>
            <a:spLocks noGrp="1"/>
          </p:cNvSpPr>
          <p:nvPr>
            <p:ph type="body" idx="1"/>
          </p:nvPr>
        </p:nvSpPr>
        <p:spPr>
          <a:xfrm>
            <a:off x="258115" y="1595395"/>
            <a:ext cx="11915935" cy="50763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p:cNvSpPr>
            <a:spLocks noGrp="1"/>
          </p:cNvSpPr>
          <p:nvPr>
            <p:ph type="title"/>
          </p:nvPr>
        </p:nvSpPr>
        <p:spPr>
          <a:xfrm>
            <a:off x="258115" y="0"/>
            <a:ext cx="11915935" cy="1282330"/>
          </a:xfrm>
          <a:prstGeom prst="rect">
            <a:avLst/>
          </a:prstGeom>
        </p:spPr>
        <p:txBody>
          <a:bodyPr vert="horz" lIns="91440" tIns="45720" rIns="91440" bIns="45720" rtlCol="0" anchor="ctr" anchorCtr="0">
            <a:noAutofit/>
          </a:bodyPr>
          <a:lstStyle/>
          <a:p>
            <a:r>
              <a:rPr lang="en-US"/>
              <a:t>Click to edit Master title style</a:t>
            </a:r>
            <a:endParaRPr dirty="0"/>
          </a:p>
        </p:txBody>
      </p:sp>
    </p:spTree>
    <p:extLst>
      <p:ext uri="{BB962C8B-B14F-4D97-AF65-F5344CB8AC3E}">
        <p14:creationId xmlns:p14="http://schemas.microsoft.com/office/powerpoint/2010/main" val="3564371894"/>
      </p:ext>
    </p:extLst>
  </p:cSld>
  <p:clrMap bg1="lt1" tx1="dk1" bg2="lt2" tx2="dk2" accent1="accent1" accent2="accent2" accent3="accent3" accent4="accent4" accent5="accent5" accent6="accent6" hlink="hlink" folHlink="folHlink"/>
  <p:sldLayoutIdLst>
    <p:sldLayoutId id="2147484422" r:id="rId1"/>
    <p:sldLayoutId id="2147484423" r:id="rId2"/>
    <p:sldLayoutId id="2147484424" r:id="rId3"/>
  </p:sldLayoutIdLst>
  <p:txStyles>
    <p:titleStyle>
      <a:lvl1pPr algn="l" defTabSz="932550" rtl="0" eaLnBrk="1" latinLnBrk="0" hangingPunct="1">
        <a:spcBef>
          <a:spcPct val="0"/>
        </a:spcBef>
        <a:buNone/>
        <a:defRPr sz="4080" b="0" kern="1200">
          <a:solidFill>
            <a:schemeClr val="bg1"/>
          </a:solidFill>
          <a:latin typeface="Segoe UI" panose="020B0502040204020203" pitchFamily="34" charset="0"/>
          <a:ea typeface="+mj-ea"/>
          <a:cs typeface="Segoe UI" panose="020B0502040204020203" pitchFamily="34" charset="0"/>
        </a:defRPr>
      </a:lvl1pPr>
    </p:titleStyle>
    <p:bodyStyle>
      <a:lvl1pPr marL="356184" indent="-356184" algn="l" defTabSz="932550" rtl="0" eaLnBrk="1" latinLnBrk="0" hangingPunct="1">
        <a:spcBef>
          <a:spcPts val="0"/>
        </a:spcBef>
        <a:spcAft>
          <a:spcPts val="1224"/>
        </a:spcAft>
        <a:buClr>
          <a:schemeClr val="tx1"/>
        </a:buClr>
        <a:buSzPct val="110000"/>
        <a:buFont typeface="Wingdings 2" pitchFamily="18" charset="2"/>
        <a:buChar char=""/>
        <a:defRPr sz="2856" kern="1200">
          <a:solidFill>
            <a:schemeClr val="accent1"/>
          </a:solidFill>
          <a:latin typeface="Segoe UI"/>
          <a:ea typeface="+mn-ea"/>
          <a:cs typeface="Segoe UI"/>
        </a:defRPr>
      </a:lvl1pPr>
      <a:lvl2pPr marL="699413" indent="-343231" algn="l" defTabSz="932550" rtl="0" eaLnBrk="1" latinLnBrk="0" hangingPunct="1">
        <a:spcBef>
          <a:spcPts val="0"/>
        </a:spcBef>
        <a:spcAft>
          <a:spcPts val="1224"/>
        </a:spcAft>
        <a:buClr>
          <a:schemeClr val="tx1"/>
        </a:buClr>
        <a:buSzPct val="110000"/>
        <a:buFont typeface="Wingdings 2" pitchFamily="18" charset="2"/>
        <a:buChar char=""/>
        <a:defRPr sz="2448" kern="1200">
          <a:solidFill>
            <a:schemeClr val="accent1"/>
          </a:solidFill>
          <a:latin typeface="Segoe UI"/>
          <a:ea typeface="+mn-ea"/>
          <a:cs typeface="Segoe UI"/>
        </a:defRPr>
      </a:lvl2pPr>
      <a:lvl3pPr marL="987596" indent="-288184" algn="l" defTabSz="932550" rtl="0" eaLnBrk="1" latinLnBrk="0" hangingPunct="1">
        <a:spcBef>
          <a:spcPts val="0"/>
        </a:spcBef>
        <a:spcAft>
          <a:spcPts val="1224"/>
        </a:spcAft>
        <a:buClr>
          <a:schemeClr val="tx1"/>
        </a:buClr>
        <a:buSzPct val="110000"/>
        <a:buFont typeface="Wingdings 2" pitchFamily="18" charset="2"/>
        <a:buChar char=""/>
        <a:defRPr sz="1836" kern="1200">
          <a:solidFill>
            <a:schemeClr val="accent1"/>
          </a:solidFill>
          <a:latin typeface="Segoe UI"/>
          <a:ea typeface="+mn-ea"/>
          <a:cs typeface="Segoe UI"/>
        </a:defRPr>
      </a:lvl3pPr>
      <a:lvl4pPr marL="1288732" indent="-301135" algn="l" defTabSz="932550" rtl="0" eaLnBrk="1" latinLnBrk="0" hangingPunct="1">
        <a:spcBef>
          <a:spcPts val="0"/>
        </a:spcBef>
        <a:spcAft>
          <a:spcPts val="1224"/>
        </a:spcAft>
        <a:buClr>
          <a:schemeClr val="tx1"/>
        </a:buClr>
        <a:buSzPct val="110000"/>
        <a:buFont typeface="Wingdings 2" pitchFamily="18" charset="2"/>
        <a:buChar char=""/>
        <a:defRPr sz="1632" kern="1200">
          <a:solidFill>
            <a:schemeClr val="accent1"/>
          </a:solidFill>
          <a:latin typeface="Segoe UI"/>
          <a:ea typeface="+mn-ea"/>
          <a:cs typeface="Segoe UI"/>
        </a:defRPr>
      </a:lvl4pPr>
      <a:lvl5pPr marL="1576916" indent="-288184" algn="l" defTabSz="932550" rtl="0" eaLnBrk="1" latinLnBrk="0" hangingPunct="1">
        <a:spcBef>
          <a:spcPts val="0"/>
        </a:spcBef>
        <a:spcAft>
          <a:spcPts val="1224"/>
        </a:spcAft>
        <a:buClr>
          <a:schemeClr val="tx1"/>
        </a:buClr>
        <a:buSzPct val="110000"/>
        <a:buFont typeface="Wingdings 2" pitchFamily="18" charset="2"/>
        <a:buChar char=""/>
        <a:defRPr sz="1428" kern="1200">
          <a:solidFill>
            <a:schemeClr val="accent1"/>
          </a:solidFill>
          <a:latin typeface="Segoe UI"/>
          <a:ea typeface="+mn-ea"/>
          <a:cs typeface="Segoe UI"/>
        </a:defRPr>
      </a:lvl5pPr>
      <a:lvl6pPr marL="1865100" indent="-288184" algn="l" defTabSz="932550" rtl="0" eaLnBrk="1" latinLnBrk="0" hangingPunct="1">
        <a:spcBef>
          <a:spcPct val="20000"/>
        </a:spcBef>
        <a:buClr>
          <a:schemeClr val="accent2"/>
        </a:buClr>
        <a:buSzPct val="110000"/>
        <a:buFont typeface="Wingdings 2" pitchFamily="18" charset="2"/>
        <a:buChar char=""/>
        <a:defRPr lang="en-US" sz="1836" kern="1200" dirty="0" smtClean="0">
          <a:solidFill>
            <a:schemeClr val="tx1">
              <a:lumMod val="65000"/>
              <a:lumOff val="35000"/>
            </a:schemeClr>
          </a:solidFill>
          <a:latin typeface="+mn-lt"/>
          <a:ea typeface="+mn-ea"/>
          <a:cs typeface="+mn-cs"/>
        </a:defRPr>
      </a:lvl6pPr>
      <a:lvl7pPr marL="2159760" indent="-288184" algn="l" defTabSz="932550" rtl="0" eaLnBrk="1" latinLnBrk="0" hangingPunct="1">
        <a:spcBef>
          <a:spcPct val="20000"/>
        </a:spcBef>
        <a:buClr>
          <a:schemeClr val="accent1">
            <a:lumMod val="60000"/>
            <a:lumOff val="40000"/>
          </a:schemeClr>
        </a:buClr>
        <a:buSzPct val="110000"/>
        <a:buFont typeface="Wingdings 2" pitchFamily="18" charset="2"/>
        <a:buChar char=""/>
        <a:defRPr lang="en-US" sz="1836" kern="1200" dirty="0" smtClean="0">
          <a:solidFill>
            <a:schemeClr val="tx1">
              <a:lumMod val="65000"/>
              <a:lumOff val="35000"/>
            </a:schemeClr>
          </a:solidFill>
          <a:latin typeface="+mn-lt"/>
          <a:ea typeface="+mn-ea"/>
          <a:cs typeface="+mn-cs"/>
        </a:defRPr>
      </a:lvl7pPr>
      <a:lvl8pPr marL="2446325" indent="-288184" algn="l" defTabSz="932550" rtl="0" eaLnBrk="1" latinLnBrk="0" hangingPunct="1">
        <a:spcBef>
          <a:spcPct val="20000"/>
        </a:spcBef>
        <a:buClr>
          <a:schemeClr val="accent2"/>
        </a:buClr>
        <a:buSzPct val="110000"/>
        <a:buFont typeface="Wingdings 2" pitchFamily="18" charset="2"/>
        <a:buChar char=""/>
        <a:defRPr lang="en-US" sz="1836" kern="1200" dirty="0" smtClean="0">
          <a:solidFill>
            <a:schemeClr val="tx1">
              <a:lumMod val="65000"/>
              <a:lumOff val="35000"/>
            </a:schemeClr>
          </a:solidFill>
          <a:latin typeface="+mn-lt"/>
          <a:ea typeface="+mn-ea"/>
          <a:cs typeface="+mn-cs"/>
        </a:defRPr>
      </a:lvl8pPr>
      <a:lvl9pPr marL="2742604" indent="-288184" algn="l" defTabSz="932550" rtl="0" eaLnBrk="1" latinLnBrk="0" hangingPunct="1">
        <a:spcBef>
          <a:spcPct val="20000"/>
        </a:spcBef>
        <a:buClr>
          <a:schemeClr val="accent1">
            <a:lumMod val="60000"/>
            <a:lumOff val="40000"/>
          </a:schemeClr>
        </a:buClr>
        <a:buSzPct val="110000"/>
        <a:buFont typeface="Wingdings 2" pitchFamily="18" charset="2"/>
        <a:buChar char=""/>
        <a:defRPr lang="en-US" sz="1836" kern="1200" dirty="0">
          <a:solidFill>
            <a:schemeClr val="tx1">
              <a:lumMod val="65000"/>
              <a:lumOff val="35000"/>
            </a:schemeClr>
          </a:solidFill>
          <a:latin typeface="+mn-lt"/>
          <a:ea typeface="+mn-ea"/>
          <a:cs typeface="+mn-cs"/>
        </a:defRPr>
      </a:lvl9pPr>
    </p:bodyStyle>
    <p:otherStyle>
      <a:defPPr>
        <a:defRPr/>
      </a:defPPr>
      <a:lvl1pPr marL="0" algn="l" defTabSz="932550" rtl="0" eaLnBrk="1" latinLnBrk="0" hangingPunct="1">
        <a:defRPr sz="1836" kern="1200">
          <a:solidFill>
            <a:schemeClr val="tx1"/>
          </a:solidFill>
          <a:latin typeface="+mn-lt"/>
          <a:ea typeface="+mn-ea"/>
          <a:cs typeface="+mn-cs"/>
        </a:defRPr>
      </a:lvl1pPr>
      <a:lvl2pPr marL="466276" algn="l" defTabSz="932550" rtl="0" eaLnBrk="1" latinLnBrk="0" hangingPunct="1">
        <a:defRPr sz="1836" kern="1200">
          <a:solidFill>
            <a:schemeClr val="tx1"/>
          </a:solidFill>
          <a:latin typeface="+mn-lt"/>
          <a:ea typeface="+mn-ea"/>
          <a:cs typeface="+mn-cs"/>
        </a:defRPr>
      </a:lvl2pPr>
      <a:lvl3pPr marL="932550" algn="l" defTabSz="932550" rtl="0" eaLnBrk="1" latinLnBrk="0" hangingPunct="1">
        <a:defRPr sz="1836" kern="1200">
          <a:solidFill>
            <a:schemeClr val="tx1"/>
          </a:solidFill>
          <a:latin typeface="+mn-lt"/>
          <a:ea typeface="+mn-ea"/>
          <a:cs typeface="+mn-cs"/>
        </a:defRPr>
      </a:lvl3pPr>
      <a:lvl4pPr marL="1398825" algn="l" defTabSz="932550" rtl="0" eaLnBrk="1" latinLnBrk="0" hangingPunct="1">
        <a:defRPr sz="1836" kern="1200">
          <a:solidFill>
            <a:schemeClr val="tx1"/>
          </a:solidFill>
          <a:latin typeface="+mn-lt"/>
          <a:ea typeface="+mn-ea"/>
          <a:cs typeface="+mn-cs"/>
        </a:defRPr>
      </a:lvl4pPr>
      <a:lvl5pPr marL="1865100" algn="l" defTabSz="932550" rtl="0" eaLnBrk="1" latinLnBrk="0" hangingPunct="1">
        <a:defRPr sz="1836" kern="1200">
          <a:solidFill>
            <a:schemeClr val="tx1"/>
          </a:solidFill>
          <a:latin typeface="+mn-lt"/>
          <a:ea typeface="+mn-ea"/>
          <a:cs typeface="+mn-cs"/>
        </a:defRPr>
      </a:lvl5pPr>
      <a:lvl6pPr marL="2331375" algn="l" defTabSz="932550" rtl="0" eaLnBrk="1" latinLnBrk="0" hangingPunct="1">
        <a:defRPr sz="1836" kern="1200">
          <a:solidFill>
            <a:schemeClr val="tx1"/>
          </a:solidFill>
          <a:latin typeface="+mn-lt"/>
          <a:ea typeface="+mn-ea"/>
          <a:cs typeface="+mn-cs"/>
        </a:defRPr>
      </a:lvl6pPr>
      <a:lvl7pPr marL="2797649" algn="l" defTabSz="932550" rtl="0" eaLnBrk="1" latinLnBrk="0" hangingPunct="1">
        <a:defRPr sz="1836" kern="1200">
          <a:solidFill>
            <a:schemeClr val="tx1"/>
          </a:solidFill>
          <a:latin typeface="+mn-lt"/>
          <a:ea typeface="+mn-ea"/>
          <a:cs typeface="+mn-cs"/>
        </a:defRPr>
      </a:lvl7pPr>
      <a:lvl8pPr marL="3263925" algn="l" defTabSz="932550" rtl="0" eaLnBrk="1" latinLnBrk="0" hangingPunct="1">
        <a:defRPr sz="1836" kern="1200">
          <a:solidFill>
            <a:schemeClr val="tx1"/>
          </a:solidFill>
          <a:latin typeface="+mn-lt"/>
          <a:ea typeface="+mn-ea"/>
          <a:cs typeface="+mn-cs"/>
        </a:defRPr>
      </a:lvl8pPr>
      <a:lvl9pPr marL="3730201" algn="l" defTabSz="932550"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96">
          <p15:clr>
            <a:srgbClr val="F26B43"/>
          </p15:clr>
        </p15:guide>
        <p15:guide id="2" pos="3840">
          <p15:clr>
            <a:srgbClr val="F26B43"/>
          </p15:clr>
        </p15:guide>
        <p15:guide id="3" orient="horz" pos="4176">
          <p15:clr>
            <a:srgbClr val="F26B43"/>
          </p15:clr>
        </p15:guide>
        <p15:guide id="6" orient="horz" pos="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0"/>
          </a:stretch>
        </a:blipFill>
        <a:effectLst/>
      </p:bgPr>
    </p:bg>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E8553BAF-6256-4CEB-88AB-1861FD425541}"/>
              </a:ext>
            </a:extLst>
          </p:cNvPr>
          <p:cNvSpPr txBox="1">
            <a:spLocks/>
          </p:cNvSpPr>
          <p:nvPr/>
        </p:nvSpPr>
        <p:spPr>
          <a:xfrm>
            <a:off x="1241043" y="3779506"/>
            <a:ext cx="7417220" cy="2689556"/>
          </a:xfrm>
          <a:prstGeom prst="rect">
            <a:avLst/>
          </a:prstGeom>
        </p:spPr>
        <p:txBody>
          <a:bodyPr vert="horz" lIns="93260" tIns="46630" rIns="93260" bIns="46630" rtlCol="0">
            <a:normAutofit/>
          </a:bodyPr>
          <a:lstStyle>
            <a:lvl1pPr marL="0" indent="0" algn="l" defTabSz="914354" rtl="0" eaLnBrk="1" latinLnBrk="0" hangingPunct="1">
              <a:spcBef>
                <a:spcPts val="600"/>
              </a:spcBef>
              <a:buClr>
                <a:schemeClr val="bg1"/>
              </a:buClr>
              <a:buSzPct val="110000"/>
              <a:buFont typeface="Arial" pitchFamily="34" charset="0"/>
              <a:buNone/>
              <a:defRPr sz="1800" kern="1200">
                <a:solidFill>
                  <a:schemeClr val="bg1">
                    <a:alpha val="98000"/>
                  </a:schemeClr>
                </a:solidFill>
                <a:latin typeface="Segoe UI" panose="020B0502040204020203" pitchFamily="34" charset="0"/>
                <a:ea typeface="+mn-ea"/>
                <a:cs typeface="Segoe UI" panose="020B0502040204020203" pitchFamily="34" charset="0"/>
              </a:defRPr>
            </a:lvl1pPr>
            <a:lvl2pPr marL="460311" indent="0" algn="l" defTabSz="914354" rtl="0" eaLnBrk="1" latinLnBrk="0" hangingPunct="1">
              <a:spcBef>
                <a:spcPts val="600"/>
              </a:spcBef>
              <a:buClr>
                <a:schemeClr val="bg1"/>
              </a:buClr>
              <a:buSzPct val="110000"/>
              <a:buFont typeface="Arial" pitchFamily="34" charset="0"/>
              <a:buNone/>
              <a:defRPr sz="2400" kern="1200">
                <a:solidFill>
                  <a:schemeClr val="bg1"/>
                </a:solidFill>
                <a:latin typeface="Segoe UI"/>
                <a:ea typeface="+mn-ea"/>
                <a:cs typeface="Segoe UI"/>
              </a:defRPr>
            </a:lvl2pPr>
            <a:lvl3pPr marL="855551" indent="0" algn="l" defTabSz="914354" rtl="0" eaLnBrk="1" latinLnBrk="0" hangingPunct="1">
              <a:spcBef>
                <a:spcPts val="600"/>
              </a:spcBef>
              <a:buClr>
                <a:schemeClr val="bg1"/>
              </a:buClr>
              <a:buSzPct val="110000"/>
              <a:buFont typeface="Arial" pitchFamily="34" charset="0"/>
              <a:buNone/>
              <a:defRPr sz="1800" kern="1200">
                <a:solidFill>
                  <a:schemeClr val="bg1"/>
                </a:solidFill>
                <a:latin typeface="Segoe UI"/>
                <a:ea typeface="+mn-ea"/>
                <a:cs typeface="Segoe UI"/>
              </a:defRPr>
            </a:lvl3pPr>
            <a:lvl4pPr marL="1258722" indent="0" algn="l" defTabSz="914354" rtl="0" eaLnBrk="1" latinLnBrk="0" hangingPunct="1">
              <a:spcBef>
                <a:spcPts val="600"/>
              </a:spcBef>
              <a:buClr>
                <a:schemeClr val="bg1"/>
              </a:buClr>
              <a:buSzPct val="110000"/>
              <a:buFont typeface="Arial" pitchFamily="34" charset="0"/>
              <a:buNone/>
              <a:defRPr sz="1600" kern="1200">
                <a:solidFill>
                  <a:schemeClr val="bg1"/>
                </a:solidFill>
                <a:latin typeface="Segoe UI"/>
                <a:ea typeface="+mn-ea"/>
                <a:cs typeface="Segoe UI"/>
              </a:defRPr>
            </a:lvl4pPr>
            <a:lvl5pPr marL="1604748" indent="0" algn="l" defTabSz="914354" rtl="0" eaLnBrk="1" latinLnBrk="0" hangingPunct="1">
              <a:spcBef>
                <a:spcPts val="600"/>
              </a:spcBef>
              <a:buClr>
                <a:schemeClr val="bg1"/>
              </a:buClr>
              <a:buSzPct val="110000"/>
              <a:buFont typeface="Arial" pitchFamily="34" charset="0"/>
              <a:buNone/>
              <a:defRPr sz="1400" kern="1200">
                <a:solidFill>
                  <a:schemeClr val="bg1"/>
                </a:solidFill>
                <a:latin typeface="Segoe UI"/>
                <a:ea typeface="+mn-ea"/>
                <a:cs typeface="Segoe UI"/>
              </a:defRPr>
            </a:lvl5pPr>
            <a:lvl6pPr marL="1828709"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619"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593"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091"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defTabSz="932550">
              <a:spcBef>
                <a:spcPts val="612"/>
              </a:spcBef>
              <a:buClr>
                <a:sysClr val="window" lastClr="FFFFFF"/>
              </a:buClr>
              <a:defRPr/>
            </a:pPr>
            <a:r>
              <a:rPr lang="en-US" sz="3264" dirty="0">
                <a:solidFill>
                  <a:sysClr val="window" lastClr="FFFFFF">
                    <a:alpha val="98000"/>
                  </a:sysClr>
                </a:solidFill>
              </a:rPr>
              <a:t>Jeff Prosise</a:t>
            </a:r>
            <a:endParaRPr lang="en-US" sz="1836" dirty="0">
              <a:solidFill>
                <a:sysClr val="window" lastClr="FFFFFF">
                  <a:alpha val="98000"/>
                </a:sysClr>
              </a:solidFill>
            </a:endParaRPr>
          </a:p>
          <a:p>
            <a:pPr defTabSz="932550">
              <a:spcBef>
                <a:spcPts val="612"/>
              </a:spcBef>
              <a:buClr>
                <a:sysClr val="window" lastClr="FFFFFF"/>
              </a:buClr>
              <a:defRPr/>
            </a:pPr>
            <a:r>
              <a:rPr lang="en-US" sz="1836" dirty="0">
                <a:solidFill>
                  <a:sysClr val="window" lastClr="FFFFFF">
                    <a:alpha val="98000"/>
                  </a:sysClr>
                </a:solidFill>
              </a:rPr>
              <a:t>Chief Artificial Intelligence Officer</a:t>
            </a:r>
          </a:p>
          <a:p>
            <a:pPr defTabSz="932550">
              <a:spcBef>
                <a:spcPts val="612"/>
              </a:spcBef>
              <a:buClr>
                <a:sysClr val="window" lastClr="FFFFFF"/>
              </a:buClr>
              <a:defRPr/>
            </a:pPr>
            <a:r>
              <a:rPr lang="en-US" sz="1836" dirty="0">
                <a:solidFill>
                  <a:sysClr val="window" lastClr="FFFFFF">
                    <a:alpha val="98000"/>
                  </a:sysClr>
                </a:solidFill>
              </a:rPr>
              <a:t>BS Mechanical Engineering UTK 1982</a:t>
            </a:r>
          </a:p>
          <a:p>
            <a:pPr defTabSz="932550">
              <a:spcBef>
                <a:spcPts val="612"/>
              </a:spcBef>
              <a:buClr>
                <a:sysClr val="window" lastClr="FFFFFF"/>
              </a:buClr>
              <a:defRPr/>
            </a:pPr>
            <a:r>
              <a:rPr lang="en-US" sz="1836" dirty="0">
                <a:solidFill>
                  <a:sysClr val="window" lastClr="FFFFFF">
                    <a:alpha val="98000"/>
                  </a:sysClr>
                </a:solidFill>
              </a:rPr>
              <a:t>jeffrey.prosise@outlook.com</a:t>
            </a:r>
          </a:p>
          <a:p>
            <a:pPr defTabSz="932550">
              <a:spcBef>
                <a:spcPts val="612"/>
              </a:spcBef>
              <a:buClr>
                <a:sysClr val="window" lastClr="FFFFFF"/>
              </a:buClr>
              <a:defRPr/>
            </a:pPr>
            <a:r>
              <a:rPr lang="en-US" sz="1836" dirty="0">
                <a:solidFill>
                  <a:sysClr val="window" lastClr="FFFFFF">
                    <a:alpha val="98000"/>
                  </a:sysClr>
                </a:solidFill>
              </a:rPr>
              <a:t>@</a:t>
            </a:r>
            <a:r>
              <a:rPr lang="en-US" sz="1836" dirty="0" err="1">
                <a:solidFill>
                  <a:sysClr val="window" lastClr="FFFFFF">
                    <a:alpha val="98000"/>
                  </a:sysClr>
                </a:solidFill>
              </a:rPr>
              <a:t>jprosise</a:t>
            </a:r>
            <a:endParaRPr lang="en-US" sz="1836" dirty="0">
              <a:solidFill>
                <a:sysClr val="window" lastClr="FFFFFF">
                  <a:alpha val="98000"/>
                </a:sysClr>
              </a:solidFill>
            </a:endParaRPr>
          </a:p>
        </p:txBody>
      </p:sp>
      <p:sp>
        <p:nvSpPr>
          <p:cNvPr id="3" name="Title 2">
            <a:extLst>
              <a:ext uri="{FF2B5EF4-FFF2-40B4-BE49-F238E27FC236}">
                <a16:creationId xmlns:a16="http://schemas.microsoft.com/office/drawing/2014/main" id="{BAFFA55D-D405-487D-AF9A-3CB5762293EC}"/>
              </a:ext>
            </a:extLst>
          </p:cNvPr>
          <p:cNvSpPr txBox="1">
            <a:spLocks/>
          </p:cNvSpPr>
          <p:nvPr/>
        </p:nvSpPr>
        <p:spPr>
          <a:xfrm>
            <a:off x="1241043" y="2049462"/>
            <a:ext cx="9053016" cy="930473"/>
          </a:xfrm>
          <a:prstGeom prst="rect">
            <a:avLst/>
          </a:prstGeom>
        </p:spPr>
        <p:txBody>
          <a:bodyPr vert="horz" lIns="93260" tIns="46630" rIns="93260" bIns="46630" rtlCol="0" anchor="t" anchorCtr="0">
            <a:noAutofit/>
          </a:bodyPr>
          <a:lstStyle>
            <a:lvl1pPr marL="0" indent="0" algn="l" defTabSz="914354" rtl="0" eaLnBrk="1" latinLnBrk="0" hangingPunct="1">
              <a:spcBef>
                <a:spcPct val="0"/>
              </a:spcBef>
              <a:buClr>
                <a:schemeClr val="accent1">
                  <a:lumMod val="60000"/>
                  <a:lumOff val="40000"/>
                </a:schemeClr>
              </a:buClr>
              <a:buSzPct val="110000"/>
              <a:buFont typeface="Wingdings 2" pitchFamily="18" charset="2"/>
              <a:buNone/>
              <a:defRPr sz="6000" kern="1200">
                <a:solidFill>
                  <a:schemeClr val="bg1"/>
                </a:solidFill>
                <a:latin typeface="Segoe UI Light" panose="020B0502040204020203" pitchFamily="34" charset="0"/>
                <a:ea typeface="+mj-ea"/>
                <a:cs typeface="Segoe UI Light" panose="020B0502040204020203" pitchFamily="34" charset="0"/>
              </a:defRPr>
            </a:lvl1pPr>
          </a:lstStyle>
          <a:p>
            <a:pPr defTabSz="932550">
              <a:buClr>
                <a:srgbClr val="002139">
                  <a:lumMod val="60000"/>
                  <a:lumOff val="40000"/>
                </a:srgbClr>
              </a:buClr>
              <a:defRPr/>
            </a:pPr>
            <a:r>
              <a:rPr lang="en-US" sz="6119" dirty="0">
                <a:solidFill>
                  <a:sysClr val="window" lastClr="FFFFFF"/>
                </a:solidFill>
              </a:rPr>
              <a:t>Large Language Models</a:t>
            </a:r>
          </a:p>
        </p:txBody>
      </p:sp>
    </p:spTree>
    <p:extLst>
      <p:ext uri="{BB962C8B-B14F-4D97-AF65-F5344CB8AC3E}">
        <p14:creationId xmlns:p14="http://schemas.microsoft.com/office/powerpoint/2010/main" val="1030998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A92EB6-839F-4BFB-A01C-8D57D8C8CC56}"/>
              </a:ext>
            </a:extLst>
          </p:cNvPr>
          <p:cNvSpPr>
            <a:spLocks noGrp="1"/>
          </p:cNvSpPr>
          <p:nvPr>
            <p:ph type="title"/>
          </p:nvPr>
        </p:nvSpPr>
        <p:spPr/>
        <p:txBody>
          <a:bodyPr/>
          <a:lstStyle/>
          <a:p>
            <a:r>
              <a:rPr lang="en-US" dirty="0"/>
              <a:t>Recurrent Neural Networks (RNNs)</a:t>
            </a:r>
          </a:p>
        </p:txBody>
      </p:sp>
      <p:sp>
        <p:nvSpPr>
          <p:cNvPr id="7" name="TextBox 6">
            <a:extLst>
              <a:ext uri="{FF2B5EF4-FFF2-40B4-BE49-F238E27FC236}">
                <a16:creationId xmlns:a16="http://schemas.microsoft.com/office/drawing/2014/main" id="{2928C070-D405-BA0F-A4A6-B54FE77029D7}"/>
              </a:ext>
            </a:extLst>
          </p:cNvPr>
          <p:cNvSpPr txBox="1"/>
          <p:nvPr/>
        </p:nvSpPr>
        <p:spPr>
          <a:xfrm>
            <a:off x="1487932" y="4959982"/>
            <a:ext cx="2616860" cy="1118805"/>
          </a:xfrm>
          <a:prstGeom prst="rect">
            <a:avLst/>
          </a:prstGeom>
          <a:noFill/>
        </p:spPr>
        <p:txBody>
          <a:bodyPr wrap="square" rtlCol="0">
            <a:spAutoFit/>
          </a:bodyPr>
          <a:lstStyle/>
          <a:p>
            <a:r>
              <a:rPr lang="en-US" sz="1632" dirty="0">
                <a:solidFill>
                  <a:schemeClr val="bg2">
                    <a:lumMod val="25000"/>
                  </a:schemeClr>
                </a:solidFill>
                <a:latin typeface="Segoe UI" panose="020B0502040204020203" pitchFamily="34" charset="0"/>
                <a:cs typeface="Segoe UI" panose="020B0502040204020203" pitchFamily="34" charset="0"/>
              </a:rPr>
              <a:t>Tokenized phrase is input to the embedding layer as a </a:t>
            </a:r>
            <a:r>
              <a:rPr lang="en-US" sz="1632" b="1" dirty="0">
                <a:solidFill>
                  <a:schemeClr val="bg2">
                    <a:lumMod val="25000"/>
                  </a:schemeClr>
                </a:solidFill>
                <a:latin typeface="Segoe UI" panose="020B0502040204020203" pitchFamily="34" charset="0"/>
                <a:cs typeface="Segoe UI" panose="020B0502040204020203" pitchFamily="34" charset="0"/>
              </a:rPr>
              <a:t>sequence of word indexes</a:t>
            </a:r>
          </a:p>
        </p:txBody>
      </p:sp>
      <p:sp>
        <p:nvSpPr>
          <p:cNvPr id="8" name="TextBox 7">
            <a:extLst>
              <a:ext uri="{FF2B5EF4-FFF2-40B4-BE49-F238E27FC236}">
                <a16:creationId xmlns:a16="http://schemas.microsoft.com/office/drawing/2014/main" id="{C706E85C-F8A4-0B5B-059D-E3A30582DA4C}"/>
              </a:ext>
            </a:extLst>
          </p:cNvPr>
          <p:cNvSpPr txBox="1"/>
          <p:nvPr/>
        </p:nvSpPr>
        <p:spPr>
          <a:xfrm>
            <a:off x="4367766" y="4959982"/>
            <a:ext cx="3462076" cy="1374964"/>
          </a:xfrm>
          <a:prstGeom prst="rect">
            <a:avLst/>
          </a:prstGeom>
          <a:noFill/>
        </p:spPr>
        <p:txBody>
          <a:bodyPr wrap="square" rtlCol="0">
            <a:spAutoFit/>
          </a:bodyPr>
          <a:lstStyle/>
          <a:p>
            <a:r>
              <a:rPr lang="en-US" sz="1632" dirty="0">
                <a:solidFill>
                  <a:schemeClr val="bg2">
                    <a:lumMod val="25000"/>
                  </a:schemeClr>
                </a:solidFill>
                <a:latin typeface="Segoe UI" panose="020B0502040204020203" pitchFamily="34" charset="0"/>
                <a:cs typeface="Segoe UI" panose="020B0502040204020203" pitchFamily="34" charset="0"/>
              </a:rPr>
              <a:t>Each token is converted into a </a:t>
            </a:r>
            <a:r>
              <a:rPr lang="en-US" sz="1632" b="1" dirty="0">
                <a:solidFill>
                  <a:schemeClr val="bg2">
                    <a:lumMod val="25000"/>
                  </a:schemeClr>
                </a:solidFill>
                <a:latin typeface="Segoe UI" panose="020B0502040204020203" pitchFamily="34" charset="0"/>
                <a:cs typeface="Segoe UI" panose="020B0502040204020203" pitchFamily="34" charset="0"/>
              </a:rPr>
              <a:t>word embedding</a:t>
            </a:r>
            <a:r>
              <a:rPr lang="en-US" sz="1632" dirty="0">
                <a:solidFill>
                  <a:schemeClr val="bg2">
                    <a:lumMod val="25000"/>
                  </a:schemeClr>
                </a:solidFill>
                <a:latin typeface="Segoe UI" panose="020B0502040204020203" pitchFamily="34" charset="0"/>
                <a:cs typeface="Segoe UI" panose="020B0502040204020203" pitchFamily="34" charset="0"/>
              </a:rPr>
              <a:t>, which is an array (vector) of floating-point values modeling each word's </a:t>
            </a:r>
            <a:r>
              <a:rPr lang="en-US" sz="1632" b="1" dirty="0">
                <a:solidFill>
                  <a:schemeClr val="bg2">
                    <a:lumMod val="25000"/>
                  </a:schemeClr>
                </a:solidFill>
                <a:latin typeface="Segoe UI" panose="020B0502040204020203" pitchFamily="34" charset="0"/>
                <a:cs typeface="Segoe UI" panose="020B0502040204020203" pitchFamily="34" charset="0"/>
              </a:rPr>
              <a:t>relationship to other words</a:t>
            </a:r>
          </a:p>
        </p:txBody>
      </p:sp>
      <p:sp>
        <p:nvSpPr>
          <p:cNvPr id="9" name="TextBox 8">
            <a:extLst>
              <a:ext uri="{FF2B5EF4-FFF2-40B4-BE49-F238E27FC236}">
                <a16:creationId xmlns:a16="http://schemas.microsoft.com/office/drawing/2014/main" id="{840FDBC3-2CAB-104F-3283-731808EB5876}"/>
              </a:ext>
            </a:extLst>
          </p:cNvPr>
          <p:cNvSpPr txBox="1"/>
          <p:nvPr/>
        </p:nvSpPr>
        <p:spPr>
          <a:xfrm>
            <a:off x="7829842" y="4959982"/>
            <a:ext cx="3622658" cy="1374964"/>
          </a:xfrm>
          <a:prstGeom prst="rect">
            <a:avLst/>
          </a:prstGeom>
          <a:noFill/>
        </p:spPr>
        <p:txBody>
          <a:bodyPr wrap="square" rtlCol="0">
            <a:spAutoFit/>
          </a:bodyPr>
          <a:lstStyle/>
          <a:p>
            <a:r>
              <a:rPr lang="en-US" sz="1632" dirty="0">
                <a:solidFill>
                  <a:schemeClr val="bg2">
                    <a:lumMod val="25000"/>
                  </a:schemeClr>
                </a:solidFill>
                <a:latin typeface="Segoe UI" panose="020B0502040204020203" pitchFamily="34" charset="0"/>
                <a:cs typeface="Segoe UI" panose="020B0502040204020203" pitchFamily="34" charset="0"/>
              </a:rPr>
              <a:t>A recurrent layer </a:t>
            </a:r>
            <a:r>
              <a:rPr lang="en-US" sz="1632" b="1" dirty="0">
                <a:solidFill>
                  <a:schemeClr val="bg2">
                    <a:lumMod val="25000"/>
                  </a:schemeClr>
                </a:solidFill>
                <a:latin typeface="Segoe UI" panose="020B0502040204020203" pitchFamily="34" charset="0"/>
                <a:cs typeface="Segoe UI" panose="020B0502040204020203" pitchFamily="34" charset="0"/>
              </a:rPr>
              <a:t>loops</a:t>
            </a:r>
            <a:r>
              <a:rPr lang="en-US" sz="1632" dirty="0">
                <a:solidFill>
                  <a:schemeClr val="bg2">
                    <a:lumMod val="25000"/>
                  </a:schemeClr>
                </a:solidFill>
                <a:latin typeface="Segoe UI" panose="020B0502040204020203" pitchFamily="34" charset="0"/>
                <a:cs typeface="Segoe UI" panose="020B0502040204020203" pitchFamily="34" charset="0"/>
              </a:rPr>
              <a:t> through the word embeddings in the sequence, computing a value for each that </a:t>
            </a:r>
            <a:r>
              <a:rPr lang="en-US" sz="1632" b="1" dirty="0">
                <a:solidFill>
                  <a:schemeClr val="bg2">
                    <a:lumMod val="25000"/>
                  </a:schemeClr>
                </a:solidFill>
                <a:latin typeface="Segoe UI" panose="020B0502040204020203" pitchFamily="34" charset="0"/>
                <a:cs typeface="Segoe UI" panose="020B0502040204020203" pitchFamily="34" charset="0"/>
              </a:rPr>
              <a:t>factors in the output from the previous iteration</a:t>
            </a:r>
          </a:p>
        </p:txBody>
      </p:sp>
      <p:pic>
        <p:nvPicPr>
          <p:cNvPr id="13" name="Picture 12">
            <a:extLst>
              <a:ext uri="{FF2B5EF4-FFF2-40B4-BE49-F238E27FC236}">
                <a16:creationId xmlns:a16="http://schemas.microsoft.com/office/drawing/2014/main" id="{D4D31818-DCB2-C74B-D8D8-2A4B638AA1B7}"/>
              </a:ext>
            </a:extLst>
          </p:cNvPr>
          <p:cNvPicPr>
            <a:picLocks noChangeAspect="1"/>
          </p:cNvPicPr>
          <p:nvPr/>
        </p:nvPicPr>
        <p:blipFill>
          <a:blip r:embed="rId3"/>
          <a:stretch>
            <a:fillRect/>
          </a:stretch>
        </p:blipFill>
        <p:spPr>
          <a:xfrm>
            <a:off x="1960609" y="1897062"/>
            <a:ext cx="8515257" cy="3004338"/>
          </a:xfrm>
          <a:prstGeom prst="rect">
            <a:avLst/>
          </a:prstGeom>
        </p:spPr>
      </p:pic>
    </p:spTree>
    <p:extLst>
      <p:ext uri="{BB962C8B-B14F-4D97-AF65-F5344CB8AC3E}">
        <p14:creationId xmlns:p14="http://schemas.microsoft.com/office/powerpoint/2010/main" val="2133733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0C2D64-446C-45F5-BB39-503B625B7F95}"/>
              </a:ext>
            </a:extLst>
          </p:cNvPr>
          <p:cNvSpPr>
            <a:spLocks noGrp="1"/>
          </p:cNvSpPr>
          <p:nvPr>
            <p:ph type="title"/>
          </p:nvPr>
        </p:nvSpPr>
        <p:spPr/>
        <p:txBody>
          <a:bodyPr/>
          <a:lstStyle/>
          <a:p>
            <a:r>
              <a:rPr lang="en-US" dirty="0"/>
              <a:t>Google Translate circa 2016</a:t>
            </a:r>
          </a:p>
        </p:txBody>
      </p:sp>
      <p:pic>
        <p:nvPicPr>
          <p:cNvPr id="5" name="Picture 4" descr="Diagram&#10;&#10;Description automatically generated">
            <a:extLst>
              <a:ext uri="{FF2B5EF4-FFF2-40B4-BE49-F238E27FC236}">
                <a16:creationId xmlns:a16="http://schemas.microsoft.com/office/drawing/2014/main" id="{D6BC912C-5F93-4042-9250-5F8D42F8A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573" y="1494591"/>
            <a:ext cx="9133016" cy="4702531"/>
          </a:xfrm>
          <a:prstGeom prst="rect">
            <a:avLst/>
          </a:prstGeom>
        </p:spPr>
      </p:pic>
      <p:sp>
        <p:nvSpPr>
          <p:cNvPr id="7" name="TextBox 6">
            <a:extLst>
              <a:ext uri="{FF2B5EF4-FFF2-40B4-BE49-F238E27FC236}">
                <a16:creationId xmlns:a16="http://schemas.microsoft.com/office/drawing/2014/main" id="{1D56C263-BA9D-46F2-8407-1B4290FEE225}"/>
              </a:ext>
            </a:extLst>
          </p:cNvPr>
          <p:cNvSpPr txBox="1"/>
          <p:nvPr/>
        </p:nvSpPr>
        <p:spPr>
          <a:xfrm>
            <a:off x="882" y="6409382"/>
            <a:ext cx="12434711" cy="286306"/>
          </a:xfrm>
          <a:prstGeom prst="rect">
            <a:avLst/>
          </a:prstGeom>
          <a:noFill/>
        </p:spPr>
        <p:txBody>
          <a:bodyPr wrap="square" rtlCol="0">
            <a:spAutoFit/>
          </a:bodyPr>
          <a:lstStyle/>
          <a:p>
            <a:pPr algn="ctr"/>
            <a:r>
              <a:rPr lang="en-US" sz="1224" dirty="0">
                <a:solidFill>
                  <a:schemeClr val="tx2"/>
                </a:solidFill>
              </a:rPr>
              <a:t>Source: "Google's Neural Machine Translation System: Bridging the Gap between Human and Machine Translation" (https://arxiv.org/abs/1609.08144)</a:t>
            </a:r>
          </a:p>
        </p:txBody>
      </p:sp>
    </p:spTree>
    <p:extLst>
      <p:ext uri="{BB962C8B-B14F-4D97-AF65-F5344CB8AC3E}">
        <p14:creationId xmlns:p14="http://schemas.microsoft.com/office/powerpoint/2010/main" val="3887551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1C5CD-0BE7-EAD6-FEA3-6A823C568780}"/>
            </a:ext>
          </a:extLst>
        </p:cNvPr>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476DD0F5-718D-DFA7-E3F9-1E7F4FA6C9C4}"/>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684837" y="1598748"/>
            <a:ext cx="3472900" cy="5051491"/>
          </a:xfrm>
          <a:noFill/>
        </p:spPr>
      </p:pic>
      <p:sp>
        <p:nvSpPr>
          <p:cNvPr id="10" name="Content Placeholder 2">
            <a:extLst>
              <a:ext uri="{FF2B5EF4-FFF2-40B4-BE49-F238E27FC236}">
                <a16:creationId xmlns:a16="http://schemas.microsoft.com/office/drawing/2014/main" id="{882E9A05-F18E-57FA-42D2-8BC603C5A5EA}"/>
              </a:ext>
            </a:extLst>
          </p:cNvPr>
          <p:cNvSpPr>
            <a:spLocks noGrp="1"/>
          </p:cNvSpPr>
          <p:nvPr>
            <p:ph sz="quarter" idx="12"/>
          </p:nvPr>
        </p:nvSpPr>
        <p:spPr>
          <a:xfrm>
            <a:off x="258322" y="1598748"/>
            <a:ext cx="5731316" cy="5051491"/>
          </a:xfrm>
        </p:spPr>
        <p:txBody>
          <a:bodyPr>
            <a:normAutofit/>
          </a:bodyPr>
          <a:lstStyle/>
          <a:p>
            <a:r>
              <a:rPr lang="en-US" dirty="0"/>
              <a:t>Introduced in 2017 paper "Attention is All You Need"</a:t>
            </a:r>
          </a:p>
          <a:p>
            <a:r>
              <a:rPr lang="en-US" dirty="0"/>
              <a:t>Multi-head attention layers extract meaning from text</a:t>
            </a:r>
          </a:p>
          <a:p>
            <a:pPr lvl="1"/>
            <a:r>
              <a:rPr lang="en-US" dirty="0"/>
              <a:t>Discern between different meanings of the same word (polysemy)</a:t>
            </a:r>
          </a:p>
          <a:p>
            <a:pPr lvl="1"/>
            <a:r>
              <a:rPr lang="en-US" dirty="0"/>
              <a:t>Connect pronouns to subjects</a:t>
            </a:r>
          </a:p>
          <a:p>
            <a:r>
              <a:rPr lang="en-US" dirty="0"/>
              <a:t>Train in parallel and connect words independent of distance</a:t>
            </a:r>
          </a:p>
        </p:txBody>
      </p:sp>
      <p:sp>
        <p:nvSpPr>
          <p:cNvPr id="3" name="Title 2">
            <a:extLst>
              <a:ext uri="{FF2B5EF4-FFF2-40B4-BE49-F238E27FC236}">
                <a16:creationId xmlns:a16="http://schemas.microsoft.com/office/drawing/2014/main" id="{16A9EE32-A210-F013-A427-649E69B1BECA}"/>
              </a:ext>
            </a:extLst>
          </p:cNvPr>
          <p:cNvSpPr>
            <a:spLocks noGrp="1"/>
          </p:cNvSpPr>
          <p:nvPr>
            <p:ph type="title"/>
          </p:nvPr>
        </p:nvSpPr>
        <p:spPr>
          <a:xfrm>
            <a:off x="258320" y="8191"/>
            <a:ext cx="11914245" cy="1262609"/>
          </a:xfrm>
        </p:spPr>
        <p:txBody>
          <a:bodyPr anchor="ctr">
            <a:normAutofit/>
          </a:bodyPr>
          <a:lstStyle/>
          <a:p>
            <a:r>
              <a:rPr lang="en-US" dirty="0"/>
              <a:t>Transformers</a:t>
            </a:r>
          </a:p>
        </p:txBody>
      </p:sp>
      <p:grpSp>
        <p:nvGrpSpPr>
          <p:cNvPr id="13" name="Group 12">
            <a:extLst>
              <a:ext uri="{FF2B5EF4-FFF2-40B4-BE49-F238E27FC236}">
                <a16:creationId xmlns:a16="http://schemas.microsoft.com/office/drawing/2014/main" id="{69C366D4-70A1-E997-F2EC-7143BEBA0473}"/>
              </a:ext>
            </a:extLst>
          </p:cNvPr>
          <p:cNvGrpSpPr/>
          <p:nvPr/>
        </p:nvGrpSpPr>
        <p:grpSpPr>
          <a:xfrm>
            <a:off x="8428037" y="2125662"/>
            <a:ext cx="3581400" cy="3200400"/>
            <a:chOff x="8428037" y="2963862"/>
            <a:chExt cx="3581400" cy="3200400"/>
          </a:xfrm>
        </p:grpSpPr>
        <p:pic>
          <p:nvPicPr>
            <p:cNvPr id="4" name="Picture 3">
              <a:extLst>
                <a:ext uri="{FF2B5EF4-FFF2-40B4-BE49-F238E27FC236}">
                  <a16:creationId xmlns:a16="http://schemas.microsoft.com/office/drawing/2014/main" id="{A711D99F-8889-CDCA-EC4D-8F28A6FB7A55}"/>
                </a:ext>
              </a:extLst>
            </p:cNvPr>
            <p:cNvPicPr>
              <a:picLocks noChangeAspect="1"/>
            </p:cNvPicPr>
            <p:nvPr/>
          </p:nvPicPr>
          <p:blipFill>
            <a:blip r:embed="rId4"/>
            <a:stretch>
              <a:fillRect/>
            </a:stretch>
          </p:blipFill>
          <p:spPr>
            <a:xfrm>
              <a:off x="9875837" y="3268662"/>
              <a:ext cx="1981200" cy="2743200"/>
            </a:xfrm>
            <a:prstGeom prst="rect">
              <a:avLst/>
            </a:prstGeom>
          </p:spPr>
        </p:pic>
        <p:sp>
          <p:nvSpPr>
            <p:cNvPr id="6" name="Rectangle 5">
              <a:extLst>
                <a:ext uri="{FF2B5EF4-FFF2-40B4-BE49-F238E27FC236}">
                  <a16:creationId xmlns:a16="http://schemas.microsoft.com/office/drawing/2014/main" id="{F26729A4-1E9D-8AA3-91A7-D79DE0BD689C}"/>
                </a:ext>
              </a:extLst>
            </p:cNvPr>
            <p:cNvSpPr/>
            <p:nvPr/>
          </p:nvSpPr>
          <p:spPr>
            <a:xfrm>
              <a:off x="9647237" y="2963862"/>
              <a:ext cx="2362200" cy="3200400"/>
            </a:xfrm>
            <a:prstGeom prst="rect">
              <a:avLst/>
            </a:prstGeom>
            <a:noFill/>
            <a:ln w="285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8A37AA3-268D-BFDC-C02F-CE4AB1F0745A}"/>
                </a:ext>
              </a:extLst>
            </p:cNvPr>
            <p:cNvCxnSpPr/>
            <p:nvPr/>
          </p:nvCxnSpPr>
          <p:spPr>
            <a:xfrm flipH="1">
              <a:off x="8428037" y="2963862"/>
              <a:ext cx="1219200" cy="1752600"/>
            </a:xfrm>
            <a:prstGeom prst="line">
              <a:avLst/>
            </a:prstGeom>
            <a:noFill/>
            <a:ln w="285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cxnSp>
        <p:cxnSp>
          <p:nvCxnSpPr>
            <p:cNvPr id="9" name="Straight Connector 8">
              <a:extLst>
                <a:ext uri="{FF2B5EF4-FFF2-40B4-BE49-F238E27FC236}">
                  <a16:creationId xmlns:a16="http://schemas.microsoft.com/office/drawing/2014/main" id="{87C4F7A2-A73A-CFCA-A180-8FC7524AD025}"/>
                </a:ext>
              </a:extLst>
            </p:cNvPr>
            <p:cNvCxnSpPr>
              <a:cxnSpLocks/>
            </p:cNvCxnSpPr>
            <p:nvPr/>
          </p:nvCxnSpPr>
          <p:spPr>
            <a:xfrm flipH="1" flipV="1">
              <a:off x="8428037" y="4716462"/>
              <a:ext cx="1219200" cy="1447800"/>
            </a:xfrm>
            <a:prstGeom prst="line">
              <a:avLst/>
            </a:prstGeom>
            <a:noFill/>
            <a:ln w="28575"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1164728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3461A3-6572-6DDC-6453-CB568D2C2F85}"/>
              </a:ext>
            </a:extLst>
          </p:cNvPr>
          <p:cNvSpPr>
            <a:spLocks noGrp="1"/>
          </p:cNvSpPr>
          <p:nvPr>
            <p:ph type="title"/>
          </p:nvPr>
        </p:nvSpPr>
        <p:spPr/>
        <p:txBody>
          <a:bodyPr/>
          <a:lstStyle/>
          <a:p>
            <a:r>
              <a:rPr lang="en-US" dirty="0"/>
              <a:t>Self-Attention</a:t>
            </a:r>
          </a:p>
        </p:txBody>
      </p:sp>
      <p:pic>
        <p:nvPicPr>
          <p:cNvPr id="1026" name="Picture 2">
            <a:extLst>
              <a:ext uri="{FF2B5EF4-FFF2-40B4-BE49-F238E27FC236}">
                <a16:creationId xmlns:a16="http://schemas.microsoft.com/office/drawing/2014/main" id="{97B37F93-74DE-78C0-49E5-A26515789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893" y="1557543"/>
            <a:ext cx="7036377"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6EE1E59-C4B8-6EF8-1A56-270E0EC988BE}"/>
              </a:ext>
            </a:extLst>
          </p:cNvPr>
          <p:cNvSpPr txBox="1"/>
          <p:nvPr/>
        </p:nvSpPr>
        <p:spPr>
          <a:xfrm>
            <a:off x="0" y="6409382"/>
            <a:ext cx="12436475" cy="280718"/>
          </a:xfrm>
          <a:prstGeom prst="rect">
            <a:avLst/>
          </a:prstGeom>
          <a:noFill/>
        </p:spPr>
        <p:txBody>
          <a:bodyPr wrap="square" rtlCol="0">
            <a:spAutoFit/>
          </a:bodyPr>
          <a:lstStyle/>
          <a:p>
            <a:pPr algn="ctr"/>
            <a:r>
              <a:rPr lang="en-US" sz="1224" dirty="0">
                <a:solidFill>
                  <a:schemeClr val="tx2"/>
                </a:solidFill>
              </a:rPr>
              <a:t>Source: "Deep Learning with Python" by Francois Chollet (2021, Manning Publications)</a:t>
            </a:r>
          </a:p>
        </p:txBody>
      </p:sp>
    </p:spTree>
    <p:extLst>
      <p:ext uri="{BB962C8B-B14F-4D97-AF65-F5344CB8AC3E}">
        <p14:creationId xmlns:p14="http://schemas.microsoft.com/office/powerpoint/2010/main" val="2060541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85D9C3-18EE-520F-9826-F869549178E4}"/>
              </a:ext>
            </a:extLst>
          </p:cNvPr>
          <p:cNvSpPr>
            <a:spLocks noGrp="1"/>
          </p:cNvSpPr>
          <p:nvPr>
            <p:ph type="title"/>
          </p:nvPr>
        </p:nvSpPr>
        <p:spPr>
          <a:xfrm>
            <a:off x="258959" y="-1"/>
            <a:ext cx="11949034" cy="1282330"/>
          </a:xfrm>
        </p:spPr>
        <p:txBody>
          <a:bodyPr/>
          <a:lstStyle/>
          <a:p>
            <a:r>
              <a:rPr lang="en-US" dirty="0"/>
              <a:t>Neural Machine Translation</a:t>
            </a:r>
          </a:p>
        </p:txBody>
      </p:sp>
      <p:pic>
        <p:nvPicPr>
          <p:cNvPr id="6" name="Picture 5" descr="Diagram&#10;&#10;Description automatically generated">
            <a:extLst>
              <a:ext uri="{FF2B5EF4-FFF2-40B4-BE49-F238E27FC236}">
                <a16:creationId xmlns:a16="http://schemas.microsoft.com/office/drawing/2014/main" id="{2B71DC77-BF55-7E7C-61B3-2288A0F32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6035" y="1498091"/>
            <a:ext cx="9160091" cy="3773729"/>
          </a:xfrm>
          <a:prstGeom prst="rect">
            <a:avLst/>
          </a:prstGeom>
        </p:spPr>
      </p:pic>
      <p:sp>
        <p:nvSpPr>
          <p:cNvPr id="7" name="TextBox 6">
            <a:extLst>
              <a:ext uri="{FF2B5EF4-FFF2-40B4-BE49-F238E27FC236}">
                <a16:creationId xmlns:a16="http://schemas.microsoft.com/office/drawing/2014/main" id="{035AC153-6076-A65B-3DEA-01AF14B47C48}"/>
              </a:ext>
            </a:extLst>
          </p:cNvPr>
          <p:cNvSpPr txBox="1"/>
          <p:nvPr/>
        </p:nvSpPr>
        <p:spPr>
          <a:xfrm>
            <a:off x="822674" y="5398581"/>
            <a:ext cx="3543177" cy="1374964"/>
          </a:xfrm>
          <a:prstGeom prst="rect">
            <a:avLst/>
          </a:prstGeom>
          <a:noFill/>
        </p:spPr>
        <p:txBody>
          <a:bodyPr wrap="square" rtlCol="0">
            <a:spAutoFit/>
          </a:bodyPr>
          <a:lstStyle/>
          <a:p>
            <a:r>
              <a:rPr lang="en-US" sz="1632" dirty="0">
                <a:solidFill>
                  <a:schemeClr val="bg2">
                    <a:lumMod val="25000"/>
                  </a:schemeClr>
                </a:solidFill>
                <a:latin typeface="Segoe UI" panose="020B0502040204020203" pitchFamily="34" charset="0"/>
                <a:cs typeface="Segoe UI" panose="020B0502040204020203" pitchFamily="34" charset="0"/>
              </a:rPr>
              <a:t>The model has </a:t>
            </a:r>
            <a:r>
              <a:rPr lang="en-US" sz="1632" b="1" dirty="0">
                <a:solidFill>
                  <a:schemeClr val="bg2">
                    <a:lumMod val="25000"/>
                  </a:schemeClr>
                </a:solidFill>
                <a:latin typeface="Segoe UI" panose="020B0502040204020203" pitchFamily="34" charset="0"/>
                <a:cs typeface="Segoe UI" panose="020B0502040204020203" pitchFamily="34" charset="0"/>
              </a:rPr>
              <a:t>two inputs</a:t>
            </a:r>
            <a:r>
              <a:rPr lang="en-US" sz="1632" dirty="0">
                <a:solidFill>
                  <a:schemeClr val="bg2">
                    <a:lumMod val="25000"/>
                  </a:schemeClr>
                </a:solidFill>
                <a:latin typeface="Segoe UI" panose="020B0502040204020203" pitchFamily="34" charset="0"/>
                <a:cs typeface="Segoe UI" panose="020B0502040204020203" pitchFamily="34" charset="0"/>
              </a:rPr>
              <a:t>: one for </a:t>
            </a:r>
            <a:r>
              <a:rPr lang="en-US" sz="1632" b="1" dirty="0">
                <a:solidFill>
                  <a:schemeClr val="bg2">
                    <a:lumMod val="25000"/>
                  </a:schemeClr>
                </a:solidFill>
                <a:latin typeface="Segoe UI" panose="020B0502040204020203" pitchFamily="34" charset="0"/>
                <a:cs typeface="Segoe UI" panose="020B0502040204020203" pitchFamily="34" charset="0"/>
              </a:rPr>
              <a:t>tokenized English input</a:t>
            </a:r>
            <a:r>
              <a:rPr lang="en-US" sz="1632" dirty="0">
                <a:solidFill>
                  <a:schemeClr val="bg2">
                    <a:lumMod val="25000"/>
                  </a:schemeClr>
                </a:solidFill>
                <a:latin typeface="Segoe UI" panose="020B0502040204020203" pitchFamily="34" charset="0"/>
                <a:cs typeface="Segoe UI" panose="020B0502040204020203" pitchFamily="34" charset="0"/>
              </a:rPr>
              <a:t>, and another for </a:t>
            </a:r>
            <a:r>
              <a:rPr lang="en-US" sz="1632" b="1" dirty="0">
                <a:solidFill>
                  <a:schemeClr val="bg2">
                    <a:lumMod val="25000"/>
                  </a:schemeClr>
                </a:solidFill>
                <a:latin typeface="Segoe UI" panose="020B0502040204020203" pitchFamily="34" charset="0"/>
                <a:cs typeface="Segoe UI" panose="020B0502040204020203" pitchFamily="34" charset="0"/>
              </a:rPr>
              <a:t>tokenized French input</a:t>
            </a:r>
            <a:r>
              <a:rPr lang="en-US" sz="1632" dirty="0">
                <a:solidFill>
                  <a:schemeClr val="bg2">
                    <a:lumMod val="25000"/>
                  </a:schemeClr>
                </a:solidFill>
                <a:latin typeface="Segoe UI" panose="020B0502040204020203" pitchFamily="34" charset="0"/>
                <a:cs typeface="Segoe UI" panose="020B0502040204020203" pitchFamily="34" charset="0"/>
              </a:rPr>
              <a:t>. Embedding layers translate each into word vectors.</a:t>
            </a:r>
          </a:p>
        </p:txBody>
      </p:sp>
      <p:sp>
        <p:nvSpPr>
          <p:cNvPr id="8" name="TextBox 7">
            <a:extLst>
              <a:ext uri="{FF2B5EF4-FFF2-40B4-BE49-F238E27FC236}">
                <a16:creationId xmlns:a16="http://schemas.microsoft.com/office/drawing/2014/main" id="{8E96FEEA-3AC6-EF27-9D4C-DD78FC63F534}"/>
              </a:ext>
            </a:extLst>
          </p:cNvPr>
          <p:cNvSpPr txBox="1"/>
          <p:nvPr/>
        </p:nvSpPr>
        <p:spPr>
          <a:xfrm>
            <a:off x="5179211" y="5398581"/>
            <a:ext cx="6655773" cy="1374964"/>
          </a:xfrm>
          <a:prstGeom prst="rect">
            <a:avLst/>
          </a:prstGeom>
          <a:noFill/>
        </p:spPr>
        <p:txBody>
          <a:bodyPr wrap="square" rtlCol="0">
            <a:spAutoFit/>
          </a:bodyPr>
          <a:lstStyle/>
          <a:p>
            <a:r>
              <a:rPr lang="en-US" sz="1632" dirty="0">
                <a:solidFill>
                  <a:schemeClr val="bg2">
                    <a:lumMod val="25000"/>
                  </a:schemeClr>
                </a:solidFill>
                <a:latin typeface="Segoe UI" panose="020B0502040204020203" pitchFamily="34" charset="0"/>
                <a:cs typeface="Segoe UI" panose="020B0502040204020203" pitchFamily="34" charset="0"/>
              </a:rPr>
              <a:t>The decoder translates the inputs into an output sequence, and a </a:t>
            </a:r>
            <a:r>
              <a:rPr lang="en-US" sz="1632" dirty="0" err="1">
                <a:solidFill>
                  <a:schemeClr val="bg2">
                    <a:lumMod val="25000"/>
                  </a:schemeClr>
                </a:solidFill>
                <a:latin typeface="Segoe UI" panose="020B0502040204020203" pitchFamily="34" charset="0"/>
                <a:cs typeface="Segoe UI" panose="020B0502040204020203" pitchFamily="34" charset="0"/>
              </a:rPr>
              <a:t>softmax</a:t>
            </a:r>
            <a:r>
              <a:rPr lang="en-US" sz="1632" dirty="0">
                <a:solidFill>
                  <a:schemeClr val="bg2">
                    <a:lumMod val="25000"/>
                  </a:schemeClr>
                </a:solidFill>
                <a:latin typeface="Segoe UI" panose="020B0502040204020203" pitchFamily="34" charset="0"/>
                <a:cs typeface="Segoe UI" panose="020B0502040204020203" pitchFamily="34" charset="0"/>
              </a:rPr>
              <a:t> output layer predicts the </a:t>
            </a:r>
            <a:r>
              <a:rPr lang="en-US" sz="1632" b="1" dirty="0">
                <a:solidFill>
                  <a:schemeClr val="bg2">
                    <a:lumMod val="25000"/>
                  </a:schemeClr>
                </a:solidFill>
                <a:latin typeface="Segoe UI" panose="020B0502040204020203" pitchFamily="34" charset="0"/>
                <a:cs typeface="Segoe UI" panose="020B0502040204020203" pitchFamily="34" charset="0"/>
              </a:rPr>
              <a:t>next word in the French sequence</a:t>
            </a:r>
            <a:r>
              <a:rPr lang="en-US" sz="1632" dirty="0">
                <a:solidFill>
                  <a:schemeClr val="bg2">
                    <a:lumMod val="25000"/>
                  </a:schemeClr>
                </a:solidFill>
                <a:latin typeface="Segoe UI" panose="020B0502040204020203" pitchFamily="34" charset="0"/>
                <a:cs typeface="Segoe UI" panose="020B0502040204020203" pitchFamily="34" charset="0"/>
              </a:rPr>
              <a:t>. The next word is appended to the text predicted thus far and </a:t>
            </a:r>
            <a:r>
              <a:rPr lang="en-US" sz="1632" b="1" dirty="0">
                <a:solidFill>
                  <a:schemeClr val="bg2">
                    <a:lumMod val="25000"/>
                  </a:schemeClr>
                </a:solidFill>
                <a:latin typeface="Segoe UI" panose="020B0502040204020203" pitchFamily="34" charset="0"/>
                <a:cs typeface="Segoe UI" panose="020B0502040204020203" pitchFamily="34" charset="0"/>
              </a:rPr>
              <a:t>fed back into the model</a:t>
            </a:r>
            <a:r>
              <a:rPr lang="en-US" sz="1632" dirty="0">
                <a:solidFill>
                  <a:schemeClr val="bg2">
                    <a:lumMod val="25000"/>
                  </a:schemeClr>
                </a:solidFill>
                <a:latin typeface="Segoe UI" panose="020B0502040204020203" pitchFamily="34" charset="0"/>
                <a:cs typeface="Segoe UI" panose="020B0502040204020203" pitchFamily="34" charset="0"/>
              </a:rPr>
              <a:t> to predict the </a:t>
            </a:r>
            <a:r>
              <a:rPr lang="en-US" sz="1632" b="1" dirty="0">
                <a:solidFill>
                  <a:schemeClr val="bg2">
                    <a:lumMod val="25000"/>
                  </a:schemeClr>
                </a:solidFill>
                <a:latin typeface="Segoe UI" panose="020B0502040204020203" pitchFamily="34" charset="0"/>
                <a:cs typeface="Segoe UI" panose="020B0502040204020203" pitchFamily="34" charset="0"/>
              </a:rPr>
              <a:t>next word</a:t>
            </a:r>
            <a:r>
              <a:rPr lang="en-US" sz="1632" dirty="0">
                <a:solidFill>
                  <a:schemeClr val="bg2">
                    <a:lumMod val="25000"/>
                  </a:schemeClr>
                </a:solidFill>
                <a:latin typeface="Segoe UI" panose="020B0502040204020203" pitchFamily="34" charset="0"/>
                <a:cs typeface="Segoe UI" panose="020B0502040204020203" pitchFamily="34" charset="0"/>
              </a:rPr>
              <a:t>. The cycle repeats until the </a:t>
            </a:r>
            <a:r>
              <a:rPr lang="en-US" sz="1632" b="1" dirty="0">
                <a:solidFill>
                  <a:schemeClr val="bg2">
                    <a:lumMod val="25000"/>
                  </a:schemeClr>
                </a:solidFill>
                <a:latin typeface="Segoe UI" panose="020B0502040204020203" pitchFamily="34" charset="0"/>
                <a:cs typeface="Segoe UI" panose="020B0502040204020203" pitchFamily="34" charset="0"/>
              </a:rPr>
              <a:t>entire English phrase</a:t>
            </a:r>
            <a:r>
              <a:rPr lang="en-US" sz="1632" dirty="0">
                <a:solidFill>
                  <a:schemeClr val="bg2">
                    <a:lumMod val="25000"/>
                  </a:schemeClr>
                </a:solidFill>
                <a:latin typeface="Segoe UI" panose="020B0502040204020203" pitchFamily="34" charset="0"/>
                <a:cs typeface="Segoe UI" panose="020B0502040204020203" pitchFamily="34" charset="0"/>
              </a:rPr>
              <a:t> has been translated.</a:t>
            </a:r>
          </a:p>
        </p:txBody>
      </p:sp>
    </p:spTree>
    <p:extLst>
      <p:ext uri="{BB962C8B-B14F-4D97-AF65-F5344CB8AC3E}">
        <p14:creationId xmlns:p14="http://schemas.microsoft.com/office/powerpoint/2010/main" val="3271875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2FB178-40B7-F620-86A2-E8E95995F14F}"/>
              </a:ext>
            </a:extLst>
          </p:cNvPr>
          <p:cNvSpPr>
            <a:spLocks noGrp="1"/>
          </p:cNvSpPr>
          <p:nvPr>
            <p:ph type="body" sz="quarter" idx="10"/>
          </p:nvPr>
        </p:nvSpPr>
        <p:spPr/>
        <p:txBody>
          <a:bodyPr>
            <a:normAutofit fontScale="92500"/>
          </a:bodyPr>
          <a:lstStyle/>
          <a:p>
            <a:r>
              <a:rPr lang="en-US" dirty="0" err="1"/>
              <a:t>encoder_input</a:t>
            </a:r>
            <a:r>
              <a:rPr lang="en-US" dirty="0"/>
              <a:t> = Input(shape=(</a:t>
            </a:r>
            <a:r>
              <a:rPr lang="en-US" dirty="0">
                <a:solidFill>
                  <a:srgbClr val="2B2BFF"/>
                </a:solidFill>
              </a:rPr>
              <a:t>None</a:t>
            </a:r>
            <a:r>
              <a:rPr lang="en-US" dirty="0"/>
              <a:t>,), </a:t>
            </a:r>
            <a:r>
              <a:rPr lang="en-US" dirty="0" err="1"/>
              <a:t>dtype</a:t>
            </a:r>
            <a:r>
              <a:rPr lang="en-US" dirty="0"/>
              <a:t>=</a:t>
            </a:r>
            <a:r>
              <a:rPr lang="en-US" dirty="0">
                <a:solidFill>
                  <a:srgbClr val="C00000"/>
                </a:solidFill>
              </a:rPr>
              <a:t>'int64'</a:t>
            </a:r>
            <a:r>
              <a:rPr lang="en-US" dirty="0"/>
              <a:t>, name=</a:t>
            </a:r>
            <a:r>
              <a:rPr lang="en-US" dirty="0">
                <a:solidFill>
                  <a:srgbClr val="C00000"/>
                </a:solidFill>
              </a:rPr>
              <a:t>'</a:t>
            </a:r>
            <a:r>
              <a:rPr lang="en-US" dirty="0" err="1">
                <a:solidFill>
                  <a:srgbClr val="C00000"/>
                </a:solidFill>
              </a:rPr>
              <a:t>encoder_input</a:t>
            </a:r>
            <a:r>
              <a:rPr lang="en-US" dirty="0">
                <a:solidFill>
                  <a:srgbClr val="C00000"/>
                </a:solidFill>
              </a:rPr>
              <a:t>'</a:t>
            </a:r>
            <a:r>
              <a:rPr lang="en-US" dirty="0"/>
              <a:t>)</a:t>
            </a:r>
          </a:p>
          <a:p>
            <a:r>
              <a:rPr lang="en-US" dirty="0"/>
              <a:t>x = </a:t>
            </a:r>
            <a:r>
              <a:rPr lang="en-US" dirty="0" err="1">
                <a:highlight>
                  <a:srgbClr val="FFFF00"/>
                </a:highlight>
              </a:rPr>
              <a:t>TokenAndPositionEmbedding</a:t>
            </a:r>
            <a:r>
              <a:rPr lang="en-US" dirty="0"/>
              <a:t>(</a:t>
            </a:r>
            <a:r>
              <a:rPr lang="en-US" dirty="0" err="1"/>
              <a:t>en_vocab_size</a:t>
            </a:r>
            <a:r>
              <a:rPr lang="en-US" dirty="0"/>
              <a:t>, </a:t>
            </a:r>
            <a:r>
              <a:rPr lang="en-US" dirty="0" err="1"/>
              <a:t>sequence_len</a:t>
            </a:r>
            <a:r>
              <a:rPr lang="en-US" dirty="0"/>
              <a:t>, </a:t>
            </a:r>
            <a:r>
              <a:rPr lang="en-US" sz="1800" dirty="0">
                <a:highlight>
                  <a:srgbClr val="FFCCFF"/>
                </a:highlight>
              </a:rPr>
              <a:t>256</a:t>
            </a:r>
            <a:r>
              <a:rPr lang="en-US" dirty="0"/>
              <a:t>)(</a:t>
            </a:r>
            <a:r>
              <a:rPr lang="en-US" dirty="0" err="1"/>
              <a:t>encoder_input</a:t>
            </a:r>
            <a:r>
              <a:rPr lang="en-US" dirty="0"/>
              <a:t>)</a:t>
            </a:r>
          </a:p>
          <a:p>
            <a:r>
              <a:rPr lang="en-US" dirty="0" err="1"/>
              <a:t>encoder_output</a:t>
            </a:r>
            <a:r>
              <a:rPr lang="en-US" dirty="0"/>
              <a:t> = </a:t>
            </a:r>
            <a:r>
              <a:rPr lang="en-US" dirty="0" err="1">
                <a:highlight>
                  <a:srgbClr val="FFFF00"/>
                </a:highlight>
              </a:rPr>
              <a:t>TransformerEncoder</a:t>
            </a:r>
            <a:r>
              <a:rPr lang="en-US" dirty="0"/>
              <a:t>(</a:t>
            </a:r>
            <a:r>
              <a:rPr lang="en-US" dirty="0">
                <a:highlight>
                  <a:srgbClr val="FFCCFF"/>
                </a:highlight>
              </a:rPr>
              <a:t>256</a:t>
            </a:r>
            <a:r>
              <a:rPr lang="en-US" dirty="0"/>
              <a:t>, </a:t>
            </a:r>
            <a:r>
              <a:rPr lang="en-US" dirty="0">
                <a:highlight>
                  <a:srgbClr val="BBFFD2"/>
                </a:highlight>
              </a:rPr>
              <a:t>8</a:t>
            </a:r>
            <a:r>
              <a:rPr lang="en-US" dirty="0"/>
              <a:t>)(x)</a:t>
            </a:r>
          </a:p>
          <a:p>
            <a:r>
              <a:rPr lang="en-US" dirty="0" err="1"/>
              <a:t>encoded_seq_input</a:t>
            </a:r>
            <a:r>
              <a:rPr lang="en-US" dirty="0"/>
              <a:t> = Input(shape=(</a:t>
            </a:r>
            <a:r>
              <a:rPr lang="en-US" sz="1800" dirty="0">
                <a:solidFill>
                  <a:srgbClr val="2B2BFF"/>
                </a:solidFill>
              </a:rPr>
              <a:t>None</a:t>
            </a:r>
            <a:r>
              <a:rPr lang="en-US" dirty="0"/>
              <a:t>, </a:t>
            </a:r>
            <a:r>
              <a:rPr lang="en-US" sz="1800" dirty="0">
                <a:highlight>
                  <a:srgbClr val="FFCCFF"/>
                </a:highlight>
              </a:rPr>
              <a:t>256</a:t>
            </a:r>
            <a:r>
              <a:rPr lang="en-US" dirty="0"/>
              <a:t>))</a:t>
            </a:r>
          </a:p>
          <a:p>
            <a:endParaRPr lang="en-US" dirty="0"/>
          </a:p>
          <a:p>
            <a:r>
              <a:rPr lang="en-US" dirty="0" err="1"/>
              <a:t>decoder_input</a:t>
            </a:r>
            <a:r>
              <a:rPr lang="en-US" dirty="0"/>
              <a:t> = Input(shape=(</a:t>
            </a:r>
            <a:r>
              <a:rPr lang="en-US" dirty="0">
                <a:solidFill>
                  <a:srgbClr val="2B2BFF"/>
                </a:solidFill>
              </a:rPr>
              <a:t>None</a:t>
            </a:r>
            <a:r>
              <a:rPr lang="en-US" dirty="0"/>
              <a:t>,), </a:t>
            </a:r>
            <a:r>
              <a:rPr lang="en-US" dirty="0" err="1"/>
              <a:t>dtype</a:t>
            </a:r>
            <a:r>
              <a:rPr lang="en-US" dirty="0"/>
              <a:t>=</a:t>
            </a:r>
            <a:r>
              <a:rPr lang="en-US" dirty="0">
                <a:solidFill>
                  <a:srgbClr val="C00000"/>
                </a:solidFill>
              </a:rPr>
              <a:t>'int64'</a:t>
            </a:r>
            <a:r>
              <a:rPr lang="en-US" dirty="0"/>
              <a:t>, name=</a:t>
            </a:r>
            <a:r>
              <a:rPr lang="en-US" dirty="0">
                <a:solidFill>
                  <a:srgbClr val="C00000"/>
                </a:solidFill>
              </a:rPr>
              <a:t>'</a:t>
            </a:r>
            <a:r>
              <a:rPr lang="en-US" dirty="0" err="1">
                <a:solidFill>
                  <a:srgbClr val="C00000"/>
                </a:solidFill>
              </a:rPr>
              <a:t>decoder_input</a:t>
            </a:r>
            <a:r>
              <a:rPr lang="en-US" dirty="0">
                <a:solidFill>
                  <a:srgbClr val="C00000"/>
                </a:solidFill>
              </a:rPr>
              <a:t>'</a:t>
            </a:r>
            <a:r>
              <a:rPr lang="en-US" dirty="0"/>
              <a:t>)</a:t>
            </a:r>
          </a:p>
          <a:p>
            <a:r>
              <a:rPr lang="en-US" dirty="0"/>
              <a:t>x = </a:t>
            </a:r>
            <a:r>
              <a:rPr lang="en-US" dirty="0" err="1">
                <a:highlight>
                  <a:srgbClr val="FFFF00"/>
                </a:highlight>
              </a:rPr>
              <a:t>TokenAndPositionEmbedding</a:t>
            </a:r>
            <a:r>
              <a:rPr lang="en-US" dirty="0"/>
              <a:t>(</a:t>
            </a:r>
            <a:r>
              <a:rPr lang="en-US" dirty="0" err="1"/>
              <a:t>fr_vocab_size</a:t>
            </a:r>
            <a:r>
              <a:rPr lang="en-US" dirty="0"/>
              <a:t>, </a:t>
            </a:r>
            <a:r>
              <a:rPr lang="en-US" dirty="0" err="1"/>
              <a:t>sequence_len</a:t>
            </a:r>
            <a:r>
              <a:rPr lang="en-US" dirty="0"/>
              <a:t>, </a:t>
            </a:r>
            <a:r>
              <a:rPr lang="en-US" sz="1800" dirty="0">
                <a:highlight>
                  <a:srgbClr val="FFCCFF"/>
                </a:highlight>
              </a:rPr>
              <a:t>256</a:t>
            </a:r>
            <a:r>
              <a:rPr lang="en-US" dirty="0"/>
              <a:t>, </a:t>
            </a:r>
            <a:r>
              <a:rPr lang="en-US" dirty="0" err="1"/>
              <a:t>mask_zero</a:t>
            </a:r>
            <a:r>
              <a:rPr lang="en-US" dirty="0"/>
              <a:t>=</a:t>
            </a:r>
            <a:r>
              <a:rPr lang="en-US" dirty="0">
                <a:solidFill>
                  <a:srgbClr val="2B2BFF"/>
                </a:solidFill>
              </a:rPr>
              <a:t>True</a:t>
            </a:r>
            <a:r>
              <a:rPr lang="en-US" dirty="0"/>
              <a:t>)(</a:t>
            </a:r>
            <a:r>
              <a:rPr lang="en-US" dirty="0" err="1"/>
              <a:t>decoder_input</a:t>
            </a:r>
            <a:r>
              <a:rPr lang="en-US" dirty="0"/>
              <a:t>)</a:t>
            </a:r>
          </a:p>
          <a:p>
            <a:r>
              <a:rPr lang="en-US" dirty="0"/>
              <a:t>x = </a:t>
            </a:r>
            <a:r>
              <a:rPr lang="en-US" dirty="0" err="1">
                <a:highlight>
                  <a:srgbClr val="FFFF00"/>
                </a:highlight>
              </a:rPr>
              <a:t>TransformerDecoder</a:t>
            </a:r>
            <a:r>
              <a:rPr lang="en-US" dirty="0"/>
              <a:t>(</a:t>
            </a:r>
            <a:r>
              <a:rPr lang="en-US" dirty="0">
                <a:highlight>
                  <a:srgbClr val="FFCCFF"/>
                </a:highlight>
              </a:rPr>
              <a:t>256</a:t>
            </a:r>
            <a:r>
              <a:rPr lang="en-US" dirty="0"/>
              <a:t>, </a:t>
            </a:r>
            <a:r>
              <a:rPr lang="en-US" dirty="0">
                <a:highlight>
                  <a:srgbClr val="BBFFD2"/>
                </a:highlight>
              </a:rPr>
              <a:t>8</a:t>
            </a:r>
            <a:r>
              <a:rPr lang="en-US" dirty="0"/>
              <a:t>)(x, </a:t>
            </a:r>
            <a:r>
              <a:rPr lang="en-US" dirty="0" err="1"/>
              <a:t>encoded_seq_input</a:t>
            </a:r>
            <a:r>
              <a:rPr lang="en-US" dirty="0"/>
              <a:t>)</a:t>
            </a:r>
          </a:p>
          <a:p>
            <a:r>
              <a:rPr lang="en-US" dirty="0"/>
              <a:t>x = Dropout(</a:t>
            </a:r>
            <a:r>
              <a:rPr lang="en-US" dirty="0">
                <a:solidFill>
                  <a:schemeClr val="accent6">
                    <a:lumMod val="75000"/>
                  </a:schemeClr>
                </a:solidFill>
              </a:rPr>
              <a:t>0.4</a:t>
            </a:r>
            <a:r>
              <a:rPr lang="en-US" dirty="0"/>
              <a:t>)(x)</a:t>
            </a:r>
          </a:p>
          <a:p>
            <a:endParaRPr lang="en-US" dirty="0"/>
          </a:p>
          <a:p>
            <a:r>
              <a:rPr lang="en-US" dirty="0" err="1"/>
              <a:t>decoder_output</a:t>
            </a:r>
            <a:r>
              <a:rPr lang="en-US" dirty="0"/>
              <a:t> = Dense(</a:t>
            </a:r>
            <a:r>
              <a:rPr lang="en-US" dirty="0" err="1"/>
              <a:t>fr_vocab_size</a:t>
            </a:r>
            <a:r>
              <a:rPr lang="en-US" dirty="0"/>
              <a:t>, activation=</a:t>
            </a:r>
            <a:r>
              <a:rPr lang="en-US" dirty="0">
                <a:solidFill>
                  <a:srgbClr val="C00000"/>
                </a:solidFill>
              </a:rPr>
              <a:t>'</a:t>
            </a:r>
            <a:r>
              <a:rPr lang="en-US" dirty="0" err="1">
                <a:solidFill>
                  <a:srgbClr val="C00000"/>
                </a:solidFill>
              </a:rPr>
              <a:t>softmax</a:t>
            </a:r>
            <a:r>
              <a:rPr lang="en-US" dirty="0">
                <a:solidFill>
                  <a:srgbClr val="C00000"/>
                </a:solidFill>
              </a:rPr>
              <a:t>'</a:t>
            </a:r>
            <a:r>
              <a:rPr lang="en-US" dirty="0"/>
              <a:t>)(x)</a:t>
            </a:r>
          </a:p>
          <a:p>
            <a:r>
              <a:rPr lang="en-US" dirty="0"/>
              <a:t>decoder = Model([</a:t>
            </a:r>
            <a:r>
              <a:rPr lang="en-US" dirty="0" err="1"/>
              <a:t>decoder_input</a:t>
            </a:r>
            <a:r>
              <a:rPr lang="en-US" dirty="0"/>
              <a:t>, </a:t>
            </a:r>
            <a:r>
              <a:rPr lang="en-US" dirty="0" err="1"/>
              <a:t>encoded_seq_input</a:t>
            </a:r>
            <a:r>
              <a:rPr lang="en-US" dirty="0"/>
              <a:t>], </a:t>
            </a:r>
            <a:r>
              <a:rPr lang="en-US" dirty="0" err="1"/>
              <a:t>decoder_output</a:t>
            </a:r>
            <a:r>
              <a:rPr lang="en-US" dirty="0"/>
              <a:t>)</a:t>
            </a:r>
          </a:p>
          <a:p>
            <a:r>
              <a:rPr lang="en-US" dirty="0" err="1"/>
              <a:t>decoder_output</a:t>
            </a:r>
            <a:r>
              <a:rPr lang="en-US" dirty="0"/>
              <a:t> = decoder([</a:t>
            </a:r>
            <a:r>
              <a:rPr lang="en-US" dirty="0" err="1"/>
              <a:t>decoder_input</a:t>
            </a:r>
            <a:r>
              <a:rPr lang="en-US" dirty="0"/>
              <a:t>, </a:t>
            </a:r>
            <a:r>
              <a:rPr lang="en-US" dirty="0" err="1"/>
              <a:t>encoder_output</a:t>
            </a:r>
            <a:r>
              <a:rPr lang="en-US" dirty="0"/>
              <a:t>])</a:t>
            </a:r>
          </a:p>
          <a:p>
            <a:endParaRPr lang="en-US" dirty="0"/>
          </a:p>
          <a:p>
            <a:r>
              <a:rPr lang="en-US" dirty="0"/>
              <a:t>model = Model([</a:t>
            </a:r>
            <a:r>
              <a:rPr lang="en-US" dirty="0" err="1"/>
              <a:t>encoder_input</a:t>
            </a:r>
            <a:r>
              <a:rPr lang="en-US" dirty="0"/>
              <a:t>, </a:t>
            </a:r>
            <a:r>
              <a:rPr lang="en-US" dirty="0" err="1"/>
              <a:t>decoder_input</a:t>
            </a:r>
            <a:r>
              <a:rPr lang="en-US" dirty="0"/>
              <a:t>], </a:t>
            </a:r>
            <a:r>
              <a:rPr lang="en-US" dirty="0" err="1"/>
              <a:t>decoder_output</a:t>
            </a:r>
            <a:r>
              <a:rPr lang="en-US" dirty="0"/>
              <a:t>)</a:t>
            </a:r>
          </a:p>
        </p:txBody>
      </p:sp>
      <p:sp>
        <p:nvSpPr>
          <p:cNvPr id="3" name="Title 2">
            <a:extLst>
              <a:ext uri="{FF2B5EF4-FFF2-40B4-BE49-F238E27FC236}">
                <a16:creationId xmlns:a16="http://schemas.microsoft.com/office/drawing/2014/main" id="{35BD0578-0FB2-B6F1-B568-141F8EF309D5}"/>
              </a:ext>
            </a:extLst>
          </p:cNvPr>
          <p:cNvSpPr>
            <a:spLocks noGrp="1"/>
          </p:cNvSpPr>
          <p:nvPr>
            <p:ph type="title"/>
          </p:nvPr>
        </p:nvSpPr>
        <p:spPr/>
        <p:txBody>
          <a:bodyPr/>
          <a:lstStyle/>
          <a:p>
            <a:r>
              <a:rPr lang="en-US" dirty="0"/>
              <a:t>Implementing a Transformer Encoder-Decoder</a:t>
            </a:r>
          </a:p>
        </p:txBody>
      </p:sp>
      <p:sp>
        <p:nvSpPr>
          <p:cNvPr id="4" name="Rectangle 3">
            <a:extLst>
              <a:ext uri="{FF2B5EF4-FFF2-40B4-BE49-F238E27FC236}">
                <a16:creationId xmlns:a16="http://schemas.microsoft.com/office/drawing/2014/main" id="{05B48DE8-3579-8032-98C4-3D2AF80693D3}"/>
              </a:ext>
            </a:extLst>
          </p:cNvPr>
          <p:cNvSpPr/>
          <p:nvPr/>
        </p:nvSpPr>
        <p:spPr>
          <a:xfrm>
            <a:off x="9190037" y="5515343"/>
            <a:ext cx="2679213" cy="434479"/>
          </a:xfrm>
          <a:prstGeom prst="rect">
            <a:avLst/>
          </a:prstGeom>
          <a:solidFill>
            <a:srgbClr val="FFCCFF"/>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Embedding Dimension</a:t>
            </a:r>
          </a:p>
        </p:txBody>
      </p:sp>
      <p:sp>
        <p:nvSpPr>
          <p:cNvPr id="5" name="Rectangle 4">
            <a:extLst>
              <a:ext uri="{FF2B5EF4-FFF2-40B4-BE49-F238E27FC236}">
                <a16:creationId xmlns:a16="http://schemas.microsoft.com/office/drawing/2014/main" id="{AB547ACF-9C2F-138A-C867-C74A9CEE8852}"/>
              </a:ext>
            </a:extLst>
          </p:cNvPr>
          <p:cNvSpPr/>
          <p:nvPr/>
        </p:nvSpPr>
        <p:spPr>
          <a:xfrm>
            <a:off x="9190037" y="6082068"/>
            <a:ext cx="2679213" cy="434479"/>
          </a:xfrm>
          <a:prstGeom prst="rect">
            <a:avLst/>
          </a:prstGeom>
          <a:solidFill>
            <a:srgbClr val="BBFFD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Number of Heads</a:t>
            </a:r>
          </a:p>
        </p:txBody>
      </p:sp>
      <p:sp>
        <p:nvSpPr>
          <p:cNvPr id="6" name="Rectangle 5">
            <a:extLst>
              <a:ext uri="{FF2B5EF4-FFF2-40B4-BE49-F238E27FC236}">
                <a16:creationId xmlns:a16="http://schemas.microsoft.com/office/drawing/2014/main" id="{B14C629D-9F63-D16F-B56A-29A0CFE2EB6E}"/>
              </a:ext>
            </a:extLst>
          </p:cNvPr>
          <p:cNvSpPr/>
          <p:nvPr/>
        </p:nvSpPr>
        <p:spPr>
          <a:xfrm>
            <a:off x="9190037" y="4945062"/>
            <a:ext cx="2679213" cy="434479"/>
          </a:xfrm>
          <a:prstGeom prst="rect">
            <a:avLst/>
          </a:prstGeom>
          <a:solidFill>
            <a:srgbClr val="FFFF0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2"/>
                </a:solidFill>
              </a:rPr>
              <a:t>KerasNLP</a:t>
            </a:r>
            <a:r>
              <a:rPr lang="en-US" dirty="0">
                <a:solidFill>
                  <a:schemeClr val="tx2"/>
                </a:solidFill>
              </a:rPr>
              <a:t> Classes</a:t>
            </a:r>
          </a:p>
        </p:txBody>
      </p:sp>
    </p:spTree>
    <p:extLst>
      <p:ext uri="{BB962C8B-B14F-4D97-AF65-F5344CB8AC3E}">
        <p14:creationId xmlns:p14="http://schemas.microsoft.com/office/powerpoint/2010/main" val="405242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B0026A-A515-B16E-7CF0-6AE0F87E20DA}"/>
              </a:ext>
            </a:extLst>
          </p:cNvPr>
          <p:cNvSpPr>
            <a:spLocks noGrp="1"/>
          </p:cNvSpPr>
          <p:nvPr>
            <p:ph type="title"/>
          </p:nvPr>
        </p:nvSpPr>
        <p:spPr/>
        <p:txBody>
          <a:bodyPr/>
          <a:lstStyle/>
          <a:p>
            <a:r>
              <a:rPr lang="en-US" dirty="0"/>
              <a:t>Translating Text</a:t>
            </a:r>
          </a:p>
        </p:txBody>
      </p:sp>
      <p:sp>
        <p:nvSpPr>
          <p:cNvPr id="30" name="Rectangle 29">
            <a:extLst>
              <a:ext uri="{FF2B5EF4-FFF2-40B4-BE49-F238E27FC236}">
                <a16:creationId xmlns:a16="http://schemas.microsoft.com/office/drawing/2014/main" id="{1659BFB1-260A-84D5-0138-94DF81E8A510}"/>
              </a:ext>
            </a:extLst>
          </p:cNvPr>
          <p:cNvSpPr/>
          <p:nvPr/>
        </p:nvSpPr>
        <p:spPr>
          <a:xfrm>
            <a:off x="790879" y="2505120"/>
            <a:ext cx="1349800" cy="504291"/>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defRPr/>
            </a:pPr>
            <a:r>
              <a:rPr lang="en-US" b="1" dirty="0">
                <a:solidFill>
                  <a:srgbClr val="002139"/>
                </a:solidFill>
                <a:latin typeface="Segoe UI"/>
              </a:rPr>
              <a:t>hello</a:t>
            </a:r>
          </a:p>
        </p:txBody>
      </p:sp>
      <p:sp>
        <p:nvSpPr>
          <p:cNvPr id="31" name="Rectangle 30">
            <a:extLst>
              <a:ext uri="{FF2B5EF4-FFF2-40B4-BE49-F238E27FC236}">
                <a16:creationId xmlns:a16="http://schemas.microsoft.com/office/drawing/2014/main" id="{FD6411DC-7A6F-149C-2DA6-D0D81A963D16}"/>
              </a:ext>
            </a:extLst>
          </p:cNvPr>
          <p:cNvSpPr/>
          <p:nvPr/>
        </p:nvSpPr>
        <p:spPr>
          <a:xfrm>
            <a:off x="2339746" y="2505120"/>
            <a:ext cx="1349800" cy="504291"/>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defRPr/>
            </a:pPr>
            <a:r>
              <a:rPr lang="en-US" b="1" dirty="0">
                <a:solidFill>
                  <a:srgbClr val="002139"/>
                </a:solidFill>
                <a:latin typeface="Segoe UI"/>
              </a:rPr>
              <a:t>world</a:t>
            </a:r>
          </a:p>
        </p:txBody>
      </p:sp>
      <p:sp>
        <p:nvSpPr>
          <p:cNvPr id="2" name="Rectangle 1">
            <a:extLst>
              <a:ext uri="{FF2B5EF4-FFF2-40B4-BE49-F238E27FC236}">
                <a16:creationId xmlns:a16="http://schemas.microsoft.com/office/drawing/2014/main" id="{2C2618CB-5803-2554-886E-10DF5468AF33}"/>
              </a:ext>
            </a:extLst>
          </p:cNvPr>
          <p:cNvSpPr/>
          <p:nvPr/>
        </p:nvSpPr>
        <p:spPr>
          <a:xfrm>
            <a:off x="790878" y="3261557"/>
            <a:ext cx="1349800" cy="514404"/>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36" b="1" dirty="0">
                <a:solidFill>
                  <a:schemeClr val="accent1"/>
                </a:solidFill>
              </a:rPr>
              <a:t>[start]</a:t>
            </a:r>
          </a:p>
        </p:txBody>
      </p:sp>
      <p:grpSp>
        <p:nvGrpSpPr>
          <p:cNvPr id="4" name="Group 3">
            <a:extLst>
              <a:ext uri="{FF2B5EF4-FFF2-40B4-BE49-F238E27FC236}">
                <a16:creationId xmlns:a16="http://schemas.microsoft.com/office/drawing/2014/main" id="{C96A8400-22FA-5AA4-3990-6AA39476F041}"/>
              </a:ext>
            </a:extLst>
          </p:cNvPr>
          <p:cNvGrpSpPr/>
          <p:nvPr/>
        </p:nvGrpSpPr>
        <p:grpSpPr>
          <a:xfrm>
            <a:off x="2339746" y="3261556"/>
            <a:ext cx="2214341" cy="1554339"/>
            <a:chOff x="5383637" y="4868862"/>
            <a:chExt cx="2171120" cy="1524000"/>
          </a:xfrm>
        </p:grpSpPr>
        <p:sp>
          <p:nvSpPr>
            <p:cNvPr id="5" name="Rectangle 4">
              <a:extLst>
                <a:ext uri="{FF2B5EF4-FFF2-40B4-BE49-F238E27FC236}">
                  <a16:creationId xmlns:a16="http://schemas.microsoft.com/office/drawing/2014/main" id="{4157DB7F-4DA1-93CE-08E3-B0D2D435C61C}"/>
                </a:ext>
              </a:extLst>
            </p:cNvPr>
            <p:cNvSpPr/>
            <p:nvPr/>
          </p:nvSpPr>
          <p:spPr>
            <a:xfrm>
              <a:off x="5383637" y="4868862"/>
              <a:ext cx="2171120" cy="304800"/>
            </a:xfrm>
            <a:prstGeom prst="rect">
              <a:avLst/>
            </a:prstGeom>
            <a:solidFill>
              <a:srgbClr val="C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b="1" dirty="0" err="1">
                  <a:solidFill>
                    <a:schemeClr val="bg1"/>
                  </a:solidFill>
                  <a:latin typeface="Lucida Console" panose="020B0609040504020204" pitchFamily="49" charset="0"/>
                </a:rPr>
                <a:t>salut</a:t>
              </a:r>
              <a:r>
                <a:rPr lang="en-US" sz="1428" b="1" dirty="0">
                  <a:solidFill>
                    <a:schemeClr val="bg1"/>
                  </a:solidFill>
                  <a:latin typeface="Lucida Console" panose="020B0609040504020204" pitchFamily="49" charset="0"/>
                </a:rPr>
                <a:t> (65.05%)</a:t>
              </a:r>
            </a:p>
          </p:txBody>
        </p:sp>
        <p:sp>
          <p:nvSpPr>
            <p:cNvPr id="6" name="Rectangle 5">
              <a:extLst>
                <a:ext uri="{FF2B5EF4-FFF2-40B4-BE49-F238E27FC236}">
                  <a16:creationId xmlns:a16="http://schemas.microsoft.com/office/drawing/2014/main" id="{E3CEDACE-E36B-3E75-3C59-A1070AE96334}"/>
                </a:ext>
              </a:extLst>
            </p:cNvPr>
            <p:cNvSpPr/>
            <p:nvPr/>
          </p:nvSpPr>
          <p:spPr>
            <a:xfrm>
              <a:off x="5383637" y="51736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dirty="0">
                  <a:solidFill>
                    <a:srgbClr val="000000"/>
                  </a:solidFill>
                  <a:latin typeface="Lucida Console" panose="020B0609040504020204" pitchFamily="49" charset="0"/>
                </a:rPr>
                <a:t>bonjour (18.31%)</a:t>
              </a:r>
            </a:p>
          </p:txBody>
        </p:sp>
        <p:sp>
          <p:nvSpPr>
            <p:cNvPr id="7" name="Rectangle 6">
              <a:extLst>
                <a:ext uri="{FF2B5EF4-FFF2-40B4-BE49-F238E27FC236}">
                  <a16:creationId xmlns:a16="http://schemas.microsoft.com/office/drawing/2014/main" id="{E32B0A64-5C62-A260-5B65-BDBC859E4B12}"/>
                </a:ext>
              </a:extLst>
            </p:cNvPr>
            <p:cNvSpPr/>
            <p:nvPr/>
          </p:nvSpPr>
          <p:spPr>
            <a:xfrm>
              <a:off x="5383637" y="54784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dirty="0">
                  <a:solidFill>
                    <a:srgbClr val="000000"/>
                  </a:solidFill>
                  <a:latin typeface="Lucida Console" panose="020B0609040504020204" pitchFamily="49" charset="0"/>
                </a:rPr>
                <a:t>change (3.88%)</a:t>
              </a:r>
            </a:p>
          </p:txBody>
        </p:sp>
        <p:sp>
          <p:nvSpPr>
            <p:cNvPr id="8" name="Rectangle 7">
              <a:extLst>
                <a:ext uri="{FF2B5EF4-FFF2-40B4-BE49-F238E27FC236}">
                  <a16:creationId xmlns:a16="http://schemas.microsoft.com/office/drawing/2014/main" id="{21050D1D-9048-5440-01A3-4023149FB1B8}"/>
                </a:ext>
              </a:extLst>
            </p:cNvPr>
            <p:cNvSpPr/>
            <p:nvPr/>
          </p:nvSpPr>
          <p:spPr>
            <a:xfrm>
              <a:off x="5383637" y="57832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dirty="0" err="1">
                  <a:solidFill>
                    <a:srgbClr val="000000"/>
                  </a:solidFill>
                  <a:latin typeface="Lucida Console" panose="020B0609040504020204" pitchFamily="49" charset="0"/>
                </a:rPr>
                <a:t>faites</a:t>
              </a:r>
              <a:r>
                <a:rPr lang="en-US" sz="1428" dirty="0">
                  <a:solidFill>
                    <a:srgbClr val="000000"/>
                  </a:solidFill>
                  <a:latin typeface="Lucida Console" panose="020B0609040504020204" pitchFamily="49" charset="0"/>
                </a:rPr>
                <a:t> (0.76%)</a:t>
              </a:r>
            </a:p>
          </p:txBody>
        </p:sp>
        <p:sp>
          <p:nvSpPr>
            <p:cNvPr id="9" name="Rectangle 8">
              <a:extLst>
                <a:ext uri="{FF2B5EF4-FFF2-40B4-BE49-F238E27FC236}">
                  <a16:creationId xmlns:a16="http://schemas.microsoft.com/office/drawing/2014/main" id="{C19027C6-3E7A-6998-CAB1-34643F4823EB}"/>
                </a:ext>
              </a:extLst>
            </p:cNvPr>
            <p:cNvSpPr/>
            <p:nvPr/>
          </p:nvSpPr>
          <p:spPr>
            <a:xfrm>
              <a:off x="5383637" y="60880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dirty="0">
                  <a:solidFill>
                    <a:srgbClr val="000000"/>
                  </a:solidFill>
                  <a:latin typeface="Lucida Console" panose="020B0609040504020204" pitchFamily="49" charset="0"/>
                </a:rPr>
                <a:t>bravo (0.73%)</a:t>
              </a:r>
            </a:p>
          </p:txBody>
        </p:sp>
      </p:grpSp>
    </p:spTree>
    <p:extLst>
      <p:ext uri="{BB962C8B-B14F-4D97-AF65-F5344CB8AC3E}">
        <p14:creationId xmlns:p14="http://schemas.microsoft.com/office/powerpoint/2010/main" val="503168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B0026A-A515-B16E-7CF0-6AE0F87E20DA}"/>
              </a:ext>
            </a:extLst>
          </p:cNvPr>
          <p:cNvSpPr>
            <a:spLocks noGrp="1"/>
          </p:cNvSpPr>
          <p:nvPr>
            <p:ph type="title"/>
          </p:nvPr>
        </p:nvSpPr>
        <p:spPr/>
        <p:txBody>
          <a:bodyPr/>
          <a:lstStyle/>
          <a:p>
            <a:r>
              <a:rPr lang="en-US" dirty="0"/>
              <a:t>Translating Text, Cont.</a:t>
            </a:r>
          </a:p>
        </p:txBody>
      </p:sp>
      <p:sp>
        <p:nvSpPr>
          <p:cNvPr id="30" name="Rectangle 29">
            <a:extLst>
              <a:ext uri="{FF2B5EF4-FFF2-40B4-BE49-F238E27FC236}">
                <a16:creationId xmlns:a16="http://schemas.microsoft.com/office/drawing/2014/main" id="{1659BFB1-260A-84D5-0138-94DF81E8A510}"/>
              </a:ext>
            </a:extLst>
          </p:cNvPr>
          <p:cNvSpPr/>
          <p:nvPr/>
        </p:nvSpPr>
        <p:spPr>
          <a:xfrm>
            <a:off x="790879" y="2505120"/>
            <a:ext cx="1349800" cy="504291"/>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defRPr/>
            </a:pPr>
            <a:r>
              <a:rPr lang="en-US" b="1" dirty="0">
                <a:solidFill>
                  <a:srgbClr val="002139"/>
                </a:solidFill>
                <a:latin typeface="Segoe UI"/>
              </a:rPr>
              <a:t>hello</a:t>
            </a:r>
          </a:p>
        </p:txBody>
      </p:sp>
      <p:sp>
        <p:nvSpPr>
          <p:cNvPr id="31" name="Rectangle 30">
            <a:extLst>
              <a:ext uri="{FF2B5EF4-FFF2-40B4-BE49-F238E27FC236}">
                <a16:creationId xmlns:a16="http://schemas.microsoft.com/office/drawing/2014/main" id="{FD6411DC-7A6F-149C-2DA6-D0D81A963D16}"/>
              </a:ext>
            </a:extLst>
          </p:cNvPr>
          <p:cNvSpPr/>
          <p:nvPr/>
        </p:nvSpPr>
        <p:spPr>
          <a:xfrm>
            <a:off x="2339746" y="2505120"/>
            <a:ext cx="1349800" cy="504291"/>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defRPr/>
            </a:pPr>
            <a:r>
              <a:rPr lang="en-US" b="1" dirty="0">
                <a:solidFill>
                  <a:srgbClr val="002139"/>
                </a:solidFill>
                <a:latin typeface="Segoe UI"/>
              </a:rPr>
              <a:t>world</a:t>
            </a:r>
          </a:p>
        </p:txBody>
      </p:sp>
      <p:sp>
        <p:nvSpPr>
          <p:cNvPr id="2" name="Rectangle 1">
            <a:extLst>
              <a:ext uri="{FF2B5EF4-FFF2-40B4-BE49-F238E27FC236}">
                <a16:creationId xmlns:a16="http://schemas.microsoft.com/office/drawing/2014/main" id="{2C2618CB-5803-2554-886E-10DF5468AF33}"/>
              </a:ext>
            </a:extLst>
          </p:cNvPr>
          <p:cNvSpPr/>
          <p:nvPr/>
        </p:nvSpPr>
        <p:spPr>
          <a:xfrm>
            <a:off x="790878" y="3261557"/>
            <a:ext cx="1349800" cy="514404"/>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36" b="1" dirty="0">
                <a:solidFill>
                  <a:schemeClr val="accent1"/>
                </a:solidFill>
              </a:rPr>
              <a:t>[start]</a:t>
            </a:r>
          </a:p>
        </p:txBody>
      </p:sp>
      <p:sp>
        <p:nvSpPr>
          <p:cNvPr id="4" name="Rectangle 3">
            <a:extLst>
              <a:ext uri="{FF2B5EF4-FFF2-40B4-BE49-F238E27FC236}">
                <a16:creationId xmlns:a16="http://schemas.microsoft.com/office/drawing/2014/main" id="{0D5C35DA-7103-B12E-0C43-432936284E77}"/>
              </a:ext>
            </a:extLst>
          </p:cNvPr>
          <p:cNvSpPr/>
          <p:nvPr/>
        </p:nvSpPr>
        <p:spPr>
          <a:xfrm>
            <a:off x="2339746" y="3261556"/>
            <a:ext cx="1349800" cy="504291"/>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defRPr/>
            </a:pPr>
            <a:r>
              <a:rPr lang="en-US" b="1" dirty="0" err="1">
                <a:solidFill>
                  <a:srgbClr val="002139"/>
                </a:solidFill>
                <a:latin typeface="Segoe UI"/>
              </a:rPr>
              <a:t>salut</a:t>
            </a:r>
            <a:endParaRPr lang="en-US" b="1" dirty="0">
              <a:solidFill>
                <a:srgbClr val="002139"/>
              </a:solidFill>
              <a:latin typeface="Segoe UI"/>
            </a:endParaRPr>
          </a:p>
        </p:txBody>
      </p:sp>
      <p:grpSp>
        <p:nvGrpSpPr>
          <p:cNvPr id="5" name="Group 4">
            <a:extLst>
              <a:ext uri="{FF2B5EF4-FFF2-40B4-BE49-F238E27FC236}">
                <a16:creationId xmlns:a16="http://schemas.microsoft.com/office/drawing/2014/main" id="{5DCBE29A-5BCD-D7FC-AB15-4EE0A9B362F1}"/>
              </a:ext>
            </a:extLst>
          </p:cNvPr>
          <p:cNvGrpSpPr/>
          <p:nvPr/>
        </p:nvGrpSpPr>
        <p:grpSpPr>
          <a:xfrm>
            <a:off x="3888614" y="3261556"/>
            <a:ext cx="2214341" cy="1554339"/>
            <a:chOff x="5383637" y="4868862"/>
            <a:chExt cx="2171120" cy="1524000"/>
          </a:xfrm>
        </p:grpSpPr>
        <p:sp>
          <p:nvSpPr>
            <p:cNvPr id="6" name="Rectangle 5">
              <a:extLst>
                <a:ext uri="{FF2B5EF4-FFF2-40B4-BE49-F238E27FC236}">
                  <a16:creationId xmlns:a16="http://schemas.microsoft.com/office/drawing/2014/main" id="{C1CA97AC-DC44-4302-4E65-D120E2C832E1}"/>
                </a:ext>
              </a:extLst>
            </p:cNvPr>
            <p:cNvSpPr/>
            <p:nvPr/>
          </p:nvSpPr>
          <p:spPr>
            <a:xfrm>
              <a:off x="5383637" y="4868862"/>
              <a:ext cx="2171120" cy="304800"/>
            </a:xfrm>
            <a:prstGeom prst="rect">
              <a:avLst/>
            </a:prstGeom>
            <a:solidFill>
              <a:srgbClr val="C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b="1" dirty="0">
                  <a:solidFill>
                    <a:schemeClr val="bg1"/>
                  </a:solidFill>
                  <a:latin typeface="Lucida Console" panose="020B0609040504020204" pitchFamily="49" charset="0"/>
                </a:rPr>
                <a:t>le (83.57%)</a:t>
              </a:r>
            </a:p>
          </p:txBody>
        </p:sp>
        <p:sp>
          <p:nvSpPr>
            <p:cNvPr id="7" name="Rectangle 6">
              <a:extLst>
                <a:ext uri="{FF2B5EF4-FFF2-40B4-BE49-F238E27FC236}">
                  <a16:creationId xmlns:a16="http://schemas.microsoft.com/office/drawing/2014/main" id="{9BDAC893-90CA-18E5-79E7-404AF21C5A40}"/>
                </a:ext>
              </a:extLst>
            </p:cNvPr>
            <p:cNvSpPr/>
            <p:nvPr/>
          </p:nvSpPr>
          <p:spPr>
            <a:xfrm>
              <a:off x="5383637" y="51736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dirty="0">
                  <a:solidFill>
                    <a:srgbClr val="000000"/>
                  </a:solidFill>
                  <a:latin typeface="Lucida Console" panose="020B0609040504020204" pitchFamily="49" charset="0"/>
                </a:rPr>
                <a:t>les (5.76%)</a:t>
              </a:r>
            </a:p>
          </p:txBody>
        </p:sp>
        <p:sp>
          <p:nvSpPr>
            <p:cNvPr id="8" name="Rectangle 7">
              <a:extLst>
                <a:ext uri="{FF2B5EF4-FFF2-40B4-BE49-F238E27FC236}">
                  <a16:creationId xmlns:a16="http://schemas.microsoft.com/office/drawing/2014/main" id="{AF667C5C-EE79-E37E-7036-35F5BBC634C3}"/>
                </a:ext>
              </a:extLst>
            </p:cNvPr>
            <p:cNvSpPr/>
            <p:nvPr/>
          </p:nvSpPr>
          <p:spPr>
            <a:xfrm>
              <a:off x="5383637" y="54784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dirty="0">
                  <a:solidFill>
                    <a:srgbClr val="000000"/>
                  </a:solidFill>
                  <a:latin typeface="Lucida Console" panose="020B0609040504020204" pitchFamily="49" charset="0"/>
                </a:rPr>
                <a:t>des (3.77%)</a:t>
              </a:r>
            </a:p>
          </p:txBody>
        </p:sp>
        <p:sp>
          <p:nvSpPr>
            <p:cNvPr id="15" name="Rectangle 14">
              <a:extLst>
                <a:ext uri="{FF2B5EF4-FFF2-40B4-BE49-F238E27FC236}">
                  <a16:creationId xmlns:a16="http://schemas.microsoft.com/office/drawing/2014/main" id="{4B377487-60EF-E76F-6687-8DFA8446C130}"/>
                </a:ext>
              </a:extLst>
            </p:cNvPr>
            <p:cNvSpPr/>
            <p:nvPr/>
          </p:nvSpPr>
          <p:spPr>
            <a:xfrm>
              <a:off x="5383637" y="57832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dirty="0">
                  <a:solidFill>
                    <a:srgbClr val="000000"/>
                  </a:solidFill>
                  <a:latin typeface="Lucida Console" panose="020B0609040504020204" pitchFamily="49" charset="0"/>
                </a:rPr>
                <a:t>du (1.69%)</a:t>
              </a:r>
            </a:p>
          </p:txBody>
        </p:sp>
        <p:sp>
          <p:nvSpPr>
            <p:cNvPr id="16" name="Rectangle 15">
              <a:extLst>
                <a:ext uri="{FF2B5EF4-FFF2-40B4-BE49-F238E27FC236}">
                  <a16:creationId xmlns:a16="http://schemas.microsoft.com/office/drawing/2014/main" id="{EE73956E-7D6E-B973-D973-60214D338CA6}"/>
                </a:ext>
              </a:extLst>
            </p:cNvPr>
            <p:cNvSpPr/>
            <p:nvPr/>
          </p:nvSpPr>
          <p:spPr>
            <a:xfrm>
              <a:off x="5383637" y="60880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dirty="0">
                  <a:solidFill>
                    <a:srgbClr val="000000"/>
                  </a:solidFill>
                  <a:latin typeface="Lucida Console" panose="020B0609040504020204" pitchFamily="49" charset="0"/>
                </a:rPr>
                <a:t>[end] (1.61%)</a:t>
              </a:r>
            </a:p>
          </p:txBody>
        </p:sp>
      </p:grpSp>
    </p:spTree>
    <p:extLst>
      <p:ext uri="{BB962C8B-B14F-4D97-AF65-F5344CB8AC3E}">
        <p14:creationId xmlns:p14="http://schemas.microsoft.com/office/powerpoint/2010/main" val="3692259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B0026A-A515-B16E-7CF0-6AE0F87E20DA}"/>
              </a:ext>
            </a:extLst>
          </p:cNvPr>
          <p:cNvSpPr>
            <a:spLocks noGrp="1"/>
          </p:cNvSpPr>
          <p:nvPr>
            <p:ph type="title"/>
          </p:nvPr>
        </p:nvSpPr>
        <p:spPr/>
        <p:txBody>
          <a:bodyPr/>
          <a:lstStyle/>
          <a:p>
            <a:r>
              <a:rPr lang="en-US" dirty="0"/>
              <a:t>Translating Text, Cont.</a:t>
            </a:r>
          </a:p>
        </p:txBody>
      </p:sp>
      <p:sp>
        <p:nvSpPr>
          <p:cNvPr id="30" name="Rectangle 29">
            <a:extLst>
              <a:ext uri="{FF2B5EF4-FFF2-40B4-BE49-F238E27FC236}">
                <a16:creationId xmlns:a16="http://schemas.microsoft.com/office/drawing/2014/main" id="{1659BFB1-260A-84D5-0138-94DF81E8A510}"/>
              </a:ext>
            </a:extLst>
          </p:cNvPr>
          <p:cNvSpPr/>
          <p:nvPr/>
        </p:nvSpPr>
        <p:spPr>
          <a:xfrm>
            <a:off x="790879" y="2505120"/>
            <a:ext cx="1349800" cy="504291"/>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defRPr/>
            </a:pPr>
            <a:r>
              <a:rPr lang="en-US" b="1" dirty="0">
                <a:solidFill>
                  <a:srgbClr val="002139"/>
                </a:solidFill>
                <a:latin typeface="Segoe UI"/>
              </a:rPr>
              <a:t>hello</a:t>
            </a:r>
          </a:p>
        </p:txBody>
      </p:sp>
      <p:sp>
        <p:nvSpPr>
          <p:cNvPr id="31" name="Rectangle 30">
            <a:extLst>
              <a:ext uri="{FF2B5EF4-FFF2-40B4-BE49-F238E27FC236}">
                <a16:creationId xmlns:a16="http://schemas.microsoft.com/office/drawing/2014/main" id="{FD6411DC-7A6F-149C-2DA6-D0D81A963D16}"/>
              </a:ext>
            </a:extLst>
          </p:cNvPr>
          <p:cNvSpPr/>
          <p:nvPr/>
        </p:nvSpPr>
        <p:spPr>
          <a:xfrm>
            <a:off x="2339746" y="2505120"/>
            <a:ext cx="1349800" cy="504291"/>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defRPr/>
            </a:pPr>
            <a:r>
              <a:rPr lang="en-US" b="1" dirty="0">
                <a:solidFill>
                  <a:srgbClr val="002139"/>
                </a:solidFill>
                <a:latin typeface="Segoe UI"/>
              </a:rPr>
              <a:t>world</a:t>
            </a:r>
          </a:p>
        </p:txBody>
      </p:sp>
      <p:sp>
        <p:nvSpPr>
          <p:cNvPr id="2" name="Rectangle 1">
            <a:extLst>
              <a:ext uri="{FF2B5EF4-FFF2-40B4-BE49-F238E27FC236}">
                <a16:creationId xmlns:a16="http://schemas.microsoft.com/office/drawing/2014/main" id="{2C2618CB-5803-2554-886E-10DF5468AF33}"/>
              </a:ext>
            </a:extLst>
          </p:cNvPr>
          <p:cNvSpPr/>
          <p:nvPr/>
        </p:nvSpPr>
        <p:spPr>
          <a:xfrm>
            <a:off x="790878" y="3261557"/>
            <a:ext cx="1349800" cy="514404"/>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36" b="1" dirty="0">
                <a:solidFill>
                  <a:schemeClr val="accent1"/>
                </a:solidFill>
              </a:rPr>
              <a:t>[start]</a:t>
            </a:r>
          </a:p>
        </p:txBody>
      </p:sp>
      <p:sp>
        <p:nvSpPr>
          <p:cNvPr id="4" name="Rectangle 3">
            <a:extLst>
              <a:ext uri="{FF2B5EF4-FFF2-40B4-BE49-F238E27FC236}">
                <a16:creationId xmlns:a16="http://schemas.microsoft.com/office/drawing/2014/main" id="{0D5C35DA-7103-B12E-0C43-432936284E77}"/>
              </a:ext>
            </a:extLst>
          </p:cNvPr>
          <p:cNvSpPr/>
          <p:nvPr/>
        </p:nvSpPr>
        <p:spPr>
          <a:xfrm>
            <a:off x="2339746" y="3261556"/>
            <a:ext cx="1349800" cy="504291"/>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defRPr/>
            </a:pPr>
            <a:r>
              <a:rPr lang="en-US" b="1" dirty="0" err="1">
                <a:solidFill>
                  <a:srgbClr val="002139"/>
                </a:solidFill>
                <a:latin typeface="Segoe UI"/>
              </a:rPr>
              <a:t>salut</a:t>
            </a:r>
            <a:endParaRPr lang="en-US" b="1" dirty="0">
              <a:solidFill>
                <a:srgbClr val="002139"/>
              </a:solidFill>
              <a:latin typeface="Segoe UI"/>
            </a:endParaRPr>
          </a:p>
        </p:txBody>
      </p:sp>
      <p:sp>
        <p:nvSpPr>
          <p:cNvPr id="5" name="Rectangle 4">
            <a:extLst>
              <a:ext uri="{FF2B5EF4-FFF2-40B4-BE49-F238E27FC236}">
                <a16:creationId xmlns:a16="http://schemas.microsoft.com/office/drawing/2014/main" id="{FF95DED1-458B-50BF-D958-52294ECC332F}"/>
              </a:ext>
            </a:extLst>
          </p:cNvPr>
          <p:cNvSpPr/>
          <p:nvPr/>
        </p:nvSpPr>
        <p:spPr>
          <a:xfrm>
            <a:off x="3888614" y="3261556"/>
            <a:ext cx="1349800" cy="504291"/>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defRPr/>
            </a:pPr>
            <a:r>
              <a:rPr lang="en-US" b="1" dirty="0">
                <a:solidFill>
                  <a:srgbClr val="002139"/>
                </a:solidFill>
                <a:latin typeface="Segoe UI"/>
              </a:rPr>
              <a:t>le</a:t>
            </a:r>
          </a:p>
        </p:txBody>
      </p:sp>
      <p:grpSp>
        <p:nvGrpSpPr>
          <p:cNvPr id="6" name="Group 5">
            <a:extLst>
              <a:ext uri="{FF2B5EF4-FFF2-40B4-BE49-F238E27FC236}">
                <a16:creationId xmlns:a16="http://schemas.microsoft.com/office/drawing/2014/main" id="{DA5B4F25-00D2-4C45-6BCF-D5773BFC22B1}"/>
              </a:ext>
            </a:extLst>
          </p:cNvPr>
          <p:cNvGrpSpPr/>
          <p:nvPr/>
        </p:nvGrpSpPr>
        <p:grpSpPr>
          <a:xfrm>
            <a:off x="5437482" y="3261556"/>
            <a:ext cx="2214341" cy="1554339"/>
            <a:chOff x="5383637" y="4868862"/>
            <a:chExt cx="2171120" cy="1524000"/>
          </a:xfrm>
        </p:grpSpPr>
        <p:sp>
          <p:nvSpPr>
            <p:cNvPr id="7" name="Rectangle 6">
              <a:extLst>
                <a:ext uri="{FF2B5EF4-FFF2-40B4-BE49-F238E27FC236}">
                  <a16:creationId xmlns:a16="http://schemas.microsoft.com/office/drawing/2014/main" id="{883B9937-5BC0-ABC8-5F43-49DB9AE2DB6F}"/>
                </a:ext>
              </a:extLst>
            </p:cNvPr>
            <p:cNvSpPr/>
            <p:nvPr/>
          </p:nvSpPr>
          <p:spPr>
            <a:xfrm>
              <a:off x="5383637" y="4868862"/>
              <a:ext cx="2171120" cy="304800"/>
            </a:xfrm>
            <a:prstGeom prst="rect">
              <a:avLst/>
            </a:prstGeom>
            <a:solidFill>
              <a:srgbClr val="C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b="1" dirty="0">
                  <a:solidFill>
                    <a:schemeClr val="bg1"/>
                  </a:solidFill>
                  <a:latin typeface="Lucida Console" panose="020B0609040504020204" pitchFamily="49" charset="0"/>
                </a:rPr>
                <a:t>monde (98.47%)</a:t>
              </a:r>
            </a:p>
          </p:txBody>
        </p:sp>
        <p:sp>
          <p:nvSpPr>
            <p:cNvPr id="8" name="Rectangle 7">
              <a:extLst>
                <a:ext uri="{FF2B5EF4-FFF2-40B4-BE49-F238E27FC236}">
                  <a16:creationId xmlns:a16="http://schemas.microsoft.com/office/drawing/2014/main" id="{2D69C3BE-B60E-884A-8360-F21C59E42D79}"/>
                </a:ext>
              </a:extLst>
            </p:cNvPr>
            <p:cNvSpPr/>
            <p:nvPr/>
          </p:nvSpPr>
          <p:spPr>
            <a:xfrm>
              <a:off x="5383637" y="51736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dirty="0">
                  <a:solidFill>
                    <a:srgbClr val="000000"/>
                  </a:solidFill>
                  <a:latin typeface="Lucida Console" panose="020B0609040504020204" pitchFamily="49" charset="0"/>
                </a:rPr>
                <a:t>ton (0.13%)</a:t>
              </a:r>
            </a:p>
          </p:txBody>
        </p:sp>
        <p:sp>
          <p:nvSpPr>
            <p:cNvPr id="15" name="Rectangle 14">
              <a:extLst>
                <a:ext uri="{FF2B5EF4-FFF2-40B4-BE49-F238E27FC236}">
                  <a16:creationId xmlns:a16="http://schemas.microsoft.com/office/drawing/2014/main" id="{04DD67E8-0180-C9EE-951B-3765AF1E45FD}"/>
                </a:ext>
              </a:extLst>
            </p:cNvPr>
            <p:cNvSpPr/>
            <p:nvPr/>
          </p:nvSpPr>
          <p:spPr>
            <a:xfrm>
              <a:off x="5383637" y="54784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dirty="0" err="1">
                  <a:solidFill>
                    <a:srgbClr val="000000"/>
                  </a:solidFill>
                  <a:latin typeface="Lucida Console" panose="020B0609040504020204" pitchFamily="49" charset="0"/>
                </a:rPr>
                <a:t>credule</a:t>
              </a:r>
              <a:r>
                <a:rPr lang="en-US" sz="1428" dirty="0">
                  <a:solidFill>
                    <a:srgbClr val="000000"/>
                  </a:solidFill>
                  <a:latin typeface="Lucida Console" panose="020B0609040504020204" pitchFamily="49" charset="0"/>
                </a:rPr>
                <a:t> (0.08%)</a:t>
              </a:r>
            </a:p>
          </p:txBody>
        </p:sp>
        <p:sp>
          <p:nvSpPr>
            <p:cNvPr id="16" name="Rectangle 15">
              <a:extLst>
                <a:ext uri="{FF2B5EF4-FFF2-40B4-BE49-F238E27FC236}">
                  <a16:creationId xmlns:a16="http://schemas.microsoft.com/office/drawing/2014/main" id="{C6C62715-F5E7-C54E-AFE1-68EC69C7B3AA}"/>
                </a:ext>
              </a:extLst>
            </p:cNvPr>
            <p:cNvSpPr/>
            <p:nvPr/>
          </p:nvSpPr>
          <p:spPr>
            <a:xfrm>
              <a:off x="5383637" y="57832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dirty="0">
                  <a:solidFill>
                    <a:srgbClr val="000000"/>
                  </a:solidFill>
                  <a:latin typeface="Lucida Console" panose="020B0609040504020204" pitchFamily="49" charset="0"/>
                </a:rPr>
                <a:t>bon (0.08%)</a:t>
              </a:r>
            </a:p>
          </p:txBody>
        </p:sp>
        <p:sp>
          <p:nvSpPr>
            <p:cNvPr id="17" name="Rectangle 16">
              <a:extLst>
                <a:ext uri="{FF2B5EF4-FFF2-40B4-BE49-F238E27FC236}">
                  <a16:creationId xmlns:a16="http://schemas.microsoft.com/office/drawing/2014/main" id="{93D8F175-29A5-563A-8919-DEA6EF088A9E}"/>
                </a:ext>
              </a:extLst>
            </p:cNvPr>
            <p:cNvSpPr/>
            <p:nvPr/>
          </p:nvSpPr>
          <p:spPr>
            <a:xfrm>
              <a:off x="5383637" y="60880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dirty="0">
                  <a:solidFill>
                    <a:srgbClr val="000000"/>
                  </a:solidFill>
                  <a:latin typeface="Lucida Console" panose="020B0609040504020204" pitchFamily="49" charset="0"/>
                </a:rPr>
                <a:t>record (0.06%)</a:t>
              </a:r>
            </a:p>
          </p:txBody>
        </p:sp>
      </p:grpSp>
    </p:spTree>
    <p:extLst>
      <p:ext uri="{BB962C8B-B14F-4D97-AF65-F5344CB8AC3E}">
        <p14:creationId xmlns:p14="http://schemas.microsoft.com/office/powerpoint/2010/main" val="3286682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B0026A-A515-B16E-7CF0-6AE0F87E20DA}"/>
              </a:ext>
            </a:extLst>
          </p:cNvPr>
          <p:cNvSpPr>
            <a:spLocks noGrp="1"/>
          </p:cNvSpPr>
          <p:nvPr>
            <p:ph type="title"/>
          </p:nvPr>
        </p:nvSpPr>
        <p:spPr/>
        <p:txBody>
          <a:bodyPr/>
          <a:lstStyle/>
          <a:p>
            <a:r>
              <a:rPr lang="en-US" dirty="0"/>
              <a:t>Translating Text, Cont.</a:t>
            </a:r>
          </a:p>
        </p:txBody>
      </p:sp>
      <p:sp>
        <p:nvSpPr>
          <p:cNvPr id="30" name="Rectangle 29">
            <a:extLst>
              <a:ext uri="{FF2B5EF4-FFF2-40B4-BE49-F238E27FC236}">
                <a16:creationId xmlns:a16="http://schemas.microsoft.com/office/drawing/2014/main" id="{1659BFB1-260A-84D5-0138-94DF81E8A510}"/>
              </a:ext>
            </a:extLst>
          </p:cNvPr>
          <p:cNvSpPr/>
          <p:nvPr/>
        </p:nvSpPr>
        <p:spPr>
          <a:xfrm>
            <a:off x="790879" y="2505120"/>
            <a:ext cx="1349800" cy="504291"/>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defRPr/>
            </a:pPr>
            <a:r>
              <a:rPr lang="en-US" b="1" dirty="0">
                <a:solidFill>
                  <a:srgbClr val="002139"/>
                </a:solidFill>
                <a:latin typeface="Segoe UI"/>
              </a:rPr>
              <a:t>hello</a:t>
            </a:r>
          </a:p>
        </p:txBody>
      </p:sp>
      <p:sp>
        <p:nvSpPr>
          <p:cNvPr id="31" name="Rectangle 30">
            <a:extLst>
              <a:ext uri="{FF2B5EF4-FFF2-40B4-BE49-F238E27FC236}">
                <a16:creationId xmlns:a16="http://schemas.microsoft.com/office/drawing/2014/main" id="{FD6411DC-7A6F-149C-2DA6-D0D81A963D16}"/>
              </a:ext>
            </a:extLst>
          </p:cNvPr>
          <p:cNvSpPr/>
          <p:nvPr/>
        </p:nvSpPr>
        <p:spPr>
          <a:xfrm>
            <a:off x="2339746" y="2505120"/>
            <a:ext cx="1349800" cy="504291"/>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defRPr/>
            </a:pPr>
            <a:r>
              <a:rPr lang="en-US" b="1" dirty="0">
                <a:solidFill>
                  <a:srgbClr val="002139"/>
                </a:solidFill>
                <a:latin typeface="Segoe UI"/>
              </a:rPr>
              <a:t>world</a:t>
            </a:r>
          </a:p>
        </p:txBody>
      </p:sp>
      <p:sp>
        <p:nvSpPr>
          <p:cNvPr id="2" name="Rectangle 1">
            <a:extLst>
              <a:ext uri="{FF2B5EF4-FFF2-40B4-BE49-F238E27FC236}">
                <a16:creationId xmlns:a16="http://schemas.microsoft.com/office/drawing/2014/main" id="{2C2618CB-5803-2554-886E-10DF5468AF33}"/>
              </a:ext>
            </a:extLst>
          </p:cNvPr>
          <p:cNvSpPr/>
          <p:nvPr/>
        </p:nvSpPr>
        <p:spPr>
          <a:xfrm>
            <a:off x="790878" y="3261557"/>
            <a:ext cx="1349800" cy="514404"/>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36" b="1" dirty="0">
                <a:solidFill>
                  <a:schemeClr val="accent1"/>
                </a:solidFill>
              </a:rPr>
              <a:t>[start]</a:t>
            </a:r>
          </a:p>
        </p:txBody>
      </p:sp>
      <p:sp>
        <p:nvSpPr>
          <p:cNvPr id="4" name="Rectangle 3">
            <a:extLst>
              <a:ext uri="{FF2B5EF4-FFF2-40B4-BE49-F238E27FC236}">
                <a16:creationId xmlns:a16="http://schemas.microsoft.com/office/drawing/2014/main" id="{0D5C35DA-7103-B12E-0C43-432936284E77}"/>
              </a:ext>
            </a:extLst>
          </p:cNvPr>
          <p:cNvSpPr/>
          <p:nvPr/>
        </p:nvSpPr>
        <p:spPr>
          <a:xfrm>
            <a:off x="2339746" y="3261556"/>
            <a:ext cx="1349800" cy="504291"/>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defRPr/>
            </a:pPr>
            <a:r>
              <a:rPr lang="en-US" b="1" dirty="0" err="1">
                <a:solidFill>
                  <a:srgbClr val="002139"/>
                </a:solidFill>
                <a:latin typeface="Segoe UI"/>
              </a:rPr>
              <a:t>salut</a:t>
            </a:r>
            <a:endParaRPr lang="en-US" b="1" dirty="0">
              <a:solidFill>
                <a:srgbClr val="002139"/>
              </a:solidFill>
              <a:latin typeface="Segoe UI"/>
            </a:endParaRPr>
          </a:p>
        </p:txBody>
      </p:sp>
      <p:sp>
        <p:nvSpPr>
          <p:cNvPr id="5" name="Rectangle 4">
            <a:extLst>
              <a:ext uri="{FF2B5EF4-FFF2-40B4-BE49-F238E27FC236}">
                <a16:creationId xmlns:a16="http://schemas.microsoft.com/office/drawing/2014/main" id="{FF95DED1-458B-50BF-D958-52294ECC332F}"/>
              </a:ext>
            </a:extLst>
          </p:cNvPr>
          <p:cNvSpPr/>
          <p:nvPr/>
        </p:nvSpPr>
        <p:spPr>
          <a:xfrm>
            <a:off x="3888614" y="3261556"/>
            <a:ext cx="1349800" cy="504291"/>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defRPr/>
            </a:pPr>
            <a:r>
              <a:rPr lang="en-US" b="1" dirty="0">
                <a:solidFill>
                  <a:srgbClr val="002139"/>
                </a:solidFill>
                <a:latin typeface="Segoe UI"/>
              </a:rPr>
              <a:t>le</a:t>
            </a:r>
          </a:p>
        </p:txBody>
      </p:sp>
      <p:sp>
        <p:nvSpPr>
          <p:cNvPr id="6" name="Rectangle 5">
            <a:extLst>
              <a:ext uri="{FF2B5EF4-FFF2-40B4-BE49-F238E27FC236}">
                <a16:creationId xmlns:a16="http://schemas.microsoft.com/office/drawing/2014/main" id="{131200A5-2961-F51D-7DF4-BA6B9072CDE9}"/>
              </a:ext>
            </a:extLst>
          </p:cNvPr>
          <p:cNvSpPr/>
          <p:nvPr/>
        </p:nvSpPr>
        <p:spPr>
          <a:xfrm>
            <a:off x="5437482" y="3261556"/>
            <a:ext cx="1349800" cy="504291"/>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defRPr/>
            </a:pPr>
            <a:r>
              <a:rPr lang="en-US" b="1" dirty="0">
                <a:solidFill>
                  <a:srgbClr val="002139"/>
                </a:solidFill>
                <a:latin typeface="Segoe UI"/>
              </a:rPr>
              <a:t>monde</a:t>
            </a:r>
          </a:p>
        </p:txBody>
      </p:sp>
      <p:grpSp>
        <p:nvGrpSpPr>
          <p:cNvPr id="7" name="Group 6">
            <a:extLst>
              <a:ext uri="{FF2B5EF4-FFF2-40B4-BE49-F238E27FC236}">
                <a16:creationId xmlns:a16="http://schemas.microsoft.com/office/drawing/2014/main" id="{5D13CED1-2DF4-6C65-782C-A6BBDE60DEDB}"/>
              </a:ext>
            </a:extLst>
          </p:cNvPr>
          <p:cNvGrpSpPr/>
          <p:nvPr/>
        </p:nvGrpSpPr>
        <p:grpSpPr>
          <a:xfrm>
            <a:off x="6986350" y="3261556"/>
            <a:ext cx="2214341" cy="1554339"/>
            <a:chOff x="5383637" y="4868862"/>
            <a:chExt cx="2171120" cy="1524000"/>
          </a:xfrm>
        </p:grpSpPr>
        <p:sp>
          <p:nvSpPr>
            <p:cNvPr id="8" name="Rectangle 7">
              <a:extLst>
                <a:ext uri="{FF2B5EF4-FFF2-40B4-BE49-F238E27FC236}">
                  <a16:creationId xmlns:a16="http://schemas.microsoft.com/office/drawing/2014/main" id="{1A1C2A04-518B-980E-0151-410A97525A29}"/>
                </a:ext>
              </a:extLst>
            </p:cNvPr>
            <p:cNvSpPr/>
            <p:nvPr/>
          </p:nvSpPr>
          <p:spPr>
            <a:xfrm>
              <a:off x="5383637" y="4868862"/>
              <a:ext cx="2171120" cy="304800"/>
            </a:xfrm>
            <a:prstGeom prst="rect">
              <a:avLst/>
            </a:prstGeom>
            <a:solidFill>
              <a:srgbClr val="C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b="1" dirty="0">
                  <a:solidFill>
                    <a:schemeClr val="bg1"/>
                  </a:solidFill>
                  <a:latin typeface="Lucida Console" panose="020B0609040504020204" pitchFamily="49" charset="0"/>
                </a:rPr>
                <a:t>[end] (99.18%)</a:t>
              </a:r>
            </a:p>
          </p:txBody>
        </p:sp>
        <p:sp>
          <p:nvSpPr>
            <p:cNvPr id="15" name="Rectangle 14">
              <a:extLst>
                <a:ext uri="{FF2B5EF4-FFF2-40B4-BE49-F238E27FC236}">
                  <a16:creationId xmlns:a16="http://schemas.microsoft.com/office/drawing/2014/main" id="{2FC30B96-5D9A-90D2-B90F-FED39B8264F7}"/>
                </a:ext>
              </a:extLst>
            </p:cNvPr>
            <p:cNvSpPr/>
            <p:nvPr/>
          </p:nvSpPr>
          <p:spPr>
            <a:xfrm>
              <a:off x="5383637" y="51736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dirty="0" err="1">
                  <a:solidFill>
                    <a:srgbClr val="000000"/>
                  </a:solidFill>
                  <a:latin typeface="Lucida Console" panose="020B0609040504020204" pitchFamily="49" charset="0"/>
                </a:rPr>
                <a:t>est</a:t>
              </a:r>
              <a:r>
                <a:rPr lang="en-US" sz="1428" dirty="0">
                  <a:solidFill>
                    <a:srgbClr val="000000"/>
                  </a:solidFill>
                  <a:latin typeface="Lucida Console" panose="020B0609040504020204" pitchFamily="49" charset="0"/>
                </a:rPr>
                <a:t> (0.53%)</a:t>
              </a:r>
            </a:p>
          </p:txBody>
        </p:sp>
        <p:sp>
          <p:nvSpPr>
            <p:cNvPr id="16" name="Rectangle 15">
              <a:extLst>
                <a:ext uri="{FF2B5EF4-FFF2-40B4-BE49-F238E27FC236}">
                  <a16:creationId xmlns:a16="http://schemas.microsoft.com/office/drawing/2014/main" id="{BD2CFC1E-4163-EB19-9B32-0C5A0FF72470}"/>
                </a:ext>
              </a:extLst>
            </p:cNvPr>
            <p:cNvSpPr/>
            <p:nvPr/>
          </p:nvSpPr>
          <p:spPr>
            <a:xfrm>
              <a:off x="5383637" y="54784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dirty="0">
                  <a:solidFill>
                    <a:srgbClr val="000000"/>
                  </a:solidFill>
                  <a:latin typeface="Lucida Console" panose="020B0609040504020204" pitchFamily="49" charset="0"/>
                </a:rPr>
                <a:t>se (0.08%)</a:t>
              </a:r>
            </a:p>
          </p:txBody>
        </p:sp>
        <p:sp>
          <p:nvSpPr>
            <p:cNvPr id="17" name="Rectangle 16">
              <a:extLst>
                <a:ext uri="{FF2B5EF4-FFF2-40B4-BE49-F238E27FC236}">
                  <a16:creationId xmlns:a16="http://schemas.microsoft.com/office/drawing/2014/main" id="{8BB8038F-0368-6C4C-F6BE-BAA9C62C7955}"/>
                </a:ext>
              </a:extLst>
            </p:cNvPr>
            <p:cNvSpPr/>
            <p:nvPr/>
          </p:nvSpPr>
          <p:spPr>
            <a:xfrm>
              <a:off x="5383637" y="57832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dirty="0">
                  <a:solidFill>
                    <a:srgbClr val="000000"/>
                  </a:solidFill>
                  <a:latin typeface="Lucida Console" panose="020B0609040504020204" pitchFamily="49" charset="0"/>
                </a:rPr>
                <a:t>a (0.04%)</a:t>
              </a:r>
            </a:p>
          </p:txBody>
        </p:sp>
        <p:sp>
          <p:nvSpPr>
            <p:cNvPr id="18" name="Rectangle 17">
              <a:extLst>
                <a:ext uri="{FF2B5EF4-FFF2-40B4-BE49-F238E27FC236}">
                  <a16:creationId xmlns:a16="http://schemas.microsoft.com/office/drawing/2014/main" id="{CB24B804-BED0-62CC-5A3A-1319502ED714}"/>
                </a:ext>
              </a:extLst>
            </p:cNvPr>
            <p:cNvSpPr/>
            <p:nvPr/>
          </p:nvSpPr>
          <p:spPr>
            <a:xfrm>
              <a:off x="5383637" y="60880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28" dirty="0">
                  <a:solidFill>
                    <a:srgbClr val="000000"/>
                  </a:solidFill>
                  <a:latin typeface="Lucida Console" panose="020B0609040504020204" pitchFamily="49" charset="0"/>
                </a:rPr>
                <a:t>le (0.03%)</a:t>
              </a:r>
            </a:p>
          </p:txBody>
        </p:sp>
      </p:grpSp>
    </p:spTree>
    <p:extLst>
      <p:ext uri="{BB962C8B-B14F-4D97-AF65-F5344CB8AC3E}">
        <p14:creationId xmlns:p14="http://schemas.microsoft.com/office/powerpoint/2010/main" val="42630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4C169B-4A7C-3839-A3D0-0FE9884560E6}"/>
              </a:ext>
            </a:extLst>
          </p:cNvPr>
          <p:cNvSpPr>
            <a:spLocks noGrp="1"/>
          </p:cNvSpPr>
          <p:nvPr>
            <p:ph type="title"/>
          </p:nvPr>
        </p:nvSpPr>
        <p:spPr/>
        <p:txBody>
          <a:bodyPr/>
          <a:lstStyle/>
          <a:p>
            <a:r>
              <a:rPr lang="en-US" dirty="0"/>
              <a:t>Why Generative AI?</a:t>
            </a:r>
          </a:p>
        </p:txBody>
      </p:sp>
      <p:pic>
        <p:nvPicPr>
          <p:cNvPr id="2050" name="Picture 2">
            <a:extLst>
              <a:ext uri="{FF2B5EF4-FFF2-40B4-BE49-F238E27FC236}">
                <a16:creationId xmlns:a16="http://schemas.microsoft.com/office/drawing/2014/main" id="{D89AC3A3-C4EA-FCB5-0791-928A1CE39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7" y="1744662"/>
            <a:ext cx="4038600" cy="4038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1A3C4B7-07A3-3C83-C9ED-460A717D13FE}"/>
              </a:ext>
            </a:extLst>
          </p:cNvPr>
          <p:cNvSpPr/>
          <p:nvPr/>
        </p:nvSpPr>
        <p:spPr>
          <a:xfrm>
            <a:off x="-1" y="6164261"/>
            <a:ext cx="12436475" cy="830263"/>
          </a:xfrm>
          <a:prstGeom prst="rect">
            <a:avLst/>
          </a:prstGeom>
          <a:solidFill>
            <a:srgbClr val="AC7A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a:ea typeface="+mn-ea"/>
                <a:cs typeface="+mn-cs"/>
              </a:rPr>
              <a:t>https://www.gartner.com/en/topics/generative-ai</a:t>
            </a:r>
          </a:p>
        </p:txBody>
      </p:sp>
      <p:sp>
        <p:nvSpPr>
          <p:cNvPr id="5" name="TextBox 4">
            <a:extLst>
              <a:ext uri="{FF2B5EF4-FFF2-40B4-BE49-F238E27FC236}">
                <a16:creationId xmlns:a16="http://schemas.microsoft.com/office/drawing/2014/main" id="{E9018738-2BAB-EE29-3282-A3B96EB5E9EF}"/>
              </a:ext>
            </a:extLst>
          </p:cNvPr>
          <p:cNvSpPr txBox="1"/>
          <p:nvPr/>
        </p:nvSpPr>
        <p:spPr>
          <a:xfrm>
            <a:off x="5608637" y="2055802"/>
            <a:ext cx="6248400" cy="3416320"/>
          </a:xfrm>
          <a:prstGeom prst="rect">
            <a:avLst/>
          </a:prstGeom>
          <a:noFill/>
        </p:spPr>
        <p:txBody>
          <a:bodyPr wrap="square" rtlCol="0">
            <a:spAutoFit/>
          </a:bodyPr>
          <a:lstStyle/>
          <a:p>
            <a:pPr defTabSz="932597">
              <a:defRPr/>
            </a:pPr>
            <a:r>
              <a:rPr lang="en-US" sz="2400" dirty="0">
                <a:solidFill>
                  <a:srgbClr val="002139"/>
                </a:solidFill>
                <a:latin typeface="Segoe UI"/>
              </a:rPr>
              <a:t>Gartner sees generative AI becoming a </a:t>
            </a:r>
            <a:r>
              <a:rPr lang="en-US" sz="2400" b="1" dirty="0">
                <a:solidFill>
                  <a:srgbClr val="00B0F0"/>
                </a:solidFill>
                <a:latin typeface="Segoe UI"/>
              </a:rPr>
              <a:t>general-purpose technology</a:t>
            </a:r>
            <a:r>
              <a:rPr lang="en-US" sz="2400" dirty="0">
                <a:solidFill>
                  <a:srgbClr val="002139"/>
                </a:solidFill>
                <a:latin typeface="Segoe UI"/>
              </a:rPr>
              <a:t> with an impact similar to that of the </a:t>
            </a:r>
            <a:r>
              <a:rPr lang="en-US" sz="2400" b="1" dirty="0">
                <a:solidFill>
                  <a:srgbClr val="00B0F0"/>
                </a:solidFill>
                <a:latin typeface="Segoe UI"/>
              </a:rPr>
              <a:t>steam engine, electricity and the internet</a:t>
            </a:r>
            <a:r>
              <a:rPr lang="en-US" sz="2400" dirty="0">
                <a:solidFill>
                  <a:srgbClr val="002139"/>
                </a:solidFill>
                <a:latin typeface="Segoe UI"/>
              </a:rPr>
              <a:t>. The hype will subside as the reality of implementation sets in, but the </a:t>
            </a:r>
            <a:r>
              <a:rPr lang="en-US" sz="2400" b="1" dirty="0">
                <a:solidFill>
                  <a:srgbClr val="00B0F0"/>
                </a:solidFill>
                <a:latin typeface="Segoe UI"/>
              </a:rPr>
              <a:t>impact of generative AI will grow </a:t>
            </a:r>
            <a:r>
              <a:rPr lang="en-US" sz="2400" dirty="0">
                <a:solidFill>
                  <a:srgbClr val="002139"/>
                </a:solidFill>
                <a:latin typeface="Segoe UI"/>
              </a:rPr>
              <a:t>as people and enterprises discover more innovative applications for the technology in daily work and life.</a:t>
            </a:r>
          </a:p>
        </p:txBody>
      </p:sp>
      <p:pic>
        <p:nvPicPr>
          <p:cNvPr id="7" name="Graphic 6" descr="Open quotation mark with solid fill">
            <a:extLst>
              <a:ext uri="{FF2B5EF4-FFF2-40B4-BE49-F238E27FC236}">
                <a16:creationId xmlns:a16="http://schemas.microsoft.com/office/drawing/2014/main" id="{EE7F8462-0459-D7B1-B7E1-F41AA9AD1E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2837" y="1598602"/>
            <a:ext cx="914400" cy="914400"/>
          </a:xfrm>
          <a:prstGeom prst="rect">
            <a:avLst/>
          </a:prstGeom>
        </p:spPr>
      </p:pic>
      <p:pic>
        <p:nvPicPr>
          <p:cNvPr id="10" name="Graphic 9" descr="Closed quotation mark with solid fill">
            <a:extLst>
              <a:ext uri="{FF2B5EF4-FFF2-40B4-BE49-F238E27FC236}">
                <a16:creationId xmlns:a16="http://schemas.microsoft.com/office/drawing/2014/main" id="{6619AD91-F30E-182A-D730-7E5AED6E3A8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28237" y="4938721"/>
            <a:ext cx="914400" cy="914400"/>
          </a:xfrm>
          <a:prstGeom prst="rect">
            <a:avLst/>
          </a:prstGeom>
        </p:spPr>
      </p:pic>
    </p:spTree>
    <p:extLst>
      <p:ext uri="{BB962C8B-B14F-4D97-AF65-F5344CB8AC3E}">
        <p14:creationId xmlns:p14="http://schemas.microsoft.com/office/powerpoint/2010/main" val="1627354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C4A5FF-3CC2-F93D-1D06-623C80C0252A}"/>
              </a:ext>
            </a:extLst>
          </p:cNvPr>
          <p:cNvSpPr>
            <a:spLocks noGrp="1"/>
          </p:cNvSpPr>
          <p:nvPr>
            <p:ph sz="quarter" idx="12"/>
          </p:nvPr>
        </p:nvSpPr>
        <p:spPr/>
        <p:txBody>
          <a:bodyPr/>
          <a:lstStyle/>
          <a:p>
            <a:r>
              <a:rPr lang="en-US" dirty="0"/>
              <a:t>Bidirectional Encoder Representations from Transformers (BERT)</a:t>
            </a:r>
          </a:p>
          <a:p>
            <a:r>
              <a:rPr lang="en-US" dirty="0"/>
              <a:t>Built by Google and instilled with language understanding by pretraining with billions of words and phrases</a:t>
            </a:r>
          </a:p>
          <a:p>
            <a:r>
              <a:rPr lang="en-US" dirty="0"/>
              <a:t>Can be fine-tuned to perform a variety of NLP tasks</a:t>
            </a:r>
          </a:p>
        </p:txBody>
      </p:sp>
      <p:sp>
        <p:nvSpPr>
          <p:cNvPr id="3" name="Title 2">
            <a:extLst>
              <a:ext uri="{FF2B5EF4-FFF2-40B4-BE49-F238E27FC236}">
                <a16:creationId xmlns:a16="http://schemas.microsoft.com/office/drawing/2014/main" id="{B8F57BA5-C2E1-1E38-D74B-4CD1727DF8A0}"/>
              </a:ext>
            </a:extLst>
          </p:cNvPr>
          <p:cNvSpPr>
            <a:spLocks noGrp="1"/>
          </p:cNvSpPr>
          <p:nvPr>
            <p:ph type="title"/>
          </p:nvPr>
        </p:nvSpPr>
        <p:spPr/>
        <p:txBody>
          <a:bodyPr/>
          <a:lstStyle/>
          <a:p>
            <a:r>
              <a:rPr lang="en-US" dirty="0"/>
              <a:t>BERT</a:t>
            </a:r>
          </a:p>
        </p:txBody>
      </p:sp>
      <p:pic>
        <p:nvPicPr>
          <p:cNvPr id="5" name="Picture 4" descr="Graphical user interface, diagram&#10;&#10;Description automatically generated">
            <a:extLst>
              <a:ext uri="{FF2B5EF4-FFF2-40B4-BE49-F238E27FC236}">
                <a16:creationId xmlns:a16="http://schemas.microsoft.com/office/drawing/2014/main" id="{595A1F10-214A-7EF8-4DB0-C1AFE6F29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251" y="3983263"/>
            <a:ext cx="6363116" cy="2623048"/>
          </a:xfrm>
          <a:prstGeom prst="rect">
            <a:avLst/>
          </a:prstGeom>
        </p:spPr>
      </p:pic>
    </p:spTree>
    <p:extLst>
      <p:ext uri="{BB962C8B-B14F-4D97-AF65-F5344CB8AC3E}">
        <p14:creationId xmlns:p14="http://schemas.microsoft.com/office/powerpoint/2010/main" val="2412139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C4A5FF-3CC2-F93D-1D06-623C80C0252A}"/>
              </a:ext>
            </a:extLst>
          </p:cNvPr>
          <p:cNvSpPr>
            <a:spLocks noGrp="1"/>
          </p:cNvSpPr>
          <p:nvPr>
            <p:ph sz="quarter" idx="12"/>
          </p:nvPr>
        </p:nvSpPr>
        <p:spPr/>
        <p:txBody>
          <a:bodyPr/>
          <a:lstStyle/>
          <a:p>
            <a:r>
              <a:rPr lang="en-US" dirty="0"/>
              <a:t>Turns unlabeled text into training ground for language structure</a:t>
            </a:r>
          </a:p>
          <a:p>
            <a:r>
              <a:rPr lang="en-US" dirty="0"/>
              <a:t>During training, a specified percentage (usually 15%) of the tokens are randomly masked (dropped) from the training sequences, and the model is trained to predict the missing words</a:t>
            </a:r>
          </a:p>
        </p:txBody>
      </p:sp>
      <p:sp>
        <p:nvSpPr>
          <p:cNvPr id="3" name="Title 2">
            <a:extLst>
              <a:ext uri="{FF2B5EF4-FFF2-40B4-BE49-F238E27FC236}">
                <a16:creationId xmlns:a16="http://schemas.microsoft.com/office/drawing/2014/main" id="{B8F57BA5-C2E1-1E38-D74B-4CD1727DF8A0}"/>
              </a:ext>
            </a:extLst>
          </p:cNvPr>
          <p:cNvSpPr>
            <a:spLocks noGrp="1"/>
          </p:cNvSpPr>
          <p:nvPr>
            <p:ph type="title"/>
          </p:nvPr>
        </p:nvSpPr>
        <p:spPr/>
        <p:txBody>
          <a:bodyPr/>
          <a:lstStyle/>
          <a:p>
            <a:r>
              <a:rPr lang="en-US" dirty="0"/>
              <a:t>Masked Language Modeling (MLM)</a:t>
            </a:r>
          </a:p>
        </p:txBody>
      </p:sp>
      <p:grpSp>
        <p:nvGrpSpPr>
          <p:cNvPr id="40" name="Group 39">
            <a:extLst>
              <a:ext uri="{FF2B5EF4-FFF2-40B4-BE49-F238E27FC236}">
                <a16:creationId xmlns:a16="http://schemas.microsoft.com/office/drawing/2014/main" id="{15E4EBFE-796C-5FCD-BD7B-2AC21F643C02}"/>
              </a:ext>
            </a:extLst>
          </p:cNvPr>
          <p:cNvGrpSpPr/>
          <p:nvPr/>
        </p:nvGrpSpPr>
        <p:grpSpPr>
          <a:xfrm>
            <a:off x="743144" y="3913590"/>
            <a:ext cx="10741008" cy="2364126"/>
            <a:chOff x="727774" y="3837201"/>
            <a:chExt cx="10531356" cy="2317981"/>
          </a:xfrm>
        </p:grpSpPr>
        <p:sp>
          <p:nvSpPr>
            <p:cNvPr id="14" name="Rectangle 13">
              <a:extLst>
                <a:ext uri="{FF2B5EF4-FFF2-40B4-BE49-F238E27FC236}">
                  <a16:creationId xmlns:a16="http://schemas.microsoft.com/office/drawing/2014/main" id="{7157CF98-6274-4F15-C229-39BCE0F158F2}"/>
                </a:ext>
              </a:extLst>
            </p:cNvPr>
            <p:cNvSpPr/>
            <p:nvPr/>
          </p:nvSpPr>
          <p:spPr>
            <a:xfrm>
              <a:off x="727774" y="3837201"/>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fourscore</a:t>
              </a:r>
            </a:p>
          </p:txBody>
        </p:sp>
        <p:sp>
          <p:nvSpPr>
            <p:cNvPr id="17" name="Rectangle 16">
              <a:extLst>
                <a:ext uri="{FF2B5EF4-FFF2-40B4-BE49-F238E27FC236}">
                  <a16:creationId xmlns:a16="http://schemas.microsoft.com/office/drawing/2014/main" id="{258DA18E-A4E9-C618-E7C7-77FAA17837BF}"/>
                </a:ext>
              </a:extLst>
            </p:cNvPr>
            <p:cNvSpPr/>
            <p:nvPr/>
          </p:nvSpPr>
          <p:spPr>
            <a:xfrm>
              <a:off x="2510393" y="3837201"/>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and</a:t>
              </a:r>
            </a:p>
          </p:txBody>
        </p:sp>
        <p:sp>
          <p:nvSpPr>
            <p:cNvPr id="18" name="Rectangle 17">
              <a:extLst>
                <a:ext uri="{FF2B5EF4-FFF2-40B4-BE49-F238E27FC236}">
                  <a16:creationId xmlns:a16="http://schemas.microsoft.com/office/drawing/2014/main" id="{C99AA966-F483-9382-1B25-DD318EC69546}"/>
                </a:ext>
              </a:extLst>
            </p:cNvPr>
            <p:cNvSpPr/>
            <p:nvPr/>
          </p:nvSpPr>
          <p:spPr>
            <a:xfrm>
              <a:off x="4293012" y="3837201"/>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seven</a:t>
              </a:r>
            </a:p>
          </p:txBody>
        </p:sp>
        <p:sp>
          <p:nvSpPr>
            <p:cNvPr id="19" name="Rectangle 18">
              <a:extLst>
                <a:ext uri="{FF2B5EF4-FFF2-40B4-BE49-F238E27FC236}">
                  <a16:creationId xmlns:a16="http://schemas.microsoft.com/office/drawing/2014/main" id="{2FD769F5-3793-4064-CBE6-241440E67FB5}"/>
                </a:ext>
              </a:extLst>
            </p:cNvPr>
            <p:cNvSpPr/>
            <p:nvPr/>
          </p:nvSpPr>
          <p:spPr>
            <a:xfrm>
              <a:off x="6075631" y="3837201"/>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years</a:t>
              </a:r>
            </a:p>
          </p:txBody>
        </p:sp>
        <p:sp>
          <p:nvSpPr>
            <p:cNvPr id="20" name="Rectangle 19">
              <a:extLst>
                <a:ext uri="{FF2B5EF4-FFF2-40B4-BE49-F238E27FC236}">
                  <a16:creationId xmlns:a16="http://schemas.microsoft.com/office/drawing/2014/main" id="{0B684BCD-D415-D03E-9DAD-D221104AFE45}"/>
                </a:ext>
              </a:extLst>
            </p:cNvPr>
            <p:cNvSpPr/>
            <p:nvPr/>
          </p:nvSpPr>
          <p:spPr>
            <a:xfrm>
              <a:off x="7858250" y="3837201"/>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ago</a:t>
              </a:r>
            </a:p>
          </p:txBody>
        </p:sp>
        <p:sp>
          <p:nvSpPr>
            <p:cNvPr id="21" name="Rectangle 20">
              <a:extLst>
                <a:ext uri="{FF2B5EF4-FFF2-40B4-BE49-F238E27FC236}">
                  <a16:creationId xmlns:a16="http://schemas.microsoft.com/office/drawing/2014/main" id="{7C37A96C-1010-3E93-B576-4842C4F18792}"/>
                </a:ext>
              </a:extLst>
            </p:cNvPr>
            <p:cNvSpPr/>
            <p:nvPr/>
          </p:nvSpPr>
          <p:spPr>
            <a:xfrm>
              <a:off x="9640869" y="3837201"/>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our</a:t>
              </a:r>
            </a:p>
          </p:txBody>
        </p:sp>
        <p:sp>
          <p:nvSpPr>
            <p:cNvPr id="22" name="Rectangle 21">
              <a:extLst>
                <a:ext uri="{FF2B5EF4-FFF2-40B4-BE49-F238E27FC236}">
                  <a16:creationId xmlns:a16="http://schemas.microsoft.com/office/drawing/2014/main" id="{5E57DA7D-A12B-62DF-4059-489E29C4A368}"/>
                </a:ext>
              </a:extLst>
            </p:cNvPr>
            <p:cNvSpPr/>
            <p:nvPr/>
          </p:nvSpPr>
          <p:spPr>
            <a:xfrm>
              <a:off x="727774" y="4456037"/>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fathers</a:t>
              </a:r>
            </a:p>
          </p:txBody>
        </p:sp>
        <p:sp>
          <p:nvSpPr>
            <p:cNvPr id="23" name="Rectangle 22">
              <a:extLst>
                <a:ext uri="{FF2B5EF4-FFF2-40B4-BE49-F238E27FC236}">
                  <a16:creationId xmlns:a16="http://schemas.microsoft.com/office/drawing/2014/main" id="{9C735DF1-23A1-9426-2934-658C8EE802FB}"/>
                </a:ext>
              </a:extLst>
            </p:cNvPr>
            <p:cNvSpPr/>
            <p:nvPr/>
          </p:nvSpPr>
          <p:spPr>
            <a:xfrm>
              <a:off x="2510393" y="4456037"/>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brought</a:t>
              </a:r>
            </a:p>
          </p:txBody>
        </p:sp>
        <p:sp>
          <p:nvSpPr>
            <p:cNvPr id="24" name="Rectangle 23">
              <a:extLst>
                <a:ext uri="{FF2B5EF4-FFF2-40B4-BE49-F238E27FC236}">
                  <a16:creationId xmlns:a16="http://schemas.microsoft.com/office/drawing/2014/main" id="{151C279D-FCB9-5334-E118-12115A8382BB}"/>
                </a:ext>
              </a:extLst>
            </p:cNvPr>
            <p:cNvSpPr/>
            <p:nvPr/>
          </p:nvSpPr>
          <p:spPr>
            <a:xfrm>
              <a:off x="4293012" y="4456037"/>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forth</a:t>
              </a:r>
            </a:p>
          </p:txBody>
        </p:sp>
        <p:sp>
          <p:nvSpPr>
            <p:cNvPr id="25" name="Rectangle 24">
              <a:extLst>
                <a:ext uri="{FF2B5EF4-FFF2-40B4-BE49-F238E27FC236}">
                  <a16:creationId xmlns:a16="http://schemas.microsoft.com/office/drawing/2014/main" id="{6D8EDA3C-35A4-52BC-F05B-2E245935A83F}"/>
                </a:ext>
              </a:extLst>
            </p:cNvPr>
            <p:cNvSpPr/>
            <p:nvPr/>
          </p:nvSpPr>
          <p:spPr>
            <a:xfrm>
              <a:off x="6075631" y="4456037"/>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on</a:t>
              </a:r>
            </a:p>
          </p:txBody>
        </p:sp>
        <p:sp>
          <p:nvSpPr>
            <p:cNvPr id="26" name="Rectangle 25">
              <a:extLst>
                <a:ext uri="{FF2B5EF4-FFF2-40B4-BE49-F238E27FC236}">
                  <a16:creationId xmlns:a16="http://schemas.microsoft.com/office/drawing/2014/main" id="{20C908C1-961B-C002-7CAC-FF844EFF8372}"/>
                </a:ext>
              </a:extLst>
            </p:cNvPr>
            <p:cNvSpPr/>
            <p:nvPr/>
          </p:nvSpPr>
          <p:spPr>
            <a:xfrm>
              <a:off x="7858250" y="4456037"/>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this</a:t>
              </a:r>
            </a:p>
          </p:txBody>
        </p:sp>
        <p:sp>
          <p:nvSpPr>
            <p:cNvPr id="27" name="Rectangle 26">
              <a:extLst>
                <a:ext uri="{FF2B5EF4-FFF2-40B4-BE49-F238E27FC236}">
                  <a16:creationId xmlns:a16="http://schemas.microsoft.com/office/drawing/2014/main" id="{FD1D0A57-9CB2-257B-1C0D-E7CAF9B5BD61}"/>
                </a:ext>
              </a:extLst>
            </p:cNvPr>
            <p:cNvSpPr/>
            <p:nvPr/>
          </p:nvSpPr>
          <p:spPr>
            <a:xfrm>
              <a:off x="9640869" y="4456037"/>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continent</a:t>
              </a:r>
            </a:p>
          </p:txBody>
        </p:sp>
        <p:sp>
          <p:nvSpPr>
            <p:cNvPr id="28" name="Rectangle 27">
              <a:extLst>
                <a:ext uri="{FF2B5EF4-FFF2-40B4-BE49-F238E27FC236}">
                  <a16:creationId xmlns:a16="http://schemas.microsoft.com/office/drawing/2014/main" id="{DDBA4844-75E0-7ABE-5077-55DB79DF0470}"/>
                </a:ext>
              </a:extLst>
            </p:cNvPr>
            <p:cNvSpPr/>
            <p:nvPr/>
          </p:nvSpPr>
          <p:spPr>
            <a:xfrm>
              <a:off x="727774" y="5074873"/>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a</a:t>
              </a:r>
            </a:p>
          </p:txBody>
        </p:sp>
        <p:sp>
          <p:nvSpPr>
            <p:cNvPr id="29" name="Rectangle 28">
              <a:extLst>
                <a:ext uri="{FF2B5EF4-FFF2-40B4-BE49-F238E27FC236}">
                  <a16:creationId xmlns:a16="http://schemas.microsoft.com/office/drawing/2014/main" id="{0E00EB8F-E3AC-5528-1BD5-E1677799F093}"/>
                </a:ext>
              </a:extLst>
            </p:cNvPr>
            <p:cNvSpPr/>
            <p:nvPr/>
          </p:nvSpPr>
          <p:spPr>
            <a:xfrm>
              <a:off x="2510393" y="5074873"/>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new</a:t>
              </a:r>
            </a:p>
          </p:txBody>
        </p:sp>
        <p:sp>
          <p:nvSpPr>
            <p:cNvPr id="30" name="Rectangle 29">
              <a:extLst>
                <a:ext uri="{FF2B5EF4-FFF2-40B4-BE49-F238E27FC236}">
                  <a16:creationId xmlns:a16="http://schemas.microsoft.com/office/drawing/2014/main" id="{FD378F1A-B766-202A-AF85-038575B64338}"/>
                </a:ext>
              </a:extLst>
            </p:cNvPr>
            <p:cNvSpPr/>
            <p:nvPr/>
          </p:nvSpPr>
          <p:spPr>
            <a:xfrm>
              <a:off x="4293012" y="5074873"/>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nation</a:t>
              </a:r>
            </a:p>
          </p:txBody>
        </p:sp>
        <p:sp>
          <p:nvSpPr>
            <p:cNvPr id="31" name="Rectangle 30">
              <a:extLst>
                <a:ext uri="{FF2B5EF4-FFF2-40B4-BE49-F238E27FC236}">
                  <a16:creationId xmlns:a16="http://schemas.microsoft.com/office/drawing/2014/main" id="{A07F02B4-8F30-51B8-A031-619672786E35}"/>
                </a:ext>
              </a:extLst>
            </p:cNvPr>
            <p:cNvSpPr/>
            <p:nvPr/>
          </p:nvSpPr>
          <p:spPr>
            <a:xfrm>
              <a:off x="6075631" y="5074873"/>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conceived</a:t>
              </a:r>
            </a:p>
          </p:txBody>
        </p:sp>
        <p:sp>
          <p:nvSpPr>
            <p:cNvPr id="32" name="Rectangle 31">
              <a:extLst>
                <a:ext uri="{FF2B5EF4-FFF2-40B4-BE49-F238E27FC236}">
                  <a16:creationId xmlns:a16="http://schemas.microsoft.com/office/drawing/2014/main" id="{021DD774-816C-D4BC-13EC-96B05B6DB838}"/>
                </a:ext>
              </a:extLst>
            </p:cNvPr>
            <p:cNvSpPr/>
            <p:nvPr/>
          </p:nvSpPr>
          <p:spPr>
            <a:xfrm>
              <a:off x="7858250" y="5074873"/>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in</a:t>
              </a:r>
            </a:p>
          </p:txBody>
        </p:sp>
        <p:sp>
          <p:nvSpPr>
            <p:cNvPr id="33" name="Rectangle 32">
              <a:extLst>
                <a:ext uri="{FF2B5EF4-FFF2-40B4-BE49-F238E27FC236}">
                  <a16:creationId xmlns:a16="http://schemas.microsoft.com/office/drawing/2014/main" id="{E7F267DF-1C9C-6567-CFF5-667460DF1421}"/>
                </a:ext>
              </a:extLst>
            </p:cNvPr>
            <p:cNvSpPr/>
            <p:nvPr/>
          </p:nvSpPr>
          <p:spPr>
            <a:xfrm>
              <a:off x="9640869" y="5074873"/>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liberty</a:t>
              </a:r>
            </a:p>
          </p:txBody>
        </p:sp>
        <p:sp>
          <p:nvSpPr>
            <p:cNvPr id="34" name="Rectangle 33">
              <a:extLst>
                <a:ext uri="{FF2B5EF4-FFF2-40B4-BE49-F238E27FC236}">
                  <a16:creationId xmlns:a16="http://schemas.microsoft.com/office/drawing/2014/main" id="{BBA76222-5DFB-AD22-146C-51CC8006D84A}"/>
                </a:ext>
              </a:extLst>
            </p:cNvPr>
            <p:cNvSpPr/>
            <p:nvPr/>
          </p:nvSpPr>
          <p:spPr>
            <a:xfrm>
              <a:off x="727774" y="5693709"/>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and</a:t>
              </a:r>
            </a:p>
          </p:txBody>
        </p:sp>
        <p:sp>
          <p:nvSpPr>
            <p:cNvPr id="35" name="Rectangle 34">
              <a:extLst>
                <a:ext uri="{FF2B5EF4-FFF2-40B4-BE49-F238E27FC236}">
                  <a16:creationId xmlns:a16="http://schemas.microsoft.com/office/drawing/2014/main" id="{03C0BEEA-8C9F-635E-8E99-2995567B5F82}"/>
                </a:ext>
              </a:extLst>
            </p:cNvPr>
            <p:cNvSpPr/>
            <p:nvPr/>
          </p:nvSpPr>
          <p:spPr>
            <a:xfrm>
              <a:off x="2510393" y="5693709"/>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dedicated</a:t>
              </a:r>
            </a:p>
          </p:txBody>
        </p:sp>
        <p:sp>
          <p:nvSpPr>
            <p:cNvPr id="36" name="Rectangle 35">
              <a:extLst>
                <a:ext uri="{FF2B5EF4-FFF2-40B4-BE49-F238E27FC236}">
                  <a16:creationId xmlns:a16="http://schemas.microsoft.com/office/drawing/2014/main" id="{6394C651-D7DB-C31E-77C5-745D97029684}"/>
                </a:ext>
              </a:extLst>
            </p:cNvPr>
            <p:cNvSpPr/>
            <p:nvPr/>
          </p:nvSpPr>
          <p:spPr>
            <a:xfrm>
              <a:off x="4293012" y="5693709"/>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to</a:t>
              </a:r>
            </a:p>
          </p:txBody>
        </p:sp>
        <p:sp>
          <p:nvSpPr>
            <p:cNvPr id="37" name="Rectangle 36">
              <a:extLst>
                <a:ext uri="{FF2B5EF4-FFF2-40B4-BE49-F238E27FC236}">
                  <a16:creationId xmlns:a16="http://schemas.microsoft.com/office/drawing/2014/main" id="{529FCB16-1D7F-2F6F-1D75-C25E536E47A9}"/>
                </a:ext>
              </a:extLst>
            </p:cNvPr>
            <p:cNvSpPr/>
            <p:nvPr/>
          </p:nvSpPr>
          <p:spPr>
            <a:xfrm>
              <a:off x="6075631" y="5693709"/>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the</a:t>
              </a:r>
            </a:p>
          </p:txBody>
        </p:sp>
        <p:sp>
          <p:nvSpPr>
            <p:cNvPr id="38" name="Rectangle 37">
              <a:extLst>
                <a:ext uri="{FF2B5EF4-FFF2-40B4-BE49-F238E27FC236}">
                  <a16:creationId xmlns:a16="http://schemas.microsoft.com/office/drawing/2014/main" id="{69D5D5A8-D4E1-F93B-BFDA-72C10B81D117}"/>
                </a:ext>
              </a:extLst>
            </p:cNvPr>
            <p:cNvSpPr/>
            <p:nvPr/>
          </p:nvSpPr>
          <p:spPr>
            <a:xfrm>
              <a:off x="7858250" y="5693709"/>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proposition</a:t>
              </a:r>
            </a:p>
          </p:txBody>
        </p:sp>
        <p:sp>
          <p:nvSpPr>
            <p:cNvPr id="39" name="Rectangle 38">
              <a:extLst>
                <a:ext uri="{FF2B5EF4-FFF2-40B4-BE49-F238E27FC236}">
                  <a16:creationId xmlns:a16="http://schemas.microsoft.com/office/drawing/2014/main" id="{5B26D62E-5C50-1337-5EB4-0A6D63966B78}"/>
                </a:ext>
              </a:extLst>
            </p:cNvPr>
            <p:cNvSpPr/>
            <p:nvPr/>
          </p:nvSpPr>
          <p:spPr>
            <a:xfrm>
              <a:off x="9640869" y="5693709"/>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that</a:t>
              </a:r>
            </a:p>
          </p:txBody>
        </p:sp>
      </p:grpSp>
      <p:grpSp>
        <p:nvGrpSpPr>
          <p:cNvPr id="41" name="Group 40">
            <a:extLst>
              <a:ext uri="{FF2B5EF4-FFF2-40B4-BE49-F238E27FC236}">
                <a16:creationId xmlns:a16="http://schemas.microsoft.com/office/drawing/2014/main" id="{CD06A143-1173-188D-0377-646B8892B09A}"/>
              </a:ext>
            </a:extLst>
          </p:cNvPr>
          <p:cNvGrpSpPr/>
          <p:nvPr/>
        </p:nvGrpSpPr>
        <p:grpSpPr>
          <a:xfrm>
            <a:off x="743144" y="3913590"/>
            <a:ext cx="10741008" cy="2364126"/>
            <a:chOff x="727774" y="3837201"/>
            <a:chExt cx="10531356" cy="2317981"/>
          </a:xfrm>
        </p:grpSpPr>
        <p:sp>
          <p:nvSpPr>
            <p:cNvPr id="42" name="Rectangle 41">
              <a:extLst>
                <a:ext uri="{FF2B5EF4-FFF2-40B4-BE49-F238E27FC236}">
                  <a16:creationId xmlns:a16="http://schemas.microsoft.com/office/drawing/2014/main" id="{799C1A0A-2E7A-D37B-3955-D852D0F7CD07}"/>
                </a:ext>
              </a:extLst>
            </p:cNvPr>
            <p:cNvSpPr/>
            <p:nvPr/>
          </p:nvSpPr>
          <p:spPr>
            <a:xfrm>
              <a:off x="727774" y="3837201"/>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fourscore</a:t>
              </a:r>
            </a:p>
          </p:txBody>
        </p:sp>
        <p:sp>
          <p:nvSpPr>
            <p:cNvPr id="43" name="Rectangle 42">
              <a:extLst>
                <a:ext uri="{FF2B5EF4-FFF2-40B4-BE49-F238E27FC236}">
                  <a16:creationId xmlns:a16="http://schemas.microsoft.com/office/drawing/2014/main" id="{EF63EA08-9BD1-748D-9C6A-C524D4431CDA}"/>
                </a:ext>
              </a:extLst>
            </p:cNvPr>
            <p:cNvSpPr/>
            <p:nvPr/>
          </p:nvSpPr>
          <p:spPr>
            <a:xfrm>
              <a:off x="2510393" y="3837201"/>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and</a:t>
              </a:r>
            </a:p>
          </p:txBody>
        </p:sp>
        <p:sp>
          <p:nvSpPr>
            <p:cNvPr id="44" name="Rectangle 43">
              <a:extLst>
                <a:ext uri="{FF2B5EF4-FFF2-40B4-BE49-F238E27FC236}">
                  <a16:creationId xmlns:a16="http://schemas.microsoft.com/office/drawing/2014/main" id="{E4753C0B-4B0F-41C6-A0B5-1504549E241F}"/>
                </a:ext>
              </a:extLst>
            </p:cNvPr>
            <p:cNvSpPr/>
            <p:nvPr/>
          </p:nvSpPr>
          <p:spPr>
            <a:xfrm>
              <a:off x="4293012" y="3837201"/>
              <a:ext cx="1618261" cy="461473"/>
            </a:xfrm>
            <a:prstGeom prst="rect">
              <a:avLst/>
            </a:prstGeom>
            <a:solidFill>
              <a:srgbClr val="FFCCFF"/>
            </a:solidFill>
            <a:ln w="28575">
              <a:solidFill>
                <a:srgbClr val="CC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b="1" dirty="0">
                  <a:solidFill>
                    <a:srgbClr val="002139"/>
                  </a:solidFill>
                  <a:latin typeface="Segoe UI"/>
                </a:rPr>
                <a:t>?</a:t>
              </a:r>
            </a:p>
          </p:txBody>
        </p:sp>
        <p:sp>
          <p:nvSpPr>
            <p:cNvPr id="45" name="Rectangle 44">
              <a:extLst>
                <a:ext uri="{FF2B5EF4-FFF2-40B4-BE49-F238E27FC236}">
                  <a16:creationId xmlns:a16="http://schemas.microsoft.com/office/drawing/2014/main" id="{752BF8AD-30B7-BB37-A83D-70ABEA1958FB}"/>
                </a:ext>
              </a:extLst>
            </p:cNvPr>
            <p:cNvSpPr/>
            <p:nvPr/>
          </p:nvSpPr>
          <p:spPr>
            <a:xfrm>
              <a:off x="6075631" y="3837201"/>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years</a:t>
              </a:r>
            </a:p>
          </p:txBody>
        </p:sp>
        <p:sp>
          <p:nvSpPr>
            <p:cNvPr id="46" name="Rectangle 45">
              <a:extLst>
                <a:ext uri="{FF2B5EF4-FFF2-40B4-BE49-F238E27FC236}">
                  <a16:creationId xmlns:a16="http://schemas.microsoft.com/office/drawing/2014/main" id="{DB311A4B-03B5-479F-3CAC-65D28C7C89BD}"/>
                </a:ext>
              </a:extLst>
            </p:cNvPr>
            <p:cNvSpPr/>
            <p:nvPr/>
          </p:nvSpPr>
          <p:spPr>
            <a:xfrm>
              <a:off x="7858250" y="3837201"/>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ago</a:t>
              </a:r>
            </a:p>
          </p:txBody>
        </p:sp>
        <p:sp>
          <p:nvSpPr>
            <p:cNvPr id="47" name="Rectangle 46">
              <a:extLst>
                <a:ext uri="{FF2B5EF4-FFF2-40B4-BE49-F238E27FC236}">
                  <a16:creationId xmlns:a16="http://schemas.microsoft.com/office/drawing/2014/main" id="{E8FCA755-49E8-CEE0-66EA-277D70CEBDE7}"/>
                </a:ext>
              </a:extLst>
            </p:cNvPr>
            <p:cNvSpPr/>
            <p:nvPr/>
          </p:nvSpPr>
          <p:spPr>
            <a:xfrm>
              <a:off x="9640869" y="3837201"/>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our</a:t>
              </a:r>
            </a:p>
          </p:txBody>
        </p:sp>
        <p:sp>
          <p:nvSpPr>
            <p:cNvPr id="48" name="Rectangle 47">
              <a:extLst>
                <a:ext uri="{FF2B5EF4-FFF2-40B4-BE49-F238E27FC236}">
                  <a16:creationId xmlns:a16="http://schemas.microsoft.com/office/drawing/2014/main" id="{944408C6-DB01-6D28-0070-D0F6630025ED}"/>
                </a:ext>
              </a:extLst>
            </p:cNvPr>
            <p:cNvSpPr/>
            <p:nvPr/>
          </p:nvSpPr>
          <p:spPr>
            <a:xfrm>
              <a:off x="727774" y="4456037"/>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fathers</a:t>
              </a:r>
            </a:p>
          </p:txBody>
        </p:sp>
        <p:sp>
          <p:nvSpPr>
            <p:cNvPr id="49" name="Rectangle 48">
              <a:extLst>
                <a:ext uri="{FF2B5EF4-FFF2-40B4-BE49-F238E27FC236}">
                  <a16:creationId xmlns:a16="http://schemas.microsoft.com/office/drawing/2014/main" id="{CE165ABF-023D-9C4F-B7BD-55F37C571979}"/>
                </a:ext>
              </a:extLst>
            </p:cNvPr>
            <p:cNvSpPr/>
            <p:nvPr/>
          </p:nvSpPr>
          <p:spPr>
            <a:xfrm>
              <a:off x="2510393" y="4456037"/>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brought</a:t>
              </a:r>
            </a:p>
          </p:txBody>
        </p:sp>
        <p:sp>
          <p:nvSpPr>
            <p:cNvPr id="50" name="Rectangle 49">
              <a:extLst>
                <a:ext uri="{FF2B5EF4-FFF2-40B4-BE49-F238E27FC236}">
                  <a16:creationId xmlns:a16="http://schemas.microsoft.com/office/drawing/2014/main" id="{F8D63392-B02C-B938-17AE-B7DD8C3CFCEC}"/>
                </a:ext>
              </a:extLst>
            </p:cNvPr>
            <p:cNvSpPr/>
            <p:nvPr/>
          </p:nvSpPr>
          <p:spPr>
            <a:xfrm>
              <a:off x="4293012" y="4456037"/>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forth</a:t>
              </a:r>
            </a:p>
          </p:txBody>
        </p:sp>
        <p:sp>
          <p:nvSpPr>
            <p:cNvPr id="51" name="Rectangle 50">
              <a:extLst>
                <a:ext uri="{FF2B5EF4-FFF2-40B4-BE49-F238E27FC236}">
                  <a16:creationId xmlns:a16="http://schemas.microsoft.com/office/drawing/2014/main" id="{0B4E4762-49D6-D8DF-3CF2-20EC5FA41FD0}"/>
                </a:ext>
              </a:extLst>
            </p:cNvPr>
            <p:cNvSpPr/>
            <p:nvPr/>
          </p:nvSpPr>
          <p:spPr>
            <a:xfrm>
              <a:off x="7858250" y="4456037"/>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this</a:t>
              </a:r>
            </a:p>
          </p:txBody>
        </p:sp>
        <p:sp>
          <p:nvSpPr>
            <p:cNvPr id="52" name="Rectangle 51">
              <a:extLst>
                <a:ext uri="{FF2B5EF4-FFF2-40B4-BE49-F238E27FC236}">
                  <a16:creationId xmlns:a16="http://schemas.microsoft.com/office/drawing/2014/main" id="{A7D9E5B3-517F-D1FB-065B-8F083F4A195C}"/>
                </a:ext>
              </a:extLst>
            </p:cNvPr>
            <p:cNvSpPr/>
            <p:nvPr/>
          </p:nvSpPr>
          <p:spPr>
            <a:xfrm>
              <a:off x="9640869" y="4456037"/>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continent</a:t>
              </a:r>
            </a:p>
          </p:txBody>
        </p:sp>
        <p:sp>
          <p:nvSpPr>
            <p:cNvPr id="53" name="Rectangle 52">
              <a:extLst>
                <a:ext uri="{FF2B5EF4-FFF2-40B4-BE49-F238E27FC236}">
                  <a16:creationId xmlns:a16="http://schemas.microsoft.com/office/drawing/2014/main" id="{58DFFF63-7958-6ECE-6620-908C2746A8FB}"/>
                </a:ext>
              </a:extLst>
            </p:cNvPr>
            <p:cNvSpPr/>
            <p:nvPr/>
          </p:nvSpPr>
          <p:spPr>
            <a:xfrm>
              <a:off x="727774" y="5074873"/>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a</a:t>
              </a:r>
            </a:p>
          </p:txBody>
        </p:sp>
        <p:sp>
          <p:nvSpPr>
            <p:cNvPr id="54" name="Rectangle 53">
              <a:extLst>
                <a:ext uri="{FF2B5EF4-FFF2-40B4-BE49-F238E27FC236}">
                  <a16:creationId xmlns:a16="http://schemas.microsoft.com/office/drawing/2014/main" id="{52F05F70-422F-045C-A9BE-731457C091C9}"/>
                </a:ext>
              </a:extLst>
            </p:cNvPr>
            <p:cNvSpPr/>
            <p:nvPr/>
          </p:nvSpPr>
          <p:spPr>
            <a:xfrm>
              <a:off x="4293012" y="5074873"/>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nation</a:t>
              </a:r>
            </a:p>
          </p:txBody>
        </p:sp>
        <p:sp>
          <p:nvSpPr>
            <p:cNvPr id="55" name="Rectangle 54">
              <a:extLst>
                <a:ext uri="{FF2B5EF4-FFF2-40B4-BE49-F238E27FC236}">
                  <a16:creationId xmlns:a16="http://schemas.microsoft.com/office/drawing/2014/main" id="{FADAE818-11F9-C0C1-EE34-43A034C75FDC}"/>
                </a:ext>
              </a:extLst>
            </p:cNvPr>
            <p:cNvSpPr/>
            <p:nvPr/>
          </p:nvSpPr>
          <p:spPr>
            <a:xfrm>
              <a:off x="6075631" y="5074873"/>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conceived</a:t>
              </a:r>
            </a:p>
          </p:txBody>
        </p:sp>
        <p:sp>
          <p:nvSpPr>
            <p:cNvPr id="56" name="Rectangle 55">
              <a:extLst>
                <a:ext uri="{FF2B5EF4-FFF2-40B4-BE49-F238E27FC236}">
                  <a16:creationId xmlns:a16="http://schemas.microsoft.com/office/drawing/2014/main" id="{0E054F4E-9F96-79C6-AF9E-6B3F6991112A}"/>
                </a:ext>
              </a:extLst>
            </p:cNvPr>
            <p:cNvSpPr/>
            <p:nvPr/>
          </p:nvSpPr>
          <p:spPr>
            <a:xfrm>
              <a:off x="7858250" y="5074873"/>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in</a:t>
              </a:r>
            </a:p>
          </p:txBody>
        </p:sp>
        <p:sp>
          <p:nvSpPr>
            <p:cNvPr id="57" name="Rectangle 56">
              <a:extLst>
                <a:ext uri="{FF2B5EF4-FFF2-40B4-BE49-F238E27FC236}">
                  <a16:creationId xmlns:a16="http://schemas.microsoft.com/office/drawing/2014/main" id="{6856C074-2C21-2DD9-BA34-48D958A37A48}"/>
                </a:ext>
              </a:extLst>
            </p:cNvPr>
            <p:cNvSpPr/>
            <p:nvPr/>
          </p:nvSpPr>
          <p:spPr>
            <a:xfrm>
              <a:off x="727774" y="5693709"/>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and</a:t>
              </a:r>
            </a:p>
          </p:txBody>
        </p:sp>
        <p:sp>
          <p:nvSpPr>
            <p:cNvPr id="58" name="Rectangle 57">
              <a:extLst>
                <a:ext uri="{FF2B5EF4-FFF2-40B4-BE49-F238E27FC236}">
                  <a16:creationId xmlns:a16="http://schemas.microsoft.com/office/drawing/2014/main" id="{C026E7C0-0FBC-6E1E-0C4C-8ECED73975A4}"/>
                </a:ext>
              </a:extLst>
            </p:cNvPr>
            <p:cNvSpPr/>
            <p:nvPr/>
          </p:nvSpPr>
          <p:spPr>
            <a:xfrm>
              <a:off x="4293012" y="5693709"/>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to</a:t>
              </a:r>
            </a:p>
          </p:txBody>
        </p:sp>
        <p:sp>
          <p:nvSpPr>
            <p:cNvPr id="59" name="Rectangle 58">
              <a:extLst>
                <a:ext uri="{FF2B5EF4-FFF2-40B4-BE49-F238E27FC236}">
                  <a16:creationId xmlns:a16="http://schemas.microsoft.com/office/drawing/2014/main" id="{AD464905-9D35-09B1-DA24-ED879A4D0398}"/>
                </a:ext>
              </a:extLst>
            </p:cNvPr>
            <p:cNvSpPr/>
            <p:nvPr/>
          </p:nvSpPr>
          <p:spPr>
            <a:xfrm>
              <a:off x="6075631" y="5693709"/>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the</a:t>
              </a:r>
            </a:p>
          </p:txBody>
        </p:sp>
        <p:sp>
          <p:nvSpPr>
            <p:cNvPr id="60" name="Rectangle 59">
              <a:extLst>
                <a:ext uri="{FF2B5EF4-FFF2-40B4-BE49-F238E27FC236}">
                  <a16:creationId xmlns:a16="http://schemas.microsoft.com/office/drawing/2014/main" id="{44F75998-26D5-96F4-A947-6E961B1CC0F1}"/>
                </a:ext>
              </a:extLst>
            </p:cNvPr>
            <p:cNvSpPr/>
            <p:nvPr/>
          </p:nvSpPr>
          <p:spPr>
            <a:xfrm>
              <a:off x="9640869" y="5693709"/>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that</a:t>
              </a:r>
            </a:p>
          </p:txBody>
        </p:sp>
        <p:sp>
          <p:nvSpPr>
            <p:cNvPr id="61" name="Rectangle 60">
              <a:extLst>
                <a:ext uri="{FF2B5EF4-FFF2-40B4-BE49-F238E27FC236}">
                  <a16:creationId xmlns:a16="http://schemas.microsoft.com/office/drawing/2014/main" id="{073E1977-99A7-C30F-F335-F375642701EF}"/>
                </a:ext>
              </a:extLst>
            </p:cNvPr>
            <p:cNvSpPr/>
            <p:nvPr/>
          </p:nvSpPr>
          <p:spPr>
            <a:xfrm>
              <a:off x="2510393" y="5074873"/>
              <a:ext cx="1618261" cy="461473"/>
            </a:xfrm>
            <a:prstGeom prst="rect">
              <a:avLst/>
            </a:prstGeom>
            <a:solidFill>
              <a:srgbClr val="FFCCFF"/>
            </a:solidFill>
            <a:ln w="28575">
              <a:solidFill>
                <a:srgbClr val="CC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b="1" dirty="0">
                  <a:solidFill>
                    <a:srgbClr val="002139"/>
                  </a:solidFill>
                  <a:latin typeface="Segoe UI"/>
                </a:rPr>
                <a:t>?</a:t>
              </a:r>
            </a:p>
          </p:txBody>
        </p:sp>
        <p:sp>
          <p:nvSpPr>
            <p:cNvPr id="62" name="Rectangle 61">
              <a:extLst>
                <a:ext uri="{FF2B5EF4-FFF2-40B4-BE49-F238E27FC236}">
                  <a16:creationId xmlns:a16="http://schemas.microsoft.com/office/drawing/2014/main" id="{722C18E2-0129-8DA5-11EB-B50550442D92}"/>
                </a:ext>
              </a:extLst>
            </p:cNvPr>
            <p:cNvSpPr/>
            <p:nvPr/>
          </p:nvSpPr>
          <p:spPr>
            <a:xfrm>
              <a:off x="6075630" y="4456037"/>
              <a:ext cx="1618261" cy="461473"/>
            </a:xfrm>
            <a:prstGeom prst="rect">
              <a:avLst/>
            </a:prstGeom>
            <a:solidFill>
              <a:srgbClr val="FFCCFF"/>
            </a:solidFill>
            <a:ln w="28575">
              <a:solidFill>
                <a:srgbClr val="CC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b="1" dirty="0">
                  <a:solidFill>
                    <a:srgbClr val="002139"/>
                  </a:solidFill>
                  <a:latin typeface="Segoe UI"/>
                </a:rPr>
                <a:t>?</a:t>
              </a:r>
            </a:p>
          </p:txBody>
        </p:sp>
        <p:sp>
          <p:nvSpPr>
            <p:cNvPr id="63" name="Rectangle 62">
              <a:extLst>
                <a:ext uri="{FF2B5EF4-FFF2-40B4-BE49-F238E27FC236}">
                  <a16:creationId xmlns:a16="http://schemas.microsoft.com/office/drawing/2014/main" id="{1E8CE5F9-A99F-42F5-60FA-BD74E59D980D}"/>
                </a:ext>
              </a:extLst>
            </p:cNvPr>
            <p:cNvSpPr/>
            <p:nvPr/>
          </p:nvSpPr>
          <p:spPr>
            <a:xfrm>
              <a:off x="9640868" y="5074873"/>
              <a:ext cx="1618261" cy="461473"/>
            </a:xfrm>
            <a:prstGeom prst="rect">
              <a:avLst/>
            </a:prstGeom>
            <a:solidFill>
              <a:srgbClr val="FFCCFF"/>
            </a:solidFill>
            <a:ln w="28575">
              <a:solidFill>
                <a:srgbClr val="CC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b="1" dirty="0">
                  <a:solidFill>
                    <a:srgbClr val="002139"/>
                  </a:solidFill>
                  <a:latin typeface="Segoe UI"/>
                </a:rPr>
                <a:t>?</a:t>
              </a:r>
            </a:p>
          </p:txBody>
        </p:sp>
        <p:sp>
          <p:nvSpPr>
            <p:cNvPr id="64" name="Rectangle 63">
              <a:extLst>
                <a:ext uri="{FF2B5EF4-FFF2-40B4-BE49-F238E27FC236}">
                  <a16:creationId xmlns:a16="http://schemas.microsoft.com/office/drawing/2014/main" id="{77F029B0-7C8A-572E-D1D4-E729839DE93D}"/>
                </a:ext>
              </a:extLst>
            </p:cNvPr>
            <p:cNvSpPr/>
            <p:nvPr/>
          </p:nvSpPr>
          <p:spPr>
            <a:xfrm>
              <a:off x="2510393" y="5693709"/>
              <a:ext cx="1618261" cy="461473"/>
            </a:xfrm>
            <a:prstGeom prst="rect">
              <a:avLst/>
            </a:prstGeom>
            <a:solidFill>
              <a:srgbClr val="FFCCFF"/>
            </a:solidFill>
            <a:ln w="28575">
              <a:solidFill>
                <a:srgbClr val="CC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b="1" dirty="0">
                  <a:solidFill>
                    <a:srgbClr val="002139"/>
                  </a:solidFill>
                  <a:latin typeface="Segoe UI"/>
                </a:rPr>
                <a:t>?</a:t>
              </a:r>
            </a:p>
          </p:txBody>
        </p:sp>
        <p:sp>
          <p:nvSpPr>
            <p:cNvPr id="65" name="Rectangle 64">
              <a:extLst>
                <a:ext uri="{FF2B5EF4-FFF2-40B4-BE49-F238E27FC236}">
                  <a16:creationId xmlns:a16="http://schemas.microsoft.com/office/drawing/2014/main" id="{2218784F-0150-4514-3F54-5F72BFD7352E}"/>
                </a:ext>
              </a:extLst>
            </p:cNvPr>
            <p:cNvSpPr/>
            <p:nvPr/>
          </p:nvSpPr>
          <p:spPr>
            <a:xfrm>
              <a:off x="7858249" y="5693709"/>
              <a:ext cx="1618261" cy="461473"/>
            </a:xfrm>
            <a:prstGeom prst="rect">
              <a:avLst/>
            </a:prstGeom>
            <a:solidFill>
              <a:srgbClr val="FFCCFF"/>
            </a:solidFill>
            <a:ln w="28575">
              <a:solidFill>
                <a:srgbClr val="CC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b="1" dirty="0">
                  <a:solidFill>
                    <a:srgbClr val="002139"/>
                  </a:solidFill>
                  <a:latin typeface="Segoe UI"/>
                </a:rPr>
                <a:t>?</a:t>
              </a:r>
            </a:p>
          </p:txBody>
        </p:sp>
      </p:grpSp>
      <p:grpSp>
        <p:nvGrpSpPr>
          <p:cNvPr id="66" name="Group 65">
            <a:extLst>
              <a:ext uri="{FF2B5EF4-FFF2-40B4-BE49-F238E27FC236}">
                <a16:creationId xmlns:a16="http://schemas.microsoft.com/office/drawing/2014/main" id="{8FC48D5D-554C-4231-1494-E25B0B5D9F63}"/>
              </a:ext>
            </a:extLst>
          </p:cNvPr>
          <p:cNvGrpSpPr/>
          <p:nvPr/>
        </p:nvGrpSpPr>
        <p:grpSpPr>
          <a:xfrm>
            <a:off x="743143" y="3913588"/>
            <a:ext cx="10741009" cy="2364127"/>
            <a:chOff x="727773" y="3837200"/>
            <a:chExt cx="10531357" cy="2317982"/>
          </a:xfrm>
        </p:grpSpPr>
        <p:sp>
          <p:nvSpPr>
            <p:cNvPr id="67" name="Rectangle 66">
              <a:extLst>
                <a:ext uri="{FF2B5EF4-FFF2-40B4-BE49-F238E27FC236}">
                  <a16:creationId xmlns:a16="http://schemas.microsoft.com/office/drawing/2014/main" id="{254DAA51-8299-724D-0590-DB09622E86FE}"/>
                </a:ext>
              </a:extLst>
            </p:cNvPr>
            <p:cNvSpPr/>
            <p:nvPr/>
          </p:nvSpPr>
          <p:spPr>
            <a:xfrm>
              <a:off x="2510393" y="3837201"/>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and</a:t>
              </a:r>
            </a:p>
          </p:txBody>
        </p:sp>
        <p:sp>
          <p:nvSpPr>
            <p:cNvPr id="68" name="Rectangle 67">
              <a:extLst>
                <a:ext uri="{FF2B5EF4-FFF2-40B4-BE49-F238E27FC236}">
                  <a16:creationId xmlns:a16="http://schemas.microsoft.com/office/drawing/2014/main" id="{756BFA95-0290-C7E1-0B17-714B35593562}"/>
                </a:ext>
              </a:extLst>
            </p:cNvPr>
            <p:cNvSpPr/>
            <p:nvPr/>
          </p:nvSpPr>
          <p:spPr>
            <a:xfrm>
              <a:off x="4293012" y="3837201"/>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seven</a:t>
              </a:r>
            </a:p>
          </p:txBody>
        </p:sp>
        <p:sp>
          <p:nvSpPr>
            <p:cNvPr id="69" name="Rectangle 68">
              <a:extLst>
                <a:ext uri="{FF2B5EF4-FFF2-40B4-BE49-F238E27FC236}">
                  <a16:creationId xmlns:a16="http://schemas.microsoft.com/office/drawing/2014/main" id="{A84B579E-5B2F-AC1D-17C6-72E754FFA7A6}"/>
                </a:ext>
              </a:extLst>
            </p:cNvPr>
            <p:cNvSpPr/>
            <p:nvPr/>
          </p:nvSpPr>
          <p:spPr>
            <a:xfrm>
              <a:off x="6075631" y="3837201"/>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years</a:t>
              </a:r>
            </a:p>
          </p:txBody>
        </p:sp>
        <p:sp>
          <p:nvSpPr>
            <p:cNvPr id="70" name="Rectangle 69">
              <a:extLst>
                <a:ext uri="{FF2B5EF4-FFF2-40B4-BE49-F238E27FC236}">
                  <a16:creationId xmlns:a16="http://schemas.microsoft.com/office/drawing/2014/main" id="{2B1AE127-7220-73C5-A086-512E0034EC2B}"/>
                </a:ext>
              </a:extLst>
            </p:cNvPr>
            <p:cNvSpPr/>
            <p:nvPr/>
          </p:nvSpPr>
          <p:spPr>
            <a:xfrm>
              <a:off x="9640869" y="3837201"/>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our</a:t>
              </a:r>
            </a:p>
          </p:txBody>
        </p:sp>
        <p:sp>
          <p:nvSpPr>
            <p:cNvPr id="71" name="Rectangle 70">
              <a:extLst>
                <a:ext uri="{FF2B5EF4-FFF2-40B4-BE49-F238E27FC236}">
                  <a16:creationId xmlns:a16="http://schemas.microsoft.com/office/drawing/2014/main" id="{82647742-1B4E-FD27-BB6A-24C446258000}"/>
                </a:ext>
              </a:extLst>
            </p:cNvPr>
            <p:cNvSpPr/>
            <p:nvPr/>
          </p:nvSpPr>
          <p:spPr>
            <a:xfrm>
              <a:off x="727774" y="4456037"/>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fathers</a:t>
              </a:r>
            </a:p>
          </p:txBody>
        </p:sp>
        <p:sp>
          <p:nvSpPr>
            <p:cNvPr id="72" name="Rectangle 71">
              <a:extLst>
                <a:ext uri="{FF2B5EF4-FFF2-40B4-BE49-F238E27FC236}">
                  <a16:creationId xmlns:a16="http://schemas.microsoft.com/office/drawing/2014/main" id="{3A262139-7223-7189-A73B-72B7A93830D0}"/>
                </a:ext>
              </a:extLst>
            </p:cNvPr>
            <p:cNvSpPr/>
            <p:nvPr/>
          </p:nvSpPr>
          <p:spPr>
            <a:xfrm>
              <a:off x="4293012" y="4456037"/>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forth</a:t>
              </a:r>
            </a:p>
          </p:txBody>
        </p:sp>
        <p:sp>
          <p:nvSpPr>
            <p:cNvPr id="73" name="Rectangle 72">
              <a:extLst>
                <a:ext uri="{FF2B5EF4-FFF2-40B4-BE49-F238E27FC236}">
                  <a16:creationId xmlns:a16="http://schemas.microsoft.com/office/drawing/2014/main" id="{A4BADB59-4BFF-08CA-32CA-EFFE87D8900E}"/>
                </a:ext>
              </a:extLst>
            </p:cNvPr>
            <p:cNvSpPr/>
            <p:nvPr/>
          </p:nvSpPr>
          <p:spPr>
            <a:xfrm>
              <a:off x="6075631" y="4456037"/>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on</a:t>
              </a:r>
            </a:p>
          </p:txBody>
        </p:sp>
        <p:sp>
          <p:nvSpPr>
            <p:cNvPr id="74" name="Rectangle 73">
              <a:extLst>
                <a:ext uri="{FF2B5EF4-FFF2-40B4-BE49-F238E27FC236}">
                  <a16:creationId xmlns:a16="http://schemas.microsoft.com/office/drawing/2014/main" id="{4BCEAC7F-8621-1B7F-E049-7180CD0F58C9}"/>
                </a:ext>
              </a:extLst>
            </p:cNvPr>
            <p:cNvSpPr/>
            <p:nvPr/>
          </p:nvSpPr>
          <p:spPr>
            <a:xfrm>
              <a:off x="7858250" y="4456037"/>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this</a:t>
              </a:r>
            </a:p>
          </p:txBody>
        </p:sp>
        <p:sp>
          <p:nvSpPr>
            <p:cNvPr id="75" name="Rectangle 74">
              <a:extLst>
                <a:ext uri="{FF2B5EF4-FFF2-40B4-BE49-F238E27FC236}">
                  <a16:creationId xmlns:a16="http://schemas.microsoft.com/office/drawing/2014/main" id="{CDF5BB0B-EB86-AF6E-9227-1B641AA64D9B}"/>
                </a:ext>
              </a:extLst>
            </p:cNvPr>
            <p:cNvSpPr/>
            <p:nvPr/>
          </p:nvSpPr>
          <p:spPr>
            <a:xfrm>
              <a:off x="9640869" y="4456037"/>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continent</a:t>
              </a:r>
            </a:p>
          </p:txBody>
        </p:sp>
        <p:sp>
          <p:nvSpPr>
            <p:cNvPr id="76" name="Rectangle 75">
              <a:extLst>
                <a:ext uri="{FF2B5EF4-FFF2-40B4-BE49-F238E27FC236}">
                  <a16:creationId xmlns:a16="http://schemas.microsoft.com/office/drawing/2014/main" id="{7019356C-4F3E-AD55-185E-B1EF9D459F84}"/>
                </a:ext>
              </a:extLst>
            </p:cNvPr>
            <p:cNvSpPr/>
            <p:nvPr/>
          </p:nvSpPr>
          <p:spPr>
            <a:xfrm>
              <a:off x="727774" y="5074873"/>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a</a:t>
              </a:r>
            </a:p>
          </p:txBody>
        </p:sp>
        <p:sp>
          <p:nvSpPr>
            <p:cNvPr id="77" name="Rectangle 76">
              <a:extLst>
                <a:ext uri="{FF2B5EF4-FFF2-40B4-BE49-F238E27FC236}">
                  <a16:creationId xmlns:a16="http://schemas.microsoft.com/office/drawing/2014/main" id="{C3C6C02F-5560-6F8B-FB0F-6B42697FD997}"/>
                </a:ext>
              </a:extLst>
            </p:cNvPr>
            <p:cNvSpPr/>
            <p:nvPr/>
          </p:nvSpPr>
          <p:spPr>
            <a:xfrm>
              <a:off x="2510393" y="5074873"/>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new</a:t>
              </a:r>
            </a:p>
          </p:txBody>
        </p:sp>
        <p:sp>
          <p:nvSpPr>
            <p:cNvPr id="78" name="Rectangle 77">
              <a:extLst>
                <a:ext uri="{FF2B5EF4-FFF2-40B4-BE49-F238E27FC236}">
                  <a16:creationId xmlns:a16="http://schemas.microsoft.com/office/drawing/2014/main" id="{7C0C697B-9CE5-827B-1489-AF1778F507B8}"/>
                </a:ext>
              </a:extLst>
            </p:cNvPr>
            <p:cNvSpPr/>
            <p:nvPr/>
          </p:nvSpPr>
          <p:spPr>
            <a:xfrm>
              <a:off x="6075631" y="5074873"/>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conceived</a:t>
              </a:r>
            </a:p>
          </p:txBody>
        </p:sp>
        <p:sp>
          <p:nvSpPr>
            <p:cNvPr id="79" name="Rectangle 78">
              <a:extLst>
                <a:ext uri="{FF2B5EF4-FFF2-40B4-BE49-F238E27FC236}">
                  <a16:creationId xmlns:a16="http://schemas.microsoft.com/office/drawing/2014/main" id="{38A9D6C6-FD4B-6D23-2CB9-4F9D7D45AF4F}"/>
                </a:ext>
              </a:extLst>
            </p:cNvPr>
            <p:cNvSpPr/>
            <p:nvPr/>
          </p:nvSpPr>
          <p:spPr>
            <a:xfrm>
              <a:off x="7858250" y="5074873"/>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in</a:t>
              </a:r>
            </a:p>
          </p:txBody>
        </p:sp>
        <p:sp>
          <p:nvSpPr>
            <p:cNvPr id="80" name="Rectangle 79">
              <a:extLst>
                <a:ext uri="{FF2B5EF4-FFF2-40B4-BE49-F238E27FC236}">
                  <a16:creationId xmlns:a16="http://schemas.microsoft.com/office/drawing/2014/main" id="{292726EC-D824-B5DC-C090-EA98EE0934B4}"/>
                </a:ext>
              </a:extLst>
            </p:cNvPr>
            <p:cNvSpPr/>
            <p:nvPr/>
          </p:nvSpPr>
          <p:spPr>
            <a:xfrm>
              <a:off x="9640869" y="5074873"/>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liberty</a:t>
              </a:r>
            </a:p>
          </p:txBody>
        </p:sp>
        <p:sp>
          <p:nvSpPr>
            <p:cNvPr id="81" name="Rectangle 80">
              <a:extLst>
                <a:ext uri="{FF2B5EF4-FFF2-40B4-BE49-F238E27FC236}">
                  <a16:creationId xmlns:a16="http://schemas.microsoft.com/office/drawing/2014/main" id="{42257F2C-44A9-3DAC-9E2D-71A78081963A}"/>
                </a:ext>
              </a:extLst>
            </p:cNvPr>
            <p:cNvSpPr/>
            <p:nvPr/>
          </p:nvSpPr>
          <p:spPr>
            <a:xfrm>
              <a:off x="727774" y="5693709"/>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and</a:t>
              </a:r>
            </a:p>
          </p:txBody>
        </p:sp>
        <p:sp>
          <p:nvSpPr>
            <p:cNvPr id="82" name="Rectangle 81">
              <a:extLst>
                <a:ext uri="{FF2B5EF4-FFF2-40B4-BE49-F238E27FC236}">
                  <a16:creationId xmlns:a16="http://schemas.microsoft.com/office/drawing/2014/main" id="{72B4477E-9FEB-42FF-DFB7-3A7B78E5B44E}"/>
                </a:ext>
              </a:extLst>
            </p:cNvPr>
            <p:cNvSpPr/>
            <p:nvPr/>
          </p:nvSpPr>
          <p:spPr>
            <a:xfrm>
              <a:off x="2510393" y="5693709"/>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dedicated</a:t>
              </a:r>
            </a:p>
          </p:txBody>
        </p:sp>
        <p:sp>
          <p:nvSpPr>
            <p:cNvPr id="83" name="Rectangle 82">
              <a:extLst>
                <a:ext uri="{FF2B5EF4-FFF2-40B4-BE49-F238E27FC236}">
                  <a16:creationId xmlns:a16="http://schemas.microsoft.com/office/drawing/2014/main" id="{F187826D-FA7A-8849-7074-2DD765EF049D}"/>
                </a:ext>
              </a:extLst>
            </p:cNvPr>
            <p:cNvSpPr/>
            <p:nvPr/>
          </p:nvSpPr>
          <p:spPr>
            <a:xfrm>
              <a:off x="6075631" y="5693709"/>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the</a:t>
              </a:r>
            </a:p>
          </p:txBody>
        </p:sp>
        <p:sp>
          <p:nvSpPr>
            <p:cNvPr id="84" name="Rectangle 83">
              <a:extLst>
                <a:ext uri="{FF2B5EF4-FFF2-40B4-BE49-F238E27FC236}">
                  <a16:creationId xmlns:a16="http://schemas.microsoft.com/office/drawing/2014/main" id="{81C01A9B-CD32-389C-9E2A-84CADA5389E8}"/>
                </a:ext>
              </a:extLst>
            </p:cNvPr>
            <p:cNvSpPr/>
            <p:nvPr/>
          </p:nvSpPr>
          <p:spPr>
            <a:xfrm>
              <a:off x="7858250" y="5693709"/>
              <a:ext cx="1618261" cy="46147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dirty="0">
                  <a:solidFill>
                    <a:srgbClr val="002139"/>
                  </a:solidFill>
                  <a:latin typeface="Segoe UI"/>
                </a:rPr>
                <a:t>proposition</a:t>
              </a:r>
            </a:p>
          </p:txBody>
        </p:sp>
        <p:sp>
          <p:nvSpPr>
            <p:cNvPr id="85" name="Rectangle 84">
              <a:extLst>
                <a:ext uri="{FF2B5EF4-FFF2-40B4-BE49-F238E27FC236}">
                  <a16:creationId xmlns:a16="http://schemas.microsoft.com/office/drawing/2014/main" id="{CBC07221-5272-90AE-7B57-AA4124F516E6}"/>
                </a:ext>
              </a:extLst>
            </p:cNvPr>
            <p:cNvSpPr/>
            <p:nvPr/>
          </p:nvSpPr>
          <p:spPr>
            <a:xfrm>
              <a:off x="727773" y="3837201"/>
              <a:ext cx="1618261" cy="461473"/>
            </a:xfrm>
            <a:prstGeom prst="rect">
              <a:avLst/>
            </a:prstGeom>
            <a:solidFill>
              <a:srgbClr val="FFCCFF"/>
            </a:solidFill>
            <a:ln w="28575">
              <a:solidFill>
                <a:srgbClr val="CC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b="1" dirty="0">
                  <a:solidFill>
                    <a:srgbClr val="002139"/>
                  </a:solidFill>
                  <a:latin typeface="Segoe UI"/>
                </a:rPr>
                <a:t>?</a:t>
              </a:r>
            </a:p>
          </p:txBody>
        </p:sp>
        <p:sp>
          <p:nvSpPr>
            <p:cNvPr id="86" name="Rectangle 85">
              <a:extLst>
                <a:ext uri="{FF2B5EF4-FFF2-40B4-BE49-F238E27FC236}">
                  <a16:creationId xmlns:a16="http://schemas.microsoft.com/office/drawing/2014/main" id="{C55F9A74-52AF-516A-E0AF-64FB3429EEE9}"/>
                </a:ext>
              </a:extLst>
            </p:cNvPr>
            <p:cNvSpPr/>
            <p:nvPr/>
          </p:nvSpPr>
          <p:spPr>
            <a:xfrm>
              <a:off x="2510392" y="4456037"/>
              <a:ext cx="1618261" cy="461473"/>
            </a:xfrm>
            <a:prstGeom prst="rect">
              <a:avLst/>
            </a:prstGeom>
            <a:solidFill>
              <a:srgbClr val="FFCCFF"/>
            </a:solidFill>
            <a:ln w="28575">
              <a:solidFill>
                <a:srgbClr val="CC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b="1" dirty="0">
                  <a:solidFill>
                    <a:srgbClr val="002139"/>
                  </a:solidFill>
                  <a:latin typeface="Segoe UI"/>
                </a:rPr>
                <a:t>?</a:t>
              </a:r>
            </a:p>
          </p:txBody>
        </p:sp>
        <p:sp>
          <p:nvSpPr>
            <p:cNvPr id="87" name="Rectangle 86">
              <a:extLst>
                <a:ext uri="{FF2B5EF4-FFF2-40B4-BE49-F238E27FC236}">
                  <a16:creationId xmlns:a16="http://schemas.microsoft.com/office/drawing/2014/main" id="{02D84756-E595-CA1E-F88B-9564011324DE}"/>
                </a:ext>
              </a:extLst>
            </p:cNvPr>
            <p:cNvSpPr/>
            <p:nvPr/>
          </p:nvSpPr>
          <p:spPr>
            <a:xfrm>
              <a:off x="7858249" y="3837200"/>
              <a:ext cx="1618261" cy="461473"/>
            </a:xfrm>
            <a:prstGeom prst="rect">
              <a:avLst/>
            </a:prstGeom>
            <a:solidFill>
              <a:srgbClr val="FFCCFF"/>
            </a:solidFill>
            <a:ln w="28575">
              <a:solidFill>
                <a:srgbClr val="CC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b="1" dirty="0">
                  <a:solidFill>
                    <a:srgbClr val="002139"/>
                  </a:solidFill>
                  <a:latin typeface="Segoe UI"/>
                </a:rPr>
                <a:t>?</a:t>
              </a:r>
            </a:p>
          </p:txBody>
        </p:sp>
        <p:sp>
          <p:nvSpPr>
            <p:cNvPr id="88" name="Rectangle 87">
              <a:extLst>
                <a:ext uri="{FF2B5EF4-FFF2-40B4-BE49-F238E27FC236}">
                  <a16:creationId xmlns:a16="http://schemas.microsoft.com/office/drawing/2014/main" id="{DC2E7E7F-D910-C223-71FA-F2C76FA3F278}"/>
                </a:ext>
              </a:extLst>
            </p:cNvPr>
            <p:cNvSpPr/>
            <p:nvPr/>
          </p:nvSpPr>
          <p:spPr>
            <a:xfrm>
              <a:off x="4293012" y="5074873"/>
              <a:ext cx="1618261" cy="461473"/>
            </a:xfrm>
            <a:prstGeom prst="rect">
              <a:avLst/>
            </a:prstGeom>
            <a:solidFill>
              <a:srgbClr val="FFCCFF"/>
            </a:solidFill>
            <a:ln w="28575">
              <a:solidFill>
                <a:srgbClr val="CC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b="1" dirty="0">
                  <a:solidFill>
                    <a:srgbClr val="002139"/>
                  </a:solidFill>
                  <a:latin typeface="Segoe UI"/>
                </a:rPr>
                <a:t>?</a:t>
              </a:r>
            </a:p>
          </p:txBody>
        </p:sp>
        <p:sp>
          <p:nvSpPr>
            <p:cNvPr id="89" name="Rectangle 88">
              <a:extLst>
                <a:ext uri="{FF2B5EF4-FFF2-40B4-BE49-F238E27FC236}">
                  <a16:creationId xmlns:a16="http://schemas.microsoft.com/office/drawing/2014/main" id="{74F0AF9A-4626-206D-0D7E-5D0429CBCF8C}"/>
                </a:ext>
              </a:extLst>
            </p:cNvPr>
            <p:cNvSpPr/>
            <p:nvPr/>
          </p:nvSpPr>
          <p:spPr>
            <a:xfrm>
              <a:off x="4293012" y="5693709"/>
              <a:ext cx="1618261" cy="461473"/>
            </a:xfrm>
            <a:prstGeom prst="rect">
              <a:avLst/>
            </a:prstGeom>
            <a:solidFill>
              <a:srgbClr val="FFCCFF"/>
            </a:solidFill>
            <a:ln w="28575">
              <a:solidFill>
                <a:srgbClr val="CC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b="1" dirty="0">
                  <a:solidFill>
                    <a:srgbClr val="002139"/>
                  </a:solidFill>
                  <a:latin typeface="Segoe UI"/>
                </a:rPr>
                <a:t>?</a:t>
              </a:r>
            </a:p>
          </p:txBody>
        </p:sp>
        <p:sp>
          <p:nvSpPr>
            <p:cNvPr id="90" name="Rectangle 89">
              <a:extLst>
                <a:ext uri="{FF2B5EF4-FFF2-40B4-BE49-F238E27FC236}">
                  <a16:creationId xmlns:a16="http://schemas.microsoft.com/office/drawing/2014/main" id="{28B72C4E-556D-10DA-25F8-0B4A1E6335AD}"/>
                </a:ext>
              </a:extLst>
            </p:cNvPr>
            <p:cNvSpPr/>
            <p:nvPr/>
          </p:nvSpPr>
          <p:spPr>
            <a:xfrm>
              <a:off x="9640868" y="5693709"/>
              <a:ext cx="1618261" cy="461473"/>
            </a:xfrm>
            <a:prstGeom prst="rect">
              <a:avLst/>
            </a:prstGeom>
            <a:solidFill>
              <a:srgbClr val="FFCCFF"/>
            </a:solidFill>
            <a:ln w="28575">
              <a:solidFill>
                <a:srgbClr val="CC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32597"/>
              <a:r>
                <a:rPr lang="en-US" sz="2040" b="1" dirty="0">
                  <a:solidFill>
                    <a:srgbClr val="002139"/>
                  </a:solidFill>
                  <a:latin typeface="Segoe UI"/>
                </a:rPr>
                <a:t>?</a:t>
              </a:r>
            </a:p>
          </p:txBody>
        </p:sp>
      </p:grpSp>
    </p:spTree>
    <p:extLst>
      <p:ext uri="{BB962C8B-B14F-4D97-AF65-F5344CB8AC3E}">
        <p14:creationId xmlns:p14="http://schemas.microsoft.com/office/powerpoint/2010/main" val="11357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A7A424-A35F-CA8C-B293-5E5B51934EF6}"/>
              </a:ext>
            </a:extLst>
          </p:cNvPr>
          <p:cNvSpPr>
            <a:spLocks noGrp="1"/>
          </p:cNvSpPr>
          <p:nvPr>
            <p:ph sz="quarter" idx="12"/>
          </p:nvPr>
        </p:nvSpPr>
        <p:spPr>
          <a:xfrm>
            <a:off x="282134" y="1592262"/>
            <a:ext cx="11916669" cy="5049405"/>
          </a:xfrm>
        </p:spPr>
        <p:txBody>
          <a:bodyPr/>
          <a:lstStyle/>
          <a:p>
            <a:r>
              <a:rPr lang="en-US" dirty="0"/>
              <a:t>Creator of ChatGPT, DALL·E, and other cutting-edge models</a:t>
            </a:r>
          </a:p>
          <a:p>
            <a:r>
              <a:rPr lang="en-US" dirty="0"/>
              <a:t>Offers REST APIs for generating text, images, code, and text embeddings, for converting speech to text, and more</a:t>
            </a:r>
          </a:p>
          <a:p>
            <a:endParaRPr lang="en-US" dirty="0"/>
          </a:p>
        </p:txBody>
      </p:sp>
      <p:sp>
        <p:nvSpPr>
          <p:cNvPr id="3" name="Title 2">
            <a:extLst>
              <a:ext uri="{FF2B5EF4-FFF2-40B4-BE49-F238E27FC236}">
                <a16:creationId xmlns:a16="http://schemas.microsoft.com/office/drawing/2014/main" id="{9CF81379-0858-DB48-11E5-ADB8CD106E79}"/>
              </a:ext>
            </a:extLst>
          </p:cNvPr>
          <p:cNvSpPr>
            <a:spLocks noGrp="1"/>
          </p:cNvSpPr>
          <p:nvPr>
            <p:ph type="title"/>
          </p:nvPr>
        </p:nvSpPr>
        <p:spPr/>
        <p:txBody>
          <a:bodyPr/>
          <a:lstStyle/>
          <a:p>
            <a:r>
              <a:rPr lang="en-US" dirty="0" err="1"/>
              <a:t>OpenAI</a:t>
            </a:r>
            <a:endParaRPr lang="en-US" dirty="0"/>
          </a:p>
        </p:txBody>
      </p:sp>
      <p:sp>
        <p:nvSpPr>
          <p:cNvPr id="4" name="Rectangle 3">
            <a:extLst>
              <a:ext uri="{FF2B5EF4-FFF2-40B4-BE49-F238E27FC236}">
                <a16:creationId xmlns:a16="http://schemas.microsoft.com/office/drawing/2014/main" id="{C9610C89-AFAF-B16F-951C-C00CC2114BD1}"/>
              </a:ext>
            </a:extLst>
          </p:cNvPr>
          <p:cNvSpPr/>
          <p:nvPr/>
        </p:nvSpPr>
        <p:spPr>
          <a:xfrm>
            <a:off x="752761" y="3421062"/>
            <a:ext cx="2036476" cy="1371600"/>
          </a:xfrm>
          <a:prstGeom prst="rect">
            <a:avLst/>
          </a:prstGeom>
          <a:solidFill>
            <a:srgbClr val="FFCCFF"/>
          </a:solidFill>
          <a:ln w="12700" cap="flat" cmpd="sng" algn="ctr">
            <a:solidFill>
              <a:sysClr val="window" lastClr="FFFFFF">
                <a:lumMod val="75000"/>
              </a:sysClr>
            </a:solidFill>
            <a:prstDash val="solid"/>
            <a:miter lim="800000"/>
          </a:ln>
          <a:effectLst/>
        </p:spPr>
        <p:txBody>
          <a:bodyPr rtlCol="0" anchor="ctr"/>
          <a:lstStyle/>
          <a:p>
            <a:pPr algn="ctr" defTabSz="914400"/>
            <a:r>
              <a:rPr lang="en-US" sz="2000" b="1" kern="0" dirty="0">
                <a:solidFill>
                  <a:prstClr val="black"/>
                </a:solidFill>
                <a:latin typeface="+mj-lt"/>
              </a:rPr>
              <a:t>GPT</a:t>
            </a:r>
          </a:p>
        </p:txBody>
      </p:sp>
      <p:sp>
        <p:nvSpPr>
          <p:cNvPr id="8" name="TextBox 7">
            <a:extLst>
              <a:ext uri="{FF2B5EF4-FFF2-40B4-BE49-F238E27FC236}">
                <a16:creationId xmlns:a16="http://schemas.microsoft.com/office/drawing/2014/main" id="{0A2CCB8A-EC1C-F81B-35CA-5BB2E229806B}"/>
              </a:ext>
            </a:extLst>
          </p:cNvPr>
          <p:cNvSpPr txBox="1"/>
          <p:nvPr/>
        </p:nvSpPr>
        <p:spPr>
          <a:xfrm>
            <a:off x="676563" y="4927837"/>
            <a:ext cx="2112673" cy="1077218"/>
          </a:xfrm>
          <a:prstGeom prst="rect">
            <a:avLst/>
          </a:prstGeom>
          <a:noFill/>
        </p:spPr>
        <p:txBody>
          <a:bodyPr wrap="square" rtlCol="0">
            <a:spAutoFit/>
          </a:bodyPr>
          <a:lstStyle/>
          <a:p>
            <a:r>
              <a:rPr lang="en-US" sz="1600" dirty="0">
                <a:solidFill>
                  <a:schemeClr val="tx2"/>
                </a:solidFill>
              </a:rPr>
              <a:t>Models that support </a:t>
            </a:r>
            <a:r>
              <a:rPr lang="en-US" sz="1600" b="1" dirty="0">
                <a:solidFill>
                  <a:schemeClr val="tx2"/>
                </a:solidFill>
              </a:rPr>
              <a:t>text and code generation</a:t>
            </a:r>
            <a:r>
              <a:rPr lang="en-US" sz="1600" dirty="0">
                <a:solidFill>
                  <a:schemeClr val="tx2"/>
                </a:solidFill>
              </a:rPr>
              <a:t>. Includes </a:t>
            </a:r>
            <a:r>
              <a:rPr lang="en-US" sz="1600" b="1" dirty="0">
                <a:solidFill>
                  <a:schemeClr val="tx2"/>
                </a:solidFill>
              </a:rPr>
              <a:t>ChatGPT</a:t>
            </a:r>
            <a:r>
              <a:rPr lang="en-US" sz="1600" dirty="0">
                <a:solidFill>
                  <a:schemeClr val="tx2"/>
                </a:solidFill>
              </a:rPr>
              <a:t> and </a:t>
            </a:r>
            <a:r>
              <a:rPr lang="en-US" sz="1600" b="1" dirty="0">
                <a:solidFill>
                  <a:schemeClr val="tx2"/>
                </a:solidFill>
              </a:rPr>
              <a:t>GPT-4</a:t>
            </a:r>
            <a:r>
              <a:rPr lang="en-US" sz="1600" dirty="0">
                <a:solidFill>
                  <a:schemeClr val="tx2"/>
                </a:solidFill>
              </a:rPr>
              <a:t>.</a:t>
            </a:r>
          </a:p>
        </p:txBody>
      </p:sp>
      <p:sp>
        <p:nvSpPr>
          <p:cNvPr id="19" name="Rectangle 18">
            <a:extLst>
              <a:ext uri="{FF2B5EF4-FFF2-40B4-BE49-F238E27FC236}">
                <a16:creationId xmlns:a16="http://schemas.microsoft.com/office/drawing/2014/main" id="{32D7A2A8-51FE-A3D7-5DE8-8C43D722118F}"/>
              </a:ext>
            </a:extLst>
          </p:cNvPr>
          <p:cNvSpPr/>
          <p:nvPr/>
        </p:nvSpPr>
        <p:spPr>
          <a:xfrm>
            <a:off x="3017837" y="3421062"/>
            <a:ext cx="2036476" cy="1371600"/>
          </a:xfrm>
          <a:prstGeom prst="rect">
            <a:avLst/>
          </a:prstGeom>
          <a:solidFill>
            <a:srgbClr val="CCCCFF"/>
          </a:solidFill>
          <a:ln w="12700" cap="flat" cmpd="sng" algn="ctr">
            <a:solidFill>
              <a:sysClr val="window" lastClr="FFFFFF">
                <a:lumMod val="75000"/>
              </a:sysClr>
            </a:solidFill>
            <a:prstDash val="solid"/>
            <a:miter lim="800000"/>
          </a:ln>
          <a:effectLst/>
        </p:spPr>
        <p:txBody>
          <a:bodyPr rtlCol="0" anchor="ctr"/>
          <a:lstStyle/>
          <a:p>
            <a:pPr algn="ctr" defTabSz="914400"/>
            <a:r>
              <a:rPr lang="en-US" sz="2000" b="1" kern="0" dirty="0">
                <a:solidFill>
                  <a:prstClr val="black"/>
                </a:solidFill>
                <a:latin typeface="+mj-lt"/>
              </a:rPr>
              <a:t>DALL·E</a:t>
            </a:r>
          </a:p>
        </p:txBody>
      </p:sp>
      <p:sp>
        <p:nvSpPr>
          <p:cNvPr id="20" name="TextBox 19">
            <a:extLst>
              <a:ext uri="{FF2B5EF4-FFF2-40B4-BE49-F238E27FC236}">
                <a16:creationId xmlns:a16="http://schemas.microsoft.com/office/drawing/2014/main" id="{399079C1-1700-F4F2-B6E6-38360BC5861B}"/>
              </a:ext>
            </a:extLst>
          </p:cNvPr>
          <p:cNvSpPr txBox="1"/>
          <p:nvPr/>
        </p:nvSpPr>
        <p:spPr>
          <a:xfrm>
            <a:off x="2957154" y="4927837"/>
            <a:ext cx="2097159" cy="1569660"/>
          </a:xfrm>
          <a:prstGeom prst="rect">
            <a:avLst/>
          </a:prstGeom>
          <a:noFill/>
        </p:spPr>
        <p:txBody>
          <a:bodyPr wrap="square" rtlCol="0">
            <a:spAutoFit/>
          </a:bodyPr>
          <a:lstStyle/>
          <a:p>
            <a:r>
              <a:rPr lang="en-US" sz="1600" dirty="0">
                <a:solidFill>
                  <a:schemeClr val="tx2"/>
                </a:solidFill>
              </a:rPr>
              <a:t>Produces </a:t>
            </a:r>
            <a:r>
              <a:rPr lang="en-US" sz="1600" b="1" dirty="0">
                <a:solidFill>
                  <a:schemeClr val="tx2"/>
                </a:solidFill>
              </a:rPr>
              <a:t>images from natural-language prompts</a:t>
            </a:r>
            <a:r>
              <a:rPr lang="en-US" sz="1600" dirty="0">
                <a:solidFill>
                  <a:schemeClr val="tx2"/>
                </a:solidFill>
              </a:rPr>
              <a:t>. Supports inpainting, </a:t>
            </a:r>
            <a:r>
              <a:rPr lang="en-US" sz="1600" dirty="0" err="1">
                <a:solidFill>
                  <a:schemeClr val="tx2"/>
                </a:solidFill>
              </a:rPr>
              <a:t>outpainting</a:t>
            </a:r>
            <a:r>
              <a:rPr lang="en-US" sz="1600" dirty="0">
                <a:solidFill>
                  <a:schemeClr val="tx2"/>
                </a:solidFill>
              </a:rPr>
              <a:t>, image variations, and more.</a:t>
            </a:r>
            <a:endParaRPr lang="en-US" sz="1600" b="1" dirty="0">
              <a:solidFill>
                <a:schemeClr val="tx2"/>
              </a:solidFill>
            </a:endParaRPr>
          </a:p>
        </p:txBody>
      </p:sp>
      <p:sp>
        <p:nvSpPr>
          <p:cNvPr id="21" name="Rectangle 20">
            <a:extLst>
              <a:ext uri="{FF2B5EF4-FFF2-40B4-BE49-F238E27FC236}">
                <a16:creationId xmlns:a16="http://schemas.microsoft.com/office/drawing/2014/main" id="{3153C288-0B3D-C1A3-0C68-6D2644DFDB2F}"/>
              </a:ext>
            </a:extLst>
          </p:cNvPr>
          <p:cNvSpPr/>
          <p:nvPr/>
        </p:nvSpPr>
        <p:spPr>
          <a:xfrm>
            <a:off x="5282913" y="3421062"/>
            <a:ext cx="2036476" cy="1371600"/>
          </a:xfrm>
          <a:prstGeom prst="rect">
            <a:avLst/>
          </a:prstGeom>
          <a:solidFill>
            <a:srgbClr val="E2F0D9"/>
          </a:solidFill>
          <a:ln w="12700" cap="flat" cmpd="sng" algn="ctr">
            <a:solidFill>
              <a:sysClr val="window" lastClr="FFFFFF">
                <a:lumMod val="75000"/>
              </a:sysClr>
            </a:solidFill>
            <a:prstDash val="solid"/>
            <a:miter lim="800000"/>
          </a:ln>
          <a:effectLst/>
        </p:spPr>
        <p:txBody>
          <a:bodyPr rtlCol="0" anchor="ctr"/>
          <a:lstStyle/>
          <a:p>
            <a:pPr algn="ctr" defTabSz="914400"/>
            <a:r>
              <a:rPr lang="en-US" sz="2000" b="1" kern="0" dirty="0">
                <a:solidFill>
                  <a:prstClr val="black"/>
                </a:solidFill>
                <a:latin typeface="+mj-lt"/>
              </a:rPr>
              <a:t>Embeddings</a:t>
            </a:r>
          </a:p>
        </p:txBody>
      </p:sp>
      <p:sp>
        <p:nvSpPr>
          <p:cNvPr id="22" name="TextBox 21">
            <a:extLst>
              <a:ext uri="{FF2B5EF4-FFF2-40B4-BE49-F238E27FC236}">
                <a16:creationId xmlns:a16="http://schemas.microsoft.com/office/drawing/2014/main" id="{F1EDD13D-C98F-CCA9-FBDB-3DF760ADABC9}"/>
              </a:ext>
            </a:extLst>
          </p:cNvPr>
          <p:cNvSpPr txBox="1"/>
          <p:nvPr/>
        </p:nvSpPr>
        <p:spPr>
          <a:xfrm>
            <a:off x="5213427" y="4927837"/>
            <a:ext cx="2105962" cy="1569660"/>
          </a:xfrm>
          <a:prstGeom prst="rect">
            <a:avLst/>
          </a:prstGeom>
          <a:noFill/>
        </p:spPr>
        <p:txBody>
          <a:bodyPr wrap="square" rtlCol="0">
            <a:spAutoFit/>
          </a:bodyPr>
          <a:lstStyle/>
          <a:p>
            <a:r>
              <a:rPr lang="en-US" sz="1600" dirty="0">
                <a:solidFill>
                  <a:schemeClr val="tx2"/>
                </a:solidFill>
              </a:rPr>
              <a:t>Models that generate </a:t>
            </a:r>
            <a:r>
              <a:rPr lang="en-US" sz="1600" b="1" dirty="0">
                <a:solidFill>
                  <a:schemeClr val="tx2"/>
                </a:solidFill>
              </a:rPr>
              <a:t>embedding vectors</a:t>
            </a:r>
            <a:r>
              <a:rPr lang="en-US" sz="1600" dirty="0">
                <a:solidFill>
                  <a:schemeClr val="tx2"/>
                </a:solidFill>
              </a:rPr>
              <a:t> from text. Used for semantic search, recommender systems, and more.</a:t>
            </a:r>
            <a:endParaRPr lang="en-US" sz="1600" b="1" dirty="0">
              <a:solidFill>
                <a:schemeClr val="tx2"/>
              </a:solidFill>
            </a:endParaRPr>
          </a:p>
        </p:txBody>
      </p:sp>
      <p:sp>
        <p:nvSpPr>
          <p:cNvPr id="23" name="Rectangle 22">
            <a:extLst>
              <a:ext uri="{FF2B5EF4-FFF2-40B4-BE49-F238E27FC236}">
                <a16:creationId xmlns:a16="http://schemas.microsoft.com/office/drawing/2014/main" id="{8CF1FEA3-357D-4B19-B331-5FA76CF8D6E6}"/>
              </a:ext>
            </a:extLst>
          </p:cNvPr>
          <p:cNvSpPr/>
          <p:nvPr/>
        </p:nvSpPr>
        <p:spPr>
          <a:xfrm>
            <a:off x="7547989" y="3421062"/>
            <a:ext cx="2036476" cy="1371600"/>
          </a:xfrm>
          <a:prstGeom prst="rect">
            <a:avLst/>
          </a:prstGeom>
          <a:solidFill>
            <a:srgbClr val="FFF2CC"/>
          </a:solidFill>
          <a:ln w="12700" cap="flat" cmpd="sng" algn="ctr">
            <a:solidFill>
              <a:sysClr val="window" lastClr="FFFFFF">
                <a:lumMod val="75000"/>
              </a:sysClr>
            </a:solidFill>
            <a:prstDash val="solid"/>
            <a:miter lim="800000"/>
          </a:ln>
          <a:effectLst/>
        </p:spPr>
        <p:txBody>
          <a:bodyPr rtlCol="0" anchor="ctr"/>
          <a:lstStyle/>
          <a:p>
            <a:pPr algn="ctr" defTabSz="914400"/>
            <a:r>
              <a:rPr lang="en-US" sz="2000" b="1" kern="0" dirty="0">
                <a:solidFill>
                  <a:prstClr val="black"/>
                </a:solidFill>
                <a:latin typeface="+mj-lt"/>
              </a:rPr>
              <a:t>Whisper</a:t>
            </a:r>
          </a:p>
        </p:txBody>
      </p:sp>
      <p:sp>
        <p:nvSpPr>
          <p:cNvPr id="24" name="TextBox 23">
            <a:extLst>
              <a:ext uri="{FF2B5EF4-FFF2-40B4-BE49-F238E27FC236}">
                <a16:creationId xmlns:a16="http://schemas.microsoft.com/office/drawing/2014/main" id="{192AA0C0-D5D6-135C-D452-A8753FA6B194}"/>
              </a:ext>
            </a:extLst>
          </p:cNvPr>
          <p:cNvSpPr txBox="1"/>
          <p:nvPr/>
        </p:nvSpPr>
        <p:spPr>
          <a:xfrm>
            <a:off x="7478503" y="4927837"/>
            <a:ext cx="2105962" cy="1569660"/>
          </a:xfrm>
          <a:prstGeom prst="rect">
            <a:avLst/>
          </a:prstGeom>
          <a:noFill/>
        </p:spPr>
        <p:txBody>
          <a:bodyPr wrap="square" rtlCol="0">
            <a:spAutoFit/>
          </a:bodyPr>
          <a:lstStyle/>
          <a:p>
            <a:r>
              <a:rPr lang="en-US" sz="1600" dirty="0">
                <a:solidFill>
                  <a:schemeClr val="tx2"/>
                </a:solidFill>
              </a:rPr>
              <a:t>General-purpose </a:t>
            </a:r>
            <a:r>
              <a:rPr lang="en-US" sz="1600" b="1" dirty="0">
                <a:solidFill>
                  <a:schemeClr val="tx2"/>
                </a:solidFill>
              </a:rPr>
              <a:t>speech-to-text engine</a:t>
            </a:r>
            <a:r>
              <a:rPr lang="en-US" sz="1600" dirty="0">
                <a:solidFill>
                  <a:schemeClr val="tx2"/>
                </a:solidFill>
              </a:rPr>
              <a:t> trained on 680,000 hours of audio. Also available via open source.</a:t>
            </a:r>
            <a:endParaRPr lang="en-US" sz="1600" b="1" dirty="0">
              <a:solidFill>
                <a:schemeClr val="tx2"/>
              </a:solidFill>
            </a:endParaRPr>
          </a:p>
        </p:txBody>
      </p:sp>
      <p:sp>
        <p:nvSpPr>
          <p:cNvPr id="5" name="Rectangle 4">
            <a:extLst>
              <a:ext uri="{FF2B5EF4-FFF2-40B4-BE49-F238E27FC236}">
                <a16:creationId xmlns:a16="http://schemas.microsoft.com/office/drawing/2014/main" id="{C7B5B269-8405-9974-8D6E-DC5C034F3C0C}"/>
              </a:ext>
            </a:extLst>
          </p:cNvPr>
          <p:cNvSpPr/>
          <p:nvPr/>
        </p:nvSpPr>
        <p:spPr>
          <a:xfrm>
            <a:off x="9813065" y="3421062"/>
            <a:ext cx="2036476" cy="1371600"/>
          </a:xfrm>
          <a:prstGeom prst="rect">
            <a:avLst/>
          </a:prstGeom>
          <a:solidFill>
            <a:srgbClr val="CCECFF"/>
          </a:solidFill>
          <a:ln w="12700" cap="flat" cmpd="sng" algn="ctr">
            <a:solidFill>
              <a:sysClr val="window" lastClr="FFFFFF">
                <a:lumMod val="75000"/>
              </a:sysClr>
            </a:solidFill>
            <a:prstDash val="solid"/>
            <a:miter lim="800000"/>
          </a:ln>
          <a:effectLst/>
        </p:spPr>
        <p:txBody>
          <a:bodyPr rtlCol="0" anchor="ctr"/>
          <a:lstStyle/>
          <a:p>
            <a:pPr algn="ctr" defTabSz="914400"/>
            <a:r>
              <a:rPr lang="en-US" sz="2000" b="1" kern="0" dirty="0">
                <a:solidFill>
                  <a:prstClr val="black"/>
                </a:solidFill>
                <a:latin typeface="+mj-lt"/>
              </a:rPr>
              <a:t>TTS</a:t>
            </a:r>
          </a:p>
        </p:txBody>
      </p:sp>
      <p:sp>
        <p:nvSpPr>
          <p:cNvPr id="6" name="TextBox 5">
            <a:extLst>
              <a:ext uri="{FF2B5EF4-FFF2-40B4-BE49-F238E27FC236}">
                <a16:creationId xmlns:a16="http://schemas.microsoft.com/office/drawing/2014/main" id="{BCC50126-6C7A-E5C6-CF58-5FC5F0089F5A}"/>
              </a:ext>
            </a:extLst>
          </p:cNvPr>
          <p:cNvSpPr txBox="1"/>
          <p:nvPr/>
        </p:nvSpPr>
        <p:spPr>
          <a:xfrm>
            <a:off x="9722061" y="4927837"/>
            <a:ext cx="2127479" cy="1569660"/>
          </a:xfrm>
          <a:prstGeom prst="rect">
            <a:avLst/>
          </a:prstGeom>
          <a:noFill/>
        </p:spPr>
        <p:txBody>
          <a:bodyPr wrap="square" rtlCol="0">
            <a:spAutoFit/>
          </a:bodyPr>
          <a:lstStyle/>
          <a:p>
            <a:r>
              <a:rPr lang="en-US" sz="1600" dirty="0">
                <a:solidFill>
                  <a:schemeClr val="tx2"/>
                </a:solidFill>
              </a:rPr>
              <a:t>Converts </a:t>
            </a:r>
            <a:r>
              <a:rPr lang="en-US" sz="1600" b="1" dirty="0">
                <a:solidFill>
                  <a:schemeClr val="tx2"/>
                </a:solidFill>
              </a:rPr>
              <a:t>text to speech</a:t>
            </a:r>
            <a:r>
              <a:rPr lang="en-US" sz="1600" dirty="0">
                <a:solidFill>
                  <a:schemeClr val="tx2"/>
                </a:solidFill>
              </a:rPr>
              <a:t>. One version is optimized for speed, while the other version is optimized for quality.</a:t>
            </a:r>
          </a:p>
        </p:txBody>
      </p:sp>
    </p:spTree>
    <p:extLst>
      <p:ext uri="{BB962C8B-B14F-4D97-AF65-F5344CB8AC3E}">
        <p14:creationId xmlns:p14="http://schemas.microsoft.com/office/powerpoint/2010/main" val="4130134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8F8042-0713-47CE-0DEB-6E10E765C3E9}"/>
              </a:ext>
            </a:extLst>
          </p:cNvPr>
          <p:cNvSpPr>
            <a:spLocks noGrp="1"/>
          </p:cNvSpPr>
          <p:nvPr>
            <p:ph type="title"/>
          </p:nvPr>
        </p:nvSpPr>
        <p:spPr/>
        <p:txBody>
          <a:bodyPr/>
          <a:lstStyle/>
          <a:p>
            <a:r>
              <a:rPr lang="en-US" dirty="0"/>
              <a:t>The Road to </a:t>
            </a:r>
            <a:r>
              <a:rPr lang="en-US" dirty="0" err="1"/>
              <a:t>ChatGPT</a:t>
            </a:r>
            <a:endParaRPr lang="en-US" dirty="0"/>
          </a:p>
        </p:txBody>
      </p:sp>
      <p:sp>
        <p:nvSpPr>
          <p:cNvPr id="4" name="Oval 3">
            <a:extLst>
              <a:ext uri="{FF2B5EF4-FFF2-40B4-BE49-F238E27FC236}">
                <a16:creationId xmlns:a16="http://schemas.microsoft.com/office/drawing/2014/main" id="{FAFF867F-D07F-3B58-D23B-6392E88AF360}"/>
              </a:ext>
            </a:extLst>
          </p:cNvPr>
          <p:cNvSpPr/>
          <p:nvPr/>
        </p:nvSpPr>
        <p:spPr>
          <a:xfrm>
            <a:off x="1351177" y="2234339"/>
            <a:ext cx="644683" cy="601376"/>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5" name="Oval 4">
            <a:extLst>
              <a:ext uri="{FF2B5EF4-FFF2-40B4-BE49-F238E27FC236}">
                <a16:creationId xmlns:a16="http://schemas.microsoft.com/office/drawing/2014/main" id="{97BB6596-10DC-99F3-D7BB-0DD0E697B55C}"/>
              </a:ext>
            </a:extLst>
          </p:cNvPr>
          <p:cNvSpPr/>
          <p:nvPr/>
        </p:nvSpPr>
        <p:spPr>
          <a:xfrm>
            <a:off x="1537684" y="2396930"/>
            <a:ext cx="271669" cy="276195"/>
          </a:xfrm>
          <a:prstGeom prst="ellipse">
            <a:avLst/>
          </a:prstGeom>
          <a:solidFill>
            <a:srgbClr val="AC7A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6" name="Straight Connector 5">
            <a:extLst>
              <a:ext uri="{FF2B5EF4-FFF2-40B4-BE49-F238E27FC236}">
                <a16:creationId xmlns:a16="http://schemas.microsoft.com/office/drawing/2014/main" id="{2D3C82F6-9B42-6AFB-BCAC-09D71F1DED16}"/>
              </a:ext>
            </a:extLst>
          </p:cNvPr>
          <p:cNvCxnSpPr>
            <a:cxnSpLocks/>
            <a:stCxn id="4" idx="6"/>
            <a:endCxn id="7" idx="2"/>
          </p:cNvCxnSpPr>
          <p:nvPr/>
        </p:nvCxnSpPr>
        <p:spPr>
          <a:xfrm>
            <a:off x="1995860" y="2535027"/>
            <a:ext cx="8225637"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F1689984-0437-0F51-2AC7-138CD58E7BF2}"/>
              </a:ext>
            </a:extLst>
          </p:cNvPr>
          <p:cNvSpPr/>
          <p:nvPr/>
        </p:nvSpPr>
        <p:spPr>
          <a:xfrm>
            <a:off x="10221497" y="2234339"/>
            <a:ext cx="644683" cy="601376"/>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8" name="Oval 7">
            <a:extLst>
              <a:ext uri="{FF2B5EF4-FFF2-40B4-BE49-F238E27FC236}">
                <a16:creationId xmlns:a16="http://schemas.microsoft.com/office/drawing/2014/main" id="{13E30769-7D81-E94F-9703-7A48696D0C9C}"/>
              </a:ext>
            </a:extLst>
          </p:cNvPr>
          <p:cNvSpPr/>
          <p:nvPr/>
        </p:nvSpPr>
        <p:spPr>
          <a:xfrm>
            <a:off x="10408004" y="2396930"/>
            <a:ext cx="271669" cy="276195"/>
          </a:xfrm>
          <a:prstGeom prst="ellipse">
            <a:avLst/>
          </a:prstGeom>
          <a:solidFill>
            <a:srgbClr val="AC7A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9" name="Oval 8">
            <a:extLst>
              <a:ext uri="{FF2B5EF4-FFF2-40B4-BE49-F238E27FC236}">
                <a16:creationId xmlns:a16="http://schemas.microsoft.com/office/drawing/2014/main" id="{742DA150-4E14-186B-129F-C40BC0FCB17F}"/>
              </a:ext>
            </a:extLst>
          </p:cNvPr>
          <p:cNvSpPr/>
          <p:nvPr/>
        </p:nvSpPr>
        <p:spPr>
          <a:xfrm>
            <a:off x="4313237" y="2234339"/>
            <a:ext cx="644683" cy="601376"/>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10" name="Oval 9">
            <a:extLst>
              <a:ext uri="{FF2B5EF4-FFF2-40B4-BE49-F238E27FC236}">
                <a16:creationId xmlns:a16="http://schemas.microsoft.com/office/drawing/2014/main" id="{5A86F842-1ED5-0F24-3D5C-D4B9A8C62716}"/>
              </a:ext>
            </a:extLst>
          </p:cNvPr>
          <p:cNvSpPr/>
          <p:nvPr/>
        </p:nvSpPr>
        <p:spPr>
          <a:xfrm>
            <a:off x="4499744" y="2396930"/>
            <a:ext cx="271669" cy="276195"/>
          </a:xfrm>
          <a:prstGeom prst="ellipse">
            <a:avLst/>
          </a:prstGeom>
          <a:solidFill>
            <a:srgbClr val="AC7A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11" name="Oval 10">
            <a:extLst>
              <a:ext uri="{FF2B5EF4-FFF2-40B4-BE49-F238E27FC236}">
                <a16:creationId xmlns:a16="http://schemas.microsoft.com/office/drawing/2014/main" id="{7C98E716-EB52-B157-16BA-A5BBA2E14B0A}"/>
              </a:ext>
            </a:extLst>
          </p:cNvPr>
          <p:cNvSpPr/>
          <p:nvPr/>
        </p:nvSpPr>
        <p:spPr>
          <a:xfrm>
            <a:off x="7275297" y="2234339"/>
            <a:ext cx="644683" cy="601376"/>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12" name="Oval 11">
            <a:extLst>
              <a:ext uri="{FF2B5EF4-FFF2-40B4-BE49-F238E27FC236}">
                <a16:creationId xmlns:a16="http://schemas.microsoft.com/office/drawing/2014/main" id="{0357CDD1-8ACF-5686-DBA9-AD858E4C2F25}"/>
              </a:ext>
            </a:extLst>
          </p:cNvPr>
          <p:cNvSpPr/>
          <p:nvPr/>
        </p:nvSpPr>
        <p:spPr>
          <a:xfrm>
            <a:off x="7461804" y="2396930"/>
            <a:ext cx="271669" cy="276195"/>
          </a:xfrm>
          <a:prstGeom prst="ellipse">
            <a:avLst/>
          </a:prstGeom>
          <a:solidFill>
            <a:srgbClr val="AC7A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13" name="TextBox 12">
            <a:extLst>
              <a:ext uri="{FF2B5EF4-FFF2-40B4-BE49-F238E27FC236}">
                <a16:creationId xmlns:a16="http://schemas.microsoft.com/office/drawing/2014/main" id="{27E3B711-E9F7-173B-BE72-F21A85F9B2FE}"/>
              </a:ext>
            </a:extLst>
          </p:cNvPr>
          <p:cNvSpPr txBox="1"/>
          <p:nvPr/>
        </p:nvSpPr>
        <p:spPr>
          <a:xfrm>
            <a:off x="1209856" y="1736612"/>
            <a:ext cx="927323" cy="478376"/>
          </a:xfrm>
          <a:prstGeom prst="rect">
            <a:avLst/>
          </a:prstGeom>
          <a:noFill/>
        </p:spPr>
        <p:txBody>
          <a:bodyPr wrap="none" rtlCol="0">
            <a:spAutoFit/>
          </a:bodyPr>
          <a:lstStyle/>
          <a:p>
            <a:r>
              <a:rPr lang="en-US" sz="2448" b="1" dirty="0">
                <a:solidFill>
                  <a:schemeClr val="tx2"/>
                </a:solidFill>
              </a:rPr>
              <a:t>2017</a:t>
            </a:r>
          </a:p>
        </p:txBody>
      </p:sp>
      <p:sp>
        <p:nvSpPr>
          <p:cNvPr id="14" name="TextBox 13">
            <a:extLst>
              <a:ext uri="{FF2B5EF4-FFF2-40B4-BE49-F238E27FC236}">
                <a16:creationId xmlns:a16="http://schemas.microsoft.com/office/drawing/2014/main" id="{3A7B05AB-E96F-36F0-11C5-F7C318639C34}"/>
              </a:ext>
            </a:extLst>
          </p:cNvPr>
          <p:cNvSpPr txBox="1"/>
          <p:nvPr/>
        </p:nvSpPr>
        <p:spPr>
          <a:xfrm>
            <a:off x="4171916" y="1736612"/>
            <a:ext cx="927323" cy="478376"/>
          </a:xfrm>
          <a:prstGeom prst="rect">
            <a:avLst/>
          </a:prstGeom>
          <a:noFill/>
        </p:spPr>
        <p:txBody>
          <a:bodyPr wrap="none" rtlCol="0">
            <a:spAutoFit/>
          </a:bodyPr>
          <a:lstStyle/>
          <a:p>
            <a:r>
              <a:rPr lang="en-US" sz="2448" b="1" dirty="0">
                <a:solidFill>
                  <a:schemeClr val="tx2"/>
                </a:solidFill>
              </a:rPr>
              <a:t>2018</a:t>
            </a:r>
          </a:p>
        </p:txBody>
      </p:sp>
      <p:sp>
        <p:nvSpPr>
          <p:cNvPr id="15" name="TextBox 14">
            <a:extLst>
              <a:ext uri="{FF2B5EF4-FFF2-40B4-BE49-F238E27FC236}">
                <a16:creationId xmlns:a16="http://schemas.microsoft.com/office/drawing/2014/main" id="{913C67A8-5462-F116-73DB-686F6FAF13ED}"/>
              </a:ext>
            </a:extLst>
          </p:cNvPr>
          <p:cNvSpPr txBox="1"/>
          <p:nvPr/>
        </p:nvSpPr>
        <p:spPr>
          <a:xfrm>
            <a:off x="7143786" y="1736612"/>
            <a:ext cx="927323" cy="478376"/>
          </a:xfrm>
          <a:prstGeom prst="rect">
            <a:avLst/>
          </a:prstGeom>
          <a:noFill/>
        </p:spPr>
        <p:txBody>
          <a:bodyPr wrap="none" rtlCol="0">
            <a:spAutoFit/>
          </a:bodyPr>
          <a:lstStyle/>
          <a:p>
            <a:r>
              <a:rPr lang="en-US" sz="2448" b="1" dirty="0">
                <a:solidFill>
                  <a:schemeClr val="tx2"/>
                </a:solidFill>
              </a:rPr>
              <a:t>2020</a:t>
            </a:r>
          </a:p>
        </p:txBody>
      </p:sp>
      <p:sp>
        <p:nvSpPr>
          <p:cNvPr id="16" name="TextBox 15">
            <a:extLst>
              <a:ext uri="{FF2B5EF4-FFF2-40B4-BE49-F238E27FC236}">
                <a16:creationId xmlns:a16="http://schemas.microsoft.com/office/drawing/2014/main" id="{A49F5E09-6C84-5B98-D7A0-C759E67EB203}"/>
              </a:ext>
            </a:extLst>
          </p:cNvPr>
          <p:cNvSpPr txBox="1"/>
          <p:nvPr/>
        </p:nvSpPr>
        <p:spPr>
          <a:xfrm>
            <a:off x="10089986" y="1736612"/>
            <a:ext cx="927323" cy="478376"/>
          </a:xfrm>
          <a:prstGeom prst="rect">
            <a:avLst/>
          </a:prstGeom>
          <a:noFill/>
        </p:spPr>
        <p:txBody>
          <a:bodyPr wrap="none" rtlCol="0">
            <a:spAutoFit/>
          </a:bodyPr>
          <a:lstStyle/>
          <a:p>
            <a:r>
              <a:rPr lang="en-US" sz="2448" b="1" dirty="0">
                <a:solidFill>
                  <a:schemeClr val="tx2"/>
                </a:solidFill>
              </a:rPr>
              <a:t>2022</a:t>
            </a:r>
          </a:p>
        </p:txBody>
      </p:sp>
      <p:cxnSp>
        <p:nvCxnSpPr>
          <p:cNvPr id="17" name="Straight Connector 16">
            <a:extLst>
              <a:ext uri="{FF2B5EF4-FFF2-40B4-BE49-F238E27FC236}">
                <a16:creationId xmlns:a16="http://schemas.microsoft.com/office/drawing/2014/main" id="{7C844AFD-ADF9-EA72-5A93-D4BFEED37AFC}"/>
              </a:ext>
            </a:extLst>
          </p:cNvPr>
          <p:cNvCxnSpPr/>
          <p:nvPr/>
        </p:nvCxnSpPr>
        <p:spPr>
          <a:xfrm>
            <a:off x="5691070" y="2302623"/>
            <a:ext cx="0" cy="23240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C09F3F0-62CB-8C98-2681-A5C5B3A3D1B1}"/>
              </a:ext>
            </a:extLst>
          </p:cNvPr>
          <p:cNvCxnSpPr/>
          <p:nvPr/>
        </p:nvCxnSpPr>
        <p:spPr>
          <a:xfrm>
            <a:off x="6523037" y="2535028"/>
            <a:ext cx="0" cy="232405"/>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127B1CFD-6A1A-7C8E-01EA-DF5DA92CA721}"/>
              </a:ext>
            </a:extLst>
          </p:cNvPr>
          <p:cNvSpPr txBox="1"/>
          <p:nvPr/>
        </p:nvSpPr>
        <p:spPr>
          <a:xfrm>
            <a:off x="5319319" y="2012517"/>
            <a:ext cx="765467" cy="350330"/>
          </a:xfrm>
          <a:prstGeom prst="rect">
            <a:avLst/>
          </a:prstGeom>
          <a:noFill/>
        </p:spPr>
        <p:txBody>
          <a:bodyPr wrap="none" rtlCol="0">
            <a:spAutoFit/>
          </a:bodyPr>
          <a:lstStyle>
            <a:defPPr>
              <a:defRPr lang="en-US"/>
            </a:defPPr>
            <a:lvl1pPr>
              <a:defRPr sz="1632">
                <a:solidFill>
                  <a:srgbClr val="000000"/>
                </a:solidFill>
              </a:defRPr>
            </a:lvl1pPr>
          </a:lstStyle>
          <a:p>
            <a:r>
              <a:rPr lang="en-US" dirty="0"/>
              <a:t>GPT-1</a:t>
            </a:r>
          </a:p>
        </p:txBody>
      </p:sp>
      <p:sp>
        <p:nvSpPr>
          <p:cNvPr id="24" name="TextBox 23">
            <a:extLst>
              <a:ext uri="{FF2B5EF4-FFF2-40B4-BE49-F238E27FC236}">
                <a16:creationId xmlns:a16="http://schemas.microsoft.com/office/drawing/2014/main" id="{EE7A6094-BD3F-6745-6193-B9D92BD24255}"/>
              </a:ext>
            </a:extLst>
          </p:cNvPr>
          <p:cNvSpPr txBox="1"/>
          <p:nvPr/>
        </p:nvSpPr>
        <p:spPr>
          <a:xfrm>
            <a:off x="6140303" y="2744965"/>
            <a:ext cx="750526" cy="343492"/>
          </a:xfrm>
          <a:prstGeom prst="rect">
            <a:avLst/>
          </a:prstGeom>
          <a:noFill/>
        </p:spPr>
        <p:txBody>
          <a:bodyPr wrap="none" rtlCol="0">
            <a:spAutoFit/>
          </a:bodyPr>
          <a:lstStyle>
            <a:defPPr>
              <a:defRPr lang="en-US"/>
            </a:defPPr>
            <a:lvl1pPr>
              <a:defRPr sz="1632">
                <a:solidFill>
                  <a:srgbClr val="000000"/>
                </a:solidFill>
              </a:defRPr>
            </a:lvl1pPr>
          </a:lstStyle>
          <a:p>
            <a:r>
              <a:rPr lang="en-US" dirty="0"/>
              <a:t>GPT-2</a:t>
            </a:r>
          </a:p>
        </p:txBody>
      </p:sp>
      <p:sp>
        <p:nvSpPr>
          <p:cNvPr id="25" name="TextBox 24">
            <a:extLst>
              <a:ext uri="{FF2B5EF4-FFF2-40B4-BE49-F238E27FC236}">
                <a16:creationId xmlns:a16="http://schemas.microsoft.com/office/drawing/2014/main" id="{775281AA-826C-83AA-AE23-55E71881B6FF}"/>
              </a:ext>
            </a:extLst>
          </p:cNvPr>
          <p:cNvSpPr txBox="1"/>
          <p:nvPr/>
        </p:nvSpPr>
        <p:spPr>
          <a:xfrm>
            <a:off x="512953" y="3077644"/>
            <a:ext cx="2321128" cy="478376"/>
          </a:xfrm>
          <a:prstGeom prst="rect">
            <a:avLst/>
          </a:prstGeom>
          <a:noFill/>
        </p:spPr>
        <p:txBody>
          <a:bodyPr wrap="square" rtlCol="0">
            <a:spAutoFit/>
          </a:bodyPr>
          <a:lstStyle/>
          <a:p>
            <a:pPr algn="ctr"/>
            <a:r>
              <a:rPr lang="en-US" sz="2448" b="1" dirty="0">
                <a:solidFill>
                  <a:srgbClr val="000000"/>
                </a:solidFill>
              </a:rPr>
              <a:t>Transformer</a:t>
            </a:r>
          </a:p>
        </p:txBody>
      </p:sp>
      <p:sp>
        <p:nvSpPr>
          <p:cNvPr id="26" name="TextBox 25">
            <a:extLst>
              <a:ext uri="{FF2B5EF4-FFF2-40B4-BE49-F238E27FC236}">
                <a16:creationId xmlns:a16="http://schemas.microsoft.com/office/drawing/2014/main" id="{3D1FB1B5-52E7-E643-DE4A-1B2196F29E1B}"/>
              </a:ext>
            </a:extLst>
          </p:cNvPr>
          <p:cNvSpPr txBox="1"/>
          <p:nvPr/>
        </p:nvSpPr>
        <p:spPr>
          <a:xfrm>
            <a:off x="3475013" y="3077644"/>
            <a:ext cx="2321128" cy="478376"/>
          </a:xfrm>
          <a:prstGeom prst="rect">
            <a:avLst/>
          </a:prstGeom>
          <a:noFill/>
        </p:spPr>
        <p:txBody>
          <a:bodyPr wrap="square" rtlCol="0">
            <a:spAutoFit/>
          </a:bodyPr>
          <a:lstStyle/>
          <a:p>
            <a:pPr algn="ctr"/>
            <a:r>
              <a:rPr lang="en-US" sz="2448" b="1" dirty="0">
                <a:solidFill>
                  <a:srgbClr val="000000"/>
                </a:solidFill>
              </a:rPr>
              <a:t>BERT</a:t>
            </a:r>
          </a:p>
        </p:txBody>
      </p:sp>
      <p:sp>
        <p:nvSpPr>
          <p:cNvPr id="27" name="TextBox 26">
            <a:extLst>
              <a:ext uri="{FF2B5EF4-FFF2-40B4-BE49-F238E27FC236}">
                <a16:creationId xmlns:a16="http://schemas.microsoft.com/office/drawing/2014/main" id="{1C4E86DB-4DC1-DF05-F097-FAE87E1C287F}"/>
              </a:ext>
            </a:extLst>
          </p:cNvPr>
          <p:cNvSpPr txBox="1"/>
          <p:nvPr/>
        </p:nvSpPr>
        <p:spPr>
          <a:xfrm>
            <a:off x="6437073" y="3077644"/>
            <a:ext cx="2321128" cy="478376"/>
          </a:xfrm>
          <a:prstGeom prst="rect">
            <a:avLst/>
          </a:prstGeom>
          <a:noFill/>
        </p:spPr>
        <p:txBody>
          <a:bodyPr wrap="square" rtlCol="0">
            <a:spAutoFit/>
          </a:bodyPr>
          <a:lstStyle/>
          <a:p>
            <a:pPr algn="ctr"/>
            <a:r>
              <a:rPr lang="en-US" sz="2448" b="1" dirty="0">
                <a:solidFill>
                  <a:srgbClr val="000000"/>
                </a:solidFill>
              </a:rPr>
              <a:t>GPT-3</a:t>
            </a:r>
          </a:p>
        </p:txBody>
      </p:sp>
      <p:sp>
        <p:nvSpPr>
          <p:cNvPr id="28" name="TextBox 27">
            <a:extLst>
              <a:ext uri="{FF2B5EF4-FFF2-40B4-BE49-F238E27FC236}">
                <a16:creationId xmlns:a16="http://schemas.microsoft.com/office/drawing/2014/main" id="{38550E88-1F40-AC95-B9D1-ACBC97457035}"/>
              </a:ext>
            </a:extLst>
          </p:cNvPr>
          <p:cNvSpPr txBox="1"/>
          <p:nvPr/>
        </p:nvSpPr>
        <p:spPr>
          <a:xfrm>
            <a:off x="9383274" y="3077644"/>
            <a:ext cx="2321128" cy="478376"/>
          </a:xfrm>
          <a:prstGeom prst="rect">
            <a:avLst/>
          </a:prstGeom>
          <a:noFill/>
        </p:spPr>
        <p:txBody>
          <a:bodyPr wrap="square" rtlCol="0">
            <a:spAutoFit/>
          </a:bodyPr>
          <a:lstStyle/>
          <a:p>
            <a:pPr algn="ctr"/>
            <a:r>
              <a:rPr lang="en-US" sz="2448" b="1" dirty="0" err="1">
                <a:solidFill>
                  <a:srgbClr val="000000"/>
                </a:solidFill>
              </a:rPr>
              <a:t>ChatGPT</a:t>
            </a:r>
            <a:endParaRPr lang="en-US" sz="2448" b="1" dirty="0">
              <a:solidFill>
                <a:srgbClr val="000000"/>
              </a:solidFill>
            </a:endParaRPr>
          </a:p>
        </p:txBody>
      </p:sp>
      <p:sp>
        <p:nvSpPr>
          <p:cNvPr id="30" name="TextBox 47">
            <a:extLst>
              <a:ext uri="{FF2B5EF4-FFF2-40B4-BE49-F238E27FC236}">
                <a16:creationId xmlns:a16="http://schemas.microsoft.com/office/drawing/2014/main" id="{23C7C96A-7577-0A7A-2ECB-6B6CA2DC6409}"/>
              </a:ext>
            </a:extLst>
          </p:cNvPr>
          <p:cNvSpPr txBox="1"/>
          <p:nvPr/>
        </p:nvSpPr>
        <p:spPr>
          <a:xfrm>
            <a:off x="512954" y="3497262"/>
            <a:ext cx="2448164" cy="26557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32" dirty="0">
                <a:solidFill>
                  <a:schemeClr val="tx2"/>
                </a:solidFill>
              </a:rPr>
              <a:t>Neural architecture for NLP models that </a:t>
            </a:r>
            <a:r>
              <a:rPr lang="en-US" sz="1632" b="1" dirty="0">
                <a:solidFill>
                  <a:srgbClr val="000000"/>
                </a:solidFill>
              </a:rPr>
              <a:t>replaced recurrent neural networks</a:t>
            </a:r>
            <a:r>
              <a:rPr lang="en-US" sz="1632" dirty="0">
                <a:solidFill>
                  <a:srgbClr val="000000"/>
                </a:solidFill>
              </a:rPr>
              <a:t> </a:t>
            </a:r>
            <a:r>
              <a:rPr lang="en-US" sz="1632" dirty="0">
                <a:solidFill>
                  <a:schemeClr val="tx2"/>
                </a:solidFill>
              </a:rPr>
              <a:t>(RNNs). Transformers use </a:t>
            </a:r>
            <a:r>
              <a:rPr lang="en-US" sz="1632" b="1" dirty="0">
                <a:solidFill>
                  <a:srgbClr val="000000"/>
                </a:solidFill>
              </a:rPr>
              <a:t>self-attention</a:t>
            </a:r>
            <a:r>
              <a:rPr lang="en-US" sz="1632" dirty="0">
                <a:solidFill>
                  <a:schemeClr val="tx2"/>
                </a:solidFill>
              </a:rPr>
              <a:t> to connect related words in a sequence and can </a:t>
            </a:r>
            <a:r>
              <a:rPr lang="en-US" sz="1632" b="1" dirty="0">
                <a:solidFill>
                  <a:srgbClr val="000000"/>
                </a:solidFill>
              </a:rPr>
              <a:t>process sequences of any length</a:t>
            </a:r>
            <a:r>
              <a:rPr lang="en-US" sz="1632" dirty="0">
                <a:solidFill>
                  <a:schemeClr val="tx2"/>
                </a:solidFill>
              </a:rPr>
              <a:t>.</a:t>
            </a:r>
          </a:p>
        </p:txBody>
      </p:sp>
      <p:sp>
        <p:nvSpPr>
          <p:cNvPr id="31" name="TextBox 47">
            <a:extLst>
              <a:ext uri="{FF2B5EF4-FFF2-40B4-BE49-F238E27FC236}">
                <a16:creationId xmlns:a16="http://schemas.microsoft.com/office/drawing/2014/main" id="{04CE3246-90DF-9D17-4B6D-30E48A5305D0}"/>
              </a:ext>
            </a:extLst>
          </p:cNvPr>
          <p:cNvSpPr txBox="1"/>
          <p:nvPr/>
        </p:nvSpPr>
        <p:spPr>
          <a:xfrm>
            <a:off x="3475012" y="3497262"/>
            <a:ext cx="2448165" cy="28550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32" dirty="0">
                <a:solidFill>
                  <a:schemeClr val="tx2"/>
                </a:solidFill>
              </a:rPr>
              <a:t>Transformer-based model pretrained on more than </a:t>
            </a:r>
            <a:r>
              <a:rPr lang="en-US" sz="1632" b="1" dirty="0">
                <a:solidFill>
                  <a:srgbClr val="000000"/>
                </a:solidFill>
              </a:rPr>
              <a:t>3 billion words</a:t>
            </a:r>
            <a:r>
              <a:rPr lang="en-US" sz="1632" dirty="0">
                <a:solidFill>
                  <a:schemeClr val="tx2"/>
                </a:solidFill>
              </a:rPr>
              <a:t> from Wikipedia and Google Books using </a:t>
            </a:r>
            <a:r>
              <a:rPr lang="en-US" sz="1632" b="1" dirty="0">
                <a:solidFill>
                  <a:srgbClr val="000000"/>
                </a:solidFill>
              </a:rPr>
              <a:t>Masked Language Modeling</a:t>
            </a:r>
            <a:r>
              <a:rPr lang="en-US" sz="1632" dirty="0">
                <a:solidFill>
                  <a:schemeClr val="tx2"/>
                </a:solidFill>
              </a:rPr>
              <a:t>. Can be fine-tuned to perform specific NLP tasks such as </a:t>
            </a:r>
            <a:r>
              <a:rPr lang="en-US" sz="1632" b="1" dirty="0">
                <a:solidFill>
                  <a:srgbClr val="000000"/>
                </a:solidFill>
              </a:rPr>
              <a:t>Neural Machine Translation</a:t>
            </a:r>
            <a:r>
              <a:rPr lang="en-US" sz="1632" dirty="0">
                <a:solidFill>
                  <a:schemeClr val="tx2"/>
                </a:solidFill>
              </a:rPr>
              <a:t>.</a:t>
            </a:r>
          </a:p>
        </p:txBody>
      </p:sp>
      <p:sp>
        <p:nvSpPr>
          <p:cNvPr id="32" name="TextBox 47">
            <a:extLst>
              <a:ext uri="{FF2B5EF4-FFF2-40B4-BE49-F238E27FC236}">
                <a16:creationId xmlns:a16="http://schemas.microsoft.com/office/drawing/2014/main" id="{DE0D8562-68A1-800C-D9FA-2B4068DC3D62}"/>
              </a:ext>
            </a:extLst>
          </p:cNvPr>
          <p:cNvSpPr txBox="1"/>
          <p:nvPr/>
        </p:nvSpPr>
        <p:spPr>
          <a:xfrm>
            <a:off x="6437071" y="3497262"/>
            <a:ext cx="2524366" cy="28550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32" b="1" dirty="0">
                <a:solidFill>
                  <a:srgbClr val="000000"/>
                </a:solidFill>
              </a:rPr>
              <a:t>Large Language Model </a:t>
            </a:r>
            <a:r>
              <a:rPr lang="en-US" sz="1632" dirty="0">
                <a:solidFill>
                  <a:schemeClr val="tx2"/>
                </a:solidFill>
              </a:rPr>
              <a:t>(LLM) similar to BERT but trained on </a:t>
            </a:r>
            <a:r>
              <a:rPr lang="en-US" sz="1632" b="1" dirty="0">
                <a:solidFill>
                  <a:schemeClr val="tx2"/>
                </a:solidFill>
              </a:rPr>
              <a:t>500</a:t>
            </a:r>
            <a:r>
              <a:rPr lang="en-US" sz="1632" b="1" dirty="0">
                <a:solidFill>
                  <a:srgbClr val="000000"/>
                </a:solidFill>
              </a:rPr>
              <a:t> billion words</a:t>
            </a:r>
            <a:r>
              <a:rPr lang="en-US" sz="1632" dirty="0">
                <a:solidFill>
                  <a:schemeClr val="tx2"/>
                </a:solidFill>
              </a:rPr>
              <a:t> from the Internet. </a:t>
            </a:r>
            <a:r>
              <a:rPr lang="en-US" sz="1632" b="1" dirty="0">
                <a:solidFill>
                  <a:srgbClr val="000000"/>
                </a:solidFill>
              </a:rPr>
              <a:t>10 times larger </a:t>
            </a:r>
            <a:r>
              <a:rPr lang="en-US" sz="1632" dirty="0">
                <a:solidFill>
                  <a:schemeClr val="tx2"/>
                </a:solidFill>
              </a:rPr>
              <a:t>than any neural network previously built, featuring </a:t>
            </a:r>
            <a:r>
              <a:rPr lang="en-US" sz="1632" b="1" dirty="0">
                <a:solidFill>
                  <a:srgbClr val="000000"/>
                </a:solidFill>
              </a:rPr>
              <a:t>175 billion parameters</a:t>
            </a:r>
            <a:r>
              <a:rPr lang="en-US" sz="1632" dirty="0">
                <a:solidFill>
                  <a:schemeClr val="tx2"/>
                </a:solidFill>
              </a:rPr>
              <a:t>. Performs certain NLP tasks </a:t>
            </a:r>
            <a:r>
              <a:rPr lang="en-US" sz="1632" b="1" dirty="0">
                <a:solidFill>
                  <a:srgbClr val="000000"/>
                </a:solidFill>
              </a:rPr>
              <a:t>without fine-tuning</a:t>
            </a:r>
            <a:r>
              <a:rPr lang="en-US" sz="1632" dirty="0">
                <a:solidFill>
                  <a:schemeClr val="tx2"/>
                </a:solidFill>
              </a:rPr>
              <a:t>.</a:t>
            </a:r>
          </a:p>
        </p:txBody>
      </p:sp>
      <p:sp>
        <p:nvSpPr>
          <p:cNvPr id="33" name="TextBox 47">
            <a:extLst>
              <a:ext uri="{FF2B5EF4-FFF2-40B4-BE49-F238E27FC236}">
                <a16:creationId xmlns:a16="http://schemas.microsoft.com/office/drawing/2014/main" id="{39A6FC74-A75D-47E5-5CEE-2C86955C328E}"/>
              </a:ext>
            </a:extLst>
          </p:cNvPr>
          <p:cNvSpPr txBox="1"/>
          <p:nvPr/>
        </p:nvSpPr>
        <p:spPr>
          <a:xfrm>
            <a:off x="9383273" y="3497262"/>
            <a:ext cx="2448165" cy="23527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32" b="1" dirty="0">
                <a:solidFill>
                  <a:schemeClr val="tx2"/>
                </a:solidFill>
              </a:rPr>
              <a:t>Fine-tuned version of GPT-3.5</a:t>
            </a:r>
            <a:r>
              <a:rPr lang="en-US" sz="1632" dirty="0">
                <a:solidFill>
                  <a:schemeClr val="tx2"/>
                </a:solidFill>
              </a:rPr>
              <a:t>. Further refined using </a:t>
            </a:r>
            <a:r>
              <a:rPr lang="en-US" sz="1632" b="1" dirty="0">
                <a:solidFill>
                  <a:schemeClr val="tx2"/>
                </a:solidFill>
              </a:rPr>
              <a:t>Reinforcement Learning from Human Feedback</a:t>
            </a:r>
            <a:r>
              <a:rPr lang="en-US" sz="1632" dirty="0">
                <a:solidFill>
                  <a:schemeClr val="tx2"/>
                </a:solidFill>
              </a:rPr>
              <a:t> (RLHF). Does everything GPT-3.5 does (and more) at </a:t>
            </a:r>
            <a:r>
              <a:rPr lang="en-US" sz="1632" b="1" dirty="0">
                <a:solidFill>
                  <a:schemeClr val="tx2"/>
                </a:solidFill>
              </a:rPr>
              <a:t>1/10</a:t>
            </a:r>
            <a:r>
              <a:rPr lang="en-US" sz="1632" b="1" baseline="30000" dirty="0">
                <a:solidFill>
                  <a:schemeClr val="tx2"/>
                </a:solidFill>
              </a:rPr>
              <a:t>th</a:t>
            </a:r>
            <a:r>
              <a:rPr lang="en-US" sz="1632" b="1" dirty="0">
                <a:solidFill>
                  <a:schemeClr val="tx2"/>
                </a:solidFill>
              </a:rPr>
              <a:t> the cost</a:t>
            </a:r>
            <a:r>
              <a:rPr lang="en-US" sz="1632" dirty="0">
                <a:solidFill>
                  <a:schemeClr val="tx2"/>
                </a:solidFill>
              </a:rPr>
              <a:t>. Made available via API on March 1</a:t>
            </a:r>
            <a:r>
              <a:rPr lang="en-US" sz="1632" baseline="30000" dirty="0">
                <a:solidFill>
                  <a:schemeClr val="tx2"/>
                </a:solidFill>
              </a:rPr>
              <a:t>st</a:t>
            </a:r>
            <a:r>
              <a:rPr lang="en-US" sz="1632" dirty="0">
                <a:solidFill>
                  <a:schemeClr val="tx2"/>
                </a:solidFill>
              </a:rPr>
              <a:t>, 2023.</a:t>
            </a:r>
          </a:p>
        </p:txBody>
      </p:sp>
    </p:spTree>
    <p:extLst>
      <p:ext uri="{BB962C8B-B14F-4D97-AF65-F5344CB8AC3E}">
        <p14:creationId xmlns:p14="http://schemas.microsoft.com/office/powerpoint/2010/main" val="3521877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rrow: Down 22">
            <a:extLst>
              <a:ext uri="{FF2B5EF4-FFF2-40B4-BE49-F238E27FC236}">
                <a16:creationId xmlns:a16="http://schemas.microsoft.com/office/drawing/2014/main" id="{0B1F689C-F979-4A6E-4F02-233BD3ED4911}"/>
              </a:ext>
            </a:extLst>
          </p:cNvPr>
          <p:cNvSpPr/>
          <p:nvPr/>
        </p:nvSpPr>
        <p:spPr>
          <a:xfrm>
            <a:off x="581289" y="1282329"/>
            <a:ext cx="2437423" cy="5712195"/>
          </a:xfrm>
          <a:prstGeom prst="downArrow">
            <a:avLst/>
          </a:prstGeom>
          <a:solidFill>
            <a:srgbClr val="BBFFD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3A8907-103C-B314-9BB6-31D81B0C8904}"/>
              </a:ext>
            </a:extLst>
          </p:cNvPr>
          <p:cNvSpPr/>
          <p:nvPr/>
        </p:nvSpPr>
        <p:spPr>
          <a:xfrm>
            <a:off x="0" y="5333395"/>
            <a:ext cx="3660485" cy="909340"/>
          </a:xfrm>
          <a:prstGeom prst="rect">
            <a:avLst/>
          </a:prstGeom>
          <a:solidFill>
            <a:srgbClr val="1DA0FF">
              <a:alpha val="1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0920007-2D9D-82B7-9F64-9D162D124631}"/>
              </a:ext>
            </a:extLst>
          </p:cNvPr>
          <p:cNvSpPr/>
          <p:nvPr/>
        </p:nvSpPr>
        <p:spPr>
          <a:xfrm>
            <a:off x="0" y="3683756"/>
            <a:ext cx="3660485" cy="909340"/>
          </a:xfrm>
          <a:prstGeom prst="rect">
            <a:avLst/>
          </a:prstGeom>
          <a:solidFill>
            <a:srgbClr val="1DA0FF">
              <a:alpha val="1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0A242BE-0C22-88F1-B44A-9E1C05669334}"/>
              </a:ext>
            </a:extLst>
          </p:cNvPr>
          <p:cNvSpPr/>
          <p:nvPr/>
        </p:nvSpPr>
        <p:spPr>
          <a:xfrm>
            <a:off x="-20477" y="1973711"/>
            <a:ext cx="3660485" cy="909340"/>
          </a:xfrm>
          <a:prstGeom prst="rect">
            <a:avLst/>
          </a:prstGeom>
          <a:solidFill>
            <a:srgbClr val="1DA0FF">
              <a:alpha val="1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1C30E60-6090-F7F9-31B8-B8679BD2BCFF}"/>
              </a:ext>
            </a:extLst>
          </p:cNvPr>
          <p:cNvCxnSpPr>
            <a:cxnSpLocks/>
          </p:cNvCxnSpPr>
          <p:nvPr/>
        </p:nvCxnSpPr>
        <p:spPr>
          <a:xfrm>
            <a:off x="4103529" y="2420937"/>
            <a:ext cx="0" cy="3352800"/>
          </a:xfrm>
          <a:prstGeom prst="line">
            <a:avLst/>
          </a:prstGeom>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CBA1A1D6-DDAA-DAC4-EFD9-699B3FA68501}"/>
              </a:ext>
            </a:extLst>
          </p:cNvPr>
          <p:cNvSpPr>
            <a:spLocks noGrp="1"/>
          </p:cNvSpPr>
          <p:nvPr>
            <p:ph type="title"/>
          </p:nvPr>
        </p:nvSpPr>
        <p:spPr/>
        <p:txBody>
          <a:bodyPr/>
          <a:lstStyle/>
          <a:p>
            <a:r>
              <a:rPr lang="en-US" dirty="0"/>
              <a:t>How </a:t>
            </a:r>
            <a:r>
              <a:rPr lang="en-US" dirty="0" err="1"/>
              <a:t>ChatGPT</a:t>
            </a:r>
            <a:r>
              <a:rPr lang="en-US" dirty="0"/>
              <a:t> was Created</a:t>
            </a:r>
          </a:p>
        </p:txBody>
      </p:sp>
      <p:sp>
        <p:nvSpPr>
          <p:cNvPr id="4" name="Oval 3">
            <a:extLst>
              <a:ext uri="{FF2B5EF4-FFF2-40B4-BE49-F238E27FC236}">
                <a16:creationId xmlns:a16="http://schemas.microsoft.com/office/drawing/2014/main" id="{FD08A25D-28AE-E111-9A90-28E53944A7A1}"/>
              </a:ext>
            </a:extLst>
          </p:cNvPr>
          <p:cNvSpPr/>
          <p:nvPr/>
        </p:nvSpPr>
        <p:spPr>
          <a:xfrm>
            <a:off x="3779837" y="2125662"/>
            <a:ext cx="644683" cy="601376"/>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5" name="Oval 4">
            <a:extLst>
              <a:ext uri="{FF2B5EF4-FFF2-40B4-BE49-F238E27FC236}">
                <a16:creationId xmlns:a16="http://schemas.microsoft.com/office/drawing/2014/main" id="{713F1FCE-756E-5603-44E9-32E079E0F50E}"/>
              </a:ext>
            </a:extLst>
          </p:cNvPr>
          <p:cNvSpPr/>
          <p:nvPr/>
        </p:nvSpPr>
        <p:spPr>
          <a:xfrm>
            <a:off x="3966344" y="2288253"/>
            <a:ext cx="271669" cy="276195"/>
          </a:xfrm>
          <a:prstGeom prst="ellipse">
            <a:avLst/>
          </a:prstGeom>
          <a:solidFill>
            <a:srgbClr val="AC7A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6" name="Oval 5">
            <a:extLst>
              <a:ext uri="{FF2B5EF4-FFF2-40B4-BE49-F238E27FC236}">
                <a16:creationId xmlns:a16="http://schemas.microsoft.com/office/drawing/2014/main" id="{B5260794-A3F0-8F7E-95E0-03CDE3907F2C}"/>
              </a:ext>
            </a:extLst>
          </p:cNvPr>
          <p:cNvSpPr/>
          <p:nvPr/>
        </p:nvSpPr>
        <p:spPr>
          <a:xfrm>
            <a:off x="3781187" y="3806520"/>
            <a:ext cx="644683" cy="601376"/>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7" name="Oval 6">
            <a:extLst>
              <a:ext uri="{FF2B5EF4-FFF2-40B4-BE49-F238E27FC236}">
                <a16:creationId xmlns:a16="http://schemas.microsoft.com/office/drawing/2014/main" id="{834E0F52-378C-5FC8-42F0-E726236942EE}"/>
              </a:ext>
            </a:extLst>
          </p:cNvPr>
          <p:cNvSpPr/>
          <p:nvPr/>
        </p:nvSpPr>
        <p:spPr>
          <a:xfrm>
            <a:off x="3966344" y="3969111"/>
            <a:ext cx="271669" cy="276195"/>
          </a:xfrm>
          <a:prstGeom prst="ellipse">
            <a:avLst/>
          </a:prstGeom>
          <a:solidFill>
            <a:srgbClr val="AC7A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8" name="Oval 7">
            <a:extLst>
              <a:ext uri="{FF2B5EF4-FFF2-40B4-BE49-F238E27FC236}">
                <a16:creationId xmlns:a16="http://schemas.microsoft.com/office/drawing/2014/main" id="{BEA45979-0400-09B5-64B0-C9FE29926F7A}"/>
              </a:ext>
            </a:extLst>
          </p:cNvPr>
          <p:cNvSpPr/>
          <p:nvPr/>
        </p:nvSpPr>
        <p:spPr>
          <a:xfrm>
            <a:off x="3779837" y="5487378"/>
            <a:ext cx="644683" cy="601376"/>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9" name="Oval 8">
            <a:extLst>
              <a:ext uri="{FF2B5EF4-FFF2-40B4-BE49-F238E27FC236}">
                <a16:creationId xmlns:a16="http://schemas.microsoft.com/office/drawing/2014/main" id="{0250E596-8330-7838-B277-7A07D6842FEF}"/>
              </a:ext>
            </a:extLst>
          </p:cNvPr>
          <p:cNvSpPr/>
          <p:nvPr/>
        </p:nvSpPr>
        <p:spPr>
          <a:xfrm>
            <a:off x="3966344" y="5649969"/>
            <a:ext cx="271669" cy="276195"/>
          </a:xfrm>
          <a:prstGeom prst="ellipse">
            <a:avLst/>
          </a:prstGeom>
          <a:solidFill>
            <a:srgbClr val="AC7A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17" name="TextBox 16">
            <a:extLst>
              <a:ext uri="{FF2B5EF4-FFF2-40B4-BE49-F238E27FC236}">
                <a16:creationId xmlns:a16="http://schemas.microsoft.com/office/drawing/2014/main" id="{DE72EECB-2FCF-B511-72D2-185DEC93B1DB}"/>
              </a:ext>
            </a:extLst>
          </p:cNvPr>
          <p:cNvSpPr txBox="1"/>
          <p:nvPr/>
        </p:nvSpPr>
        <p:spPr>
          <a:xfrm>
            <a:off x="198439" y="2066994"/>
            <a:ext cx="3252418" cy="769441"/>
          </a:xfrm>
          <a:prstGeom prst="rect">
            <a:avLst/>
          </a:prstGeom>
          <a:noFill/>
        </p:spPr>
        <p:txBody>
          <a:bodyPr wrap="square" rtlCol="0">
            <a:spAutoFit/>
          </a:bodyPr>
          <a:lstStyle/>
          <a:p>
            <a:pPr algn="r"/>
            <a:r>
              <a:rPr lang="en-US" sz="2200" b="1" dirty="0">
                <a:solidFill>
                  <a:srgbClr val="000000"/>
                </a:solidFill>
              </a:rPr>
              <a:t>Step 1: Supervised Fine-Tuning </a:t>
            </a:r>
          </a:p>
        </p:txBody>
      </p:sp>
      <p:sp>
        <p:nvSpPr>
          <p:cNvPr id="18" name="TextBox 17">
            <a:extLst>
              <a:ext uri="{FF2B5EF4-FFF2-40B4-BE49-F238E27FC236}">
                <a16:creationId xmlns:a16="http://schemas.microsoft.com/office/drawing/2014/main" id="{8FF48B46-3225-CACE-E3AF-292D81B659C1}"/>
              </a:ext>
            </a:extLst>
          </p:cNvPr>
          <p:cNvSpPr txBox="1"/>
          <p:nvPr/>
        </p:nvSpPr>
        <p:spPr>
          <a:xfrm>
            <a:off x="198439" y="3891763"/>
            <a:ext cx="3252418" cy="430887"/>
          </a:xfrm>
          <a:prstGeom prst="rect">
            <a:avLst/>
          </a:prstGeom>
          <a:noFill/>
        </p:spPr>
        <p:txBody>
          <a:bodyPr wrap="square" rtlCol="0">
            <a:spAutoFit/>
          </a:bodyPr>
          <a:lstStyle/>
          <a:p>
            <a:pPr algn="r"/>
            <a:r>
              <a:rPr lang="en-US" sz="2200" b="1" dirty="0">
                <a:solidFill>
                  <a:srgbClr val="000000"/>
                </a:solidFill>
              </a:rPr>
              <a:t>Step 2: Reward Model</a:t>
            </a:r>
          </a:p>
        </p:txBody>
      </p:sp>
      <p:sp>
        <p:nvSpPr>
          <p:cNvPr id="19" name="TextBox 18">
            <a:extLst>
              <a:ext uri="{FF2B5EF4-FFF2-40B4-BE49-F238E27FC236}">
                <a16:creationId xmlns:a16="http://schemas.microsoft.com/office/drawing/2014/main" id="{DB5BBEC0-9C32-78F6-E478-8F09923A1EB0}"/>
              </a:ext>
            </a:extLst>
          </p:cNvPr>
          <p:cNvSpPr txBox="1"/>
          <p:nvPr/>
        </p:nvSpPr>
        <p:spPr>
          <a:xfrm>
            <a:off x="93904" y="5389016"/>
            <a:ext cx="3252418" cy="769441"/>
          </a:xfrm>
          <a:prstGeom prst="rect">
            <a:avLst/>
          </a:prstGeom>
          <a:noFill/>
        </p:spPr>
        <p:txBody>
          <a:bodyPr wrap="square" rtlCol="0">
            <a:spAutoFit/>
          </a:bodyPr>
          <a:lstStyle/>
          <a:p>
            <a:pPr algn="r"/>
            <a:r>
              <a:rPr lang="en-US" sz="2200" b="1" dirty="0">
                <a:solidFill>
                  <a:srgbClr val="000000"/>
                </a:solidFill>
              </a:rPr>
              <a:t>Step 3: Reinforcement Learning</a:t>
            </a:r>
          </a:p>
        </p:txBody>
      </p:sp>
      <p:sp>
        <p:nvSpPr>
          <p:cNvPr id="20" name="TextBox 19">
            <a:extLst>
              <a:ext uri="{FF2B5EF4-FFF2-40B4-BE49-F238E27FC236}">
                <a16:creationId xmlns:a16="http://schemas.microsoft.com/office/drawing/2014/main" id="{4E8C874E-A861-9368-6B92-7BEDDDBF0F64}"/>
              </a:ext>
            </a:extLst>
          </p:cNvPr>
          <p:cNvSpPr txBox="1"/>
          <p:nvPr/>
        </p:nvSpPr>
        <p:spPr>
          <a:xfrm>
            <a:off x="4561705" y="1828217"/>
            <a:ext cx="7142932" cy="1200329"/>
          </a:xfrm>
          <a:prstGeom prst="rect">
            <a:avLst/>
          </a:prstGeom>
          <a:noFill/>
        </p:spPr>
        <p:txBody>
          <a:bodyPr wrap="square" rtlCol="0">
            <a:spAutoFit/>
          </a:bodyPr>
          <a:lstStyle/>
          <a:p>
            <a:r>
              <a:rPr lang="en-US" dirty="0">
                <a:solidFill>
                  <a:srgbClr val="000000"/>
                </a:solidFill>
              </a:rPr>
              <a:t>Fine-tune GPT-3 with </a:t>
            </a:r>
            <a:r>
              <a:rPr lang="en-US" b="1" dirty="0">
                <a:solidFill>
                  <a:srgbClr val="000000"/>
                </a:solidFill>
              </a:rPr>
              <a:t>13,000 supervised-learning samples</a:t>
            </a:r>
            <a:r>
              <a:rPr lang="en-US" dirty="0">
                <a:solidFill>
                  <a:srgbClr val="000000"/>
                </a:solidFill>
              </a:rPr>
              <a:t>. Each sample consists of a prompt (for example, "write a short story that begins with…") generated manually or selected from </a:t>
            </a:r>
            <a:r>
              <a:rPr lang="en-US" b="1" dirty="0">
                <a:solidFill>
                  <a:srgbClr val="000000"/>
                </a:solidFill>
              </a:rPr>
              <a:t>actual inputs to the GPT-3 API</a:t>
            </a:r>
            <a:r>
              <a:rPr lang="en-US" dirty="0">
                <a:solidFill>
                  <a:srgbClr val="000000"/>
                </a:solidFill>
              </a:rPr>
              <a:t> and a response </a:t>
            </a:r>
            <a:r>
              <a:rPr lang="en-US" b="1" dirty="0">
                <a:solidFill>
                  <a:srgbClr val="000000"/>
                </a:solidFill>
              </a:rPr>
              <a:t>generated by humans</a:t>
            </a:r>
            <a:r>
              <a:rPr lang="en-US" dirty="0">
                <a:solidFill>
                  <a:srgbClr val="000000"/>
                </a:solidFill>
              </a:rPr>
              <a:t>.</a:t>
            </a:r>
          </a:p>
        </p:txBody>
      </p:sp>
      <p:sp>
        <p:nvSpPr>
          <p:cNvPr id="21" name="TextBox 20">
            <a:extLst>
              <a:ext uri="{FF2B5EF4-FFF2-40B4-BE49-F238E27FC236}">
                <a16:creationId xmlns:a16="http://schemas.microsoft.com/office/drawing/2014/main" id="{99139457-3655-90CF-7B51-FD230CF927F6}"/>
              </a:ext>
            </a:extLst>
          </p:cNvPr>
          <p:cNvSpPr txBox="1"/>
          <p:nvPr/>
        </p:nvSpPr>
        <p:spPr>
          <a:xfrm>
            <a:off x="4546571" y="3507043"/>
            <a:ext cx="7142932" cy="1200329"/>
          </a:xfrm>
          <a:prstGeom prst="rect">
            <a:avLst/>
          </a:prstGeom>
          <a:noFill/>
        </p:spPr>
        <p:txBody>
          <a:bodyPr wrap="square" rtlCol="0">
            <a:spAutoFit/>
          </a:bodyPr>
          <a:lstStyle/>
          <a:p>
            <a:r>
              <a:rPr lang="en-US" dirty="0">
                <a:solidFill>
                  <a:srgbClr val="000000"/>
                </a:solidFill>
              </a:rPr>
              <a:t>Use the model fine-tuned in Step 1 to generate </a:t>
            </a:r>
            <a:r>
              <a:rPr lang="en-US" b="1" dirty="0">
                <a:solidFill>
                  <a:srgbClr val="000000"/>
                </a:solidFill>
              </a:rPr>
              <a:t>several responses </a:t>
            </a:r>
            <a:r>
              <a:rPr lang="en-US" dirty="0">
                <a:solidFill>
                  <a:srgbClr val="000000"/>
                </a:solidFill>
              </a:rPr>
              <a:t>for each of </a:t>
            </a:r>
            <a:r>
              <a:rPr lang="en-US" b="1" dirty="0">
                <a:solidFill>
                  <a:srgbClr val="000000"/>
                </a:solidFill>
              </a:rPr>
              <a:t>tens of thousands of prompts</a:t>
            </a:r>
            <a:r>
              <a:rPr lang="en-US" dirty="0">
                <a:solidFill>
                  <a:srgbClr val="000000"/>
                </a:solidFill>
              </a:rPr>
              <a:t>. Manually </a:t>
            </a:r>
            <a:r>
              <a:rPr lang="en-US" b="1" dirty="0">
                <a:solidFill>
                  <a:srgbClr val="000000"/>
                </a:solidFill>
              </a:rPr>
              <a:t>rank each set of responses </a:t>
            </a:r>
            <a:r>
              <a:rPr lang="en-US" dirty="0">
                <a:solidFill>
                  <a:srgbClr val="000000"/>
                </a:solidFill>
              </a:rPr>
              <a:t>from best to worst and </a:t>
            </a:r>
            <a:r>
              <a:rPr lang="en-US" b="1" dirty="0">
                <a:solidFill>
                  <a:srgbClr val="000000"/>
                </a:solidFill>
              </a:rPr>
              <a:t>train a reward model </a:t>
            </a:r>
            <a:r>
              <a:rPr lang="en-US" dirty="0">
                <a:solidFill>
                  <a:srgbClr val="000000"/>
                </a:solidFill>
              </a:rPr>
              <a:t>with the labeled dataset.</a:t>
            </a:r>
          </a:p>
        </p:txBody>
      </p:sp>
      <p:sp>
        <p:nvSpPr>
          <p:cNvPr id="22" name="TextBox 21">
            <a:extLst>
              <a:ext uri="{FF2B5EF4-FFF2-40B4-BE49-F238E27FC236}">
                <a16:creationId xmlns:a16="http://schemas.microsoft.com/office/drawing/2014/main" id="{C825D8A4-E644-5A4A-F8DC-B3CAE0033DCB}"/>
              </a:ext>
            </a:extLst>
          </p:cNvPr>
          <p:cNvSpPr txBox="1"/>
          <p:nvPr/>
        </p:nvSpPr>
        <p:spPr>
          <a:xfrm>
            <a:off x="4561704" y="5187901"/>
            <a:ext cx="7219129" cy="1200329"/>
          </a:xfrm>
          <a:prstGeom prst="rect">
            <a:avLst/>
          </a:prstGeom>
          <a:noFill/>
        </p:spPr>
        <p:txBody>
          <a:bodyPr wrap="square" rtlCol="0">
            <a:spAutoFit/>
          </a:bodyPr>
          <a:lstStyle/>
          <a:p>
            <a:r>
              <a:rPr lang="en-US" dirty="0">
                <a:solidFill>
                  <a:srgbClr val="000000"/>
                </a:solidFill>
              </a:rPr>
              <a:t>Input a prompt to the model. Use the reward model to </a:t>
            </a:r>
            <a:r>
              <a:rPr lang="en-US" b="1" dirty="0">
                <a:solidFill>
                  <a:srgbClr val="000000"/>
                </a:solidFill>
              </a:rPr>
              <a:t>score the resulting response</a:t>
            </a:r>
            <a:r>
              <a:rPr lang="en-US" dirty="0">
                <a:solidFill>
                  <a:srgbClr val="000000"/>
                </a:solidFill>
              </a:rPr>
              <a:t> for quality/desirability. Feed the score back in to the model and use </a:t>
            </a:r>
            <a:r>
              <a:rPr lang="en-US" b="1" dirty="0">
                <a:solidFill>
                  <a:srgbClr val="000000"/>
                </a:solidFill>
              </a:rPr>
              <a:t>Proximal Policy Optimization</a:t>
            </a:r>
            <a:r>
              <a:rPr lang="en-US" dirty="0">
                <a:solidFill>
                  <a:srgbClr val="000000"/>
                </a:solidFill>
              </a:rPr>
              <a:t> (PPO) to fine-tune the model's behavior. Do this repeatedly until fine-tuning is complete.</a:t>
            </a:r>
          </a:p>
        </p:txBody>
      </p:sp>
    </p:spTree>
    <p:extLst>
      <p:ext uri="{BB962C8B-B14F-4D97-AF65-F5344CB8AC3E}">
        <p14:creationId xmlns:p14="http://schemas.microsoft.com/office/powerpoint/2010/main" val="2192450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B0026A-A515-B16E-7CF0-6AE0F87E20DA}"/>
              </a:ext>
            </a:extLst>
          </p:cNvPr>
          <p:cNvSpPr>
            <a:spLocks noGrp="1"/>
          </p:cNvSpPr>
          <p:nvPr>
            <p:ph type="title"/>
          </p:nvPr>
        </p:nvSpPr>
        <p:spPr/>
        <p:txBody>
          <a:bodyPr/>
          <a:lstStyle/>
          <a:p>
            <a:r>
              <a:rPr lang="en-US" dirty="0"/>
              <a:t>How </a:t>
            </a:r>
            <a:r>
              <a:rPr lang="en-US" dirty="0" err="1"/>
              <a:t>ChatGPT</a:t>
            </a:r>
            <a:r>
              <a:rPr lang="en-US" dirty="0"/>
              <a:t> Works</a:t>
            </a:r>
          </a:p>
        </p:txBody>
      </p:sp>
      <p:sp>
        <p:nvSpPr>
          <p:cNvPr id="2" name="Rectangle 1">
            <a:extLst>
              <a:ext uri="{FF2B5EF4-FFF2-40B4-BE49-F238E27FC236}">
                <a16:creationId xmlns:a16="http://schemas.microsoft.com/office/drawing/2014/main" id="{755A1E1B-B55E-A184-C0A6-95911EDE8CBE}"/>
              </a:ext>
            </a:extLst>
          </p:cNvPr>
          <p:cNvSpPr/>
          <p:nvPr/>
        </p:nvSpPr>
        <p:spPr>
          <a:xfrm>
            <a:off x="499353" y="2504978"/>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complete</a:t>
            </a:r>
          </a:p>
        </p:txBody>
      </p:sp>
      <p:sp>
        <p:nvSpPr>
          <p:cNvPr id="12" name="Rectangle 11">
            <a:extLst>
              <a:ext uri="{FF2B5EF4-FFF2-40B4-BE49-F238E27FC236}">
                <a16:creationId xmlns:a16="http://schemas.microsoft.com/office/drawing/2014/main" id="{D4B80EE9-DE86-DDAA-87ED-E450BD220E1C}"/>
              </a:ext>
            </a:extLst>
          </p:cNvPr>
          <p:cNvSpPr/>
          <p:nvPr/>
        </p:nvSpPr>
        <p:spPr>
          <a:xfrm>
            <a:off x="1907649" y="2504978"/>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the</a:t>
            </a:r>
          </a:p>
        </p:txBody>
      </p:sp>
      <p:sp>
        <p:nvSpPr>
          <p:cNvPr id="13" name="Rectangle 12">
            <a:extLst>
              <a:ext uri="{FF2B5EF4-FFF2-40B4-BE49-F238E27FC236}">
                <a16:creationId xmlns:a16="http://schemas.microsoft.com/office/drawing/2014/main" id="{3C82D0DE-9E38-39D1-6927-076998EF2400}"/>
              </a:ext>
            </a:extLst>
          </p:cNvPr>
          <p:cNvSpPr/>
          <p:nvPr/>
        </p:nvSpPr>
        <p:spPr>
          <a:xfrm>
            <a:off x="3332784" y="2504978"/>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sentence</a:t>
            </a:r>
          </a:p>
        </p:txBody>
      </p:sp>
      <p:sp>
        <p:nvSpPr>
          <p:cNvPr id="14" name="Rectangle 13">
            <a:extLst>
              <a:ext uri="{FF2B5EF4-FFF2-40B4-BE49-F238E27FC236}">
                <a16:creationId xmlns:a16="http://schemas.microsoft.com/office/drawing/2014/main" id="{0B77452D-79CA-46FF-8B7A-5F9D060BEB71}"/>
              </a:ext>
            </a:extLst>
          </p:cNvPr>
          <p:cNvSpPr/>
          <p:nvPr/>
        </p:nvSpPr>
        <p:spPr>
          <a:xfrm>
            <a:off x="4746478" y="2504978"/>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"every</a:t>
            </a:r>
          </a:p>
        </p:txBody>
      </p:sp>
      <p:sp>
        <p:nvSpPr>
          <p:cNvPr id="15" name="Rectangle 14">
            <a:extLst>
              <a:ext uri="{FF2B5EF4-FFF2-40B4-BE49-F238E27FC236}">
                <a16:creationId xmlns:a16="http://schemas.microsoft.com/office/drawing/2014/main" id="{A6B8A564-921D-D272-75A5-733DF3EB6947}"/>
              </a:ext>
            </a:extLst>
          </p:cNvPr>
          <p:cNvSpPr/>
          <p:nvPr/>
        </p:nvSpPr>
        <p:spPr>
          <a:xfrm>
            <a:off x="6171613" y="2504978"/>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good"</a:t>
            </a:r>
          </a:p>
        </p:txBody>
      </p:sp>
      <p:sp>
        <p:nvSpPr>
          <p:cNvPr id="16" name="TextBox 15">
            <a:extLst>
              <a:ext uri="{FF2B5EF4-FFF2-40B4-BE49-F238E27FC236}">
                <a16:creationId xmlns:a16="http://schemas.microsoft.com/office/drawing/2014/main" id="{B6919190-8D95-B89D-8BD8-327871B1EEEF}"/>
              </a:ext>
            </a:extLst>
          </p:cNvPr>
          <p:cNvSpPr txBox="1"/>
          <p:nvPr/>
        </p:nvSpPr>
        <p:spPr>
          <a:xfrm>
            <a:off x="420703" y="1730492"/>
            <a:ext cx="2973891" cy="461665"/>
          </a:xfrm>
          <a:prstGeom prst="rect">
            <a:avLst/>
          </a:prstGeom>
          <a:noFill/>
        </p:spPr>
        <p:txBody>
          <a:bodyPr wrap="none" rtlCol="0">
            <a:spAutoFit/>
          </a:bodyPr>
          <a:lstStyle/>
          <a:p>
            <a:r>
              <a:rPr lang="en-US" sz="2400" dirty="0">
                <a:solidFill>
                  <a:srgbClr val="000000"/>
                </a:solidFill>
                <a:latin typeface="Lucida Console" panose="020B0609040504020204" pitchFamily="49" charset="0"/>
              </a:rPr>
              <a:t>temperature=</a:t>
            </a:r>
            <a:r>
              <a:rPr lang="en-US" sz="2400" dirty="0">
                <a:solidFill>
                  <a:schemeClr val="accent6">
                    <a:lumMod val="75000"/>
                  </a:schemeClr>
                </a:solidFill>
                <a:latin typeface="Lucida Console" panose="020B0609040504020204" pitchFamily="49" charset="0"/>
              </a:rPr>
              <a:t>0.0</a:t>
            </a:r>
          </a:p>
        </p:txBody>
      </p:sp>
      <p:sp>
        <p:nvSpPr>
          <p:cNvPr id="17" name="Rectangle 16">
            <a:extLst>
              <a:ext uri="{FF2B5EF4-FFF2-40B4-BE49-F238E27FC236}">
                <a16:creationId xmlns:a16="http://schemas.microsoft.com/office/drawing/2014/main" id="{0F03C1E6-6878-9336-78CB-37775F60A2E3}"/>
              </a:ext>
            </a:extLst>
          </p:cNvPr>
          <p:cNvSpPr/>
          <p:nvPr/>
        </p:nvSpPr>
        <p:spPr>
          <a:xfrm>
            <a:off x="773726" y="5542660"/>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thing</a:t>
            </a:r>
          </a:p>
        </p:txBody>
      </p:sp>
      <p:sp>
        <p:nvSpPr>
          <p:cNvPr id="24" name="Rectangle 23">
            <a:extLst>
              <a:ext uri="{FF2B5EF4-FFF2-40B4-BE49-F238E27FC236}">
                <a16:creationId xmlns:a16="http://schemas.microsoft.com/office/drawing/2014/main" id="{87707962-4D73-014D-DDA7-E5317CA8E58D}"/>
              </a:ext>
            </a:extLst>
          </p:cNvPr>
          <p:cNvSpPr/>
          <p:nvPr/>
        </p:nvSpPr>
        <p:spPr>
          <a:xfrm>
            <a:off x="2768197" y="5542660"/>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must</a:t>
            </a:r>
          </a:p>
        </p:txBody>
      </p:sp>
      <p:sp>
        <p:nvSpPr>
          <p:cNvPr id="26" name="Rectangle 25">
            <a:extLst>
              <a:ext uri="{FF2B5EF4-FFF2-40B4-BE49-F238E27FC236}">
                <a16:creationId xmlns:a16="http://schemas.microsoft.com/office/drawing/2014/main" id="{73E7B0BA-3B54-8A1E-4421-D9C56FE6DA5A}"/>
              </a:ext>
            </a:extLst>
          </p:cNvPr>
          <p:cNvSpPr/>
          <p:nvPr/>
        </p:nvSpPr>
        <p:spPr>
          <a:xfrm>
            <a:off x="6618802" y="5542660"/>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to</a:t>
            </a:r>
          </a:p>
        </p:txBody>
      </p:sp>
      <p:sp>
        <p:nvSpPr>
          <p:cNvPr id="27" name="Rectangle 26">
            <a:extLst>
              <a:ext uri="{FF2B5EF4-FFF2-40B4-BE49-F238E27FC236}">
                <a16:creationId xmlns:a16="http://schemas.microsoft.com/office/drawing/2014/main" id="{2FBE85DB-442E-7E77-9F4A-7E1831A26C17}"/>
              </a:ext>
            </a:extLst>
          </p:cNvPr>
          <p:cNvSpPr/>
          <p:nvPr/>
        </p:nvSpPr>
        <p:spPr>
          <a:xfrm>
            <a:off x="8560150" y="5542660"/>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an</a:t>
            </a:r>
          </a:p>
        </p:txBody>
      </p:sp>
      <p:sp>
        <p:nvSpPr>
          <p:cNvPr id="29" name="Rectangle 28">
            <a:extLst>
              <a:ext uri="{FF2B5EF4-FFF2-40B4-BE49-F238E27FC236}">
                <a16:creationId xmlns:a16="http://schemas.microsoft.com/office/drawing/2014/main" id="{F3CC30A1-A0BC-5254-6177-CDDA20086C49}"/>
              </a:ext>
            </a:extLst>
          </p:cNvPr>
          <p:cNvSpPr/>
          <p:nvPr/>
        </p:nvSpPr>
        <p:spPr>
          <a:xfrm>
            <a:off x="4672196" y="5542660"/>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come</a:t>
            </a:r>
          </a:p>
        </p:txBody>
      </p:sp>
      <p:sp>
        <p:nvSpPr>
          <p:cNvPr id="4" name="Rectangle 3">
            <a:extLst>
              <a:ext uri="{FF2B5EF4-FFF2-40B4-BE49-F238E27FC236}">
                <a16:creationId xmlns:a16="http://schemas.microsoft.com/office/drawing/2014/main" id="{86675099-BB1E-C2C8-0A46-CEE626991C3A}"/>
              </a:ext>
            </a:extLst>
          </p:cNvPr>
          <p:cNvSpPr/>
          <p:nvPr/>
        </p:nvSpPr>
        <p:spPr>
          <a:xfrm>
            <a:off x="10506756" y="5554662"/>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end</a:t>
            </a:r>
          </a:p>
        </p:txBody>
      </p:sp>
      <p:grpSp>
        <p:nvGrpSpPr>
          <p:cNvPr id="5" name="Group 4">
            <a:extLst>
              <a:ext uri="{FF2B5EF4-FFF2-40B4-BE49-F238E27FC236}">
                <a16:creationId xmlns:a16="http://schemas.microsoft.com/office/drawing/2014/main" id="{D73FF57D-034A-5C5C-A108-9CFB4937B419}"/>
              </a:ext>
            </a:extLst>
          </p:cNvPr>
          <p:cNvGrpSpPr/>
          <p:nvPr/>
        </p:nvGrpSpPr>
        <p:grpSpPr>
          <a:xfrm>
            <a:off x="499353" y="3223184"/>
            <a:ext cx="1801540" cy="1524000"/>
            <a:chOff x="545975" y="2506662"/>
            <a:chExt cx="2171120" cy="1524000"/>
          </a:xfrm>
        </p:grpSpPr>
        <p:sp>
          <p:nvSpPr>
            <p:cNvPr id="6" name="Rectangle 5">
              <a:extLst>
                <a:ext uri="{FF2B5EF4-FFF2-40B4-BE49-F238E27FC236}">
                  <a16:creationId xmlns:a16="http://schemas.microsoft.com/office/drawing/2014/main" id="{54F15753-70E7-E733-EF37-805D0600D8FC}"/>
                </a:ext>
              </a:extLst>
            </p:cNvPr>
            <p:cNvSpPr/>
            <p:nvPr/>
          </p:nvSpPr>
          <p:spPr>
            <a:xfrm>
              <a:off x="545975" y="2506662"/>
              <a:ext cx="2171120" cy="304800"/>
            </a:xfrm>
            <a:prstGeom prst="rect">
              <a:avLst/>
            </a:prstGeom>
            <a:solidFill>
              <a:srgbClr val="C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solidFill>
                    <a:schemeClr val="bg1"/>
                  </a:solidFill>
                  <a:latin typeface="Lucida Console" panose="020B0609040504020204" pitchFamily="49" charset="0"/>
                </a:rPr>
                <a:t>thing (66.5%)</a:t>
              </a:r>
            </a:p>
          </p:txBody>
        </p:sp>
        <p:sp>
          <p:nvSpPr>
            <p:cNvPr id="7" name="Rectangle 6">
              <a:extLst>
                <a:ext uri="{FF2B5EF4-FFF2-40B4-BE49-F238E27FC236}">
                  <a16:creationId xmlns:a16="http://schemas.microsoft.com/office/drawing/2014/main" id="{0A104102-475F-A845-B44C-E129E5EE2AFE}"/>
                </a:ext>
              </a:extLst>
            </p:cNvPr>
            <p:cNvSpPr/>
            <p:nvPr/>
          </p:nvSpPr>
          <p:spPr>
            <a:xfrm>
              <a:off x="545975" y="28114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story (22.2%)</a:t>
              </a:r>
            </a:p>
          </p:txBody>
        </p:sp>
        <p:sp>
          <p:nvSpPr>
            <p:cNvPr id="8" name="Rectangle 7">
              <a:extLst>
                <a:ext uri="{FF2B5EF4-FFF2-40B4-BE49-F238E27FC236}">
                  <a16:creationId xmlns:a16="http://schemas.microsoft.com/office/drawing/2014/main" id="{C1DFA7A7-9436-12EC-2A23-5EDAC6453DA2}"/>
                </a:ext>
              </a:extLst>
            </p:cNvPr>
            <p:cNvSpPr/>
            <p:nvPr/>
          </p:nvSpPr>
          <p:spPr>
            <a:xfrm>
              <a:off x="545975" y="31162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deed (10.0%)</a:t>
              </a:r>
            </a:p>
          </p:txBody>
        </p:sp>
        <p:sp>
          <p:nvSpPr>
            <p:cNvPr id="9" name="Rectangle 8">
              <a:extLst>
                <a:ext uri="{FF2B5EF4-FFF2-40B4-BE49-F238E27FC236}">
                  <a16:creationId xmlns:a16="http://schemas.microsoft.com/office/drawing/2014/main" id="{D003E8BC-AAC7-1230-CDB3-2291F58550E5}"/>
                </a:ext>
              </a:extLst>
            </p:cNvPr>
            <p:cNvSpPr/>
            <p:nvPr/>
          </p:nvSpPr>
          <p:spPr>
            <a:xfrm>
              <a:off x="545975" y="34210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action (0.5%)</a:t>
              </a:r>
            </a:p>
          </p:txBody>
        </p:sp>
        <p:sp>
          <p:nvSpPr>
            <p:cNvPr id="10" name="Rectangle 9">
              <a:extLst>
                <a:ext uri="{FF2B5EF4-FFF2-40B4-BE49-F238E27FC236}">
                  <a16:creationId xmlns:a16="http://schemas.microsoft.com/office/drawing/2014/main" id="{AC5F89B3-D31A-A10A-74B5-3BABD164519B}"/>
                </a:ext>
              </a:extLst>
            </p:cNvPr>
            <p:cNvSpPr/>
            <p:nvPr/>
          </p:nvSpPr>
          <p:spPr>
            <a:xfrm>
              <a:off x="545975" y="37258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plan (0.3%)</a:t>
              </a:r>
            </a:p>
          </p:txBody>
        </p:sp>
      </p:grpSp>
      <p:grpSp>
        <p:nvGrpSpPr>
          <p:cNvPr id="11" name="Group 10">
            <a:extLst>
              <a:ext uri="{FF2B5EF4-FFF2-40B4-BE49-F238E27FC236}">
                <a16:creationId xmlns:a16="http://schemas.microsoft.com/office/drawing/2014/main" id="{DD9EE13A-081D-1F3B-1392-A4A5C9801D67}"/>
              </a:ext>
            </a:extLst>
          </p:cNvPr>
          <p:cNvGrpSpPr/>
          <p:nvPr/>
        </p:nvGrpSpPr>
        <p:grpSpPr>
          <a:xfrm>
            <a:off x="2445959" y="3223184"/>
            <a:ext cx="1801540" cy="1524000"/>
            <a:chOff x="440599" y="4868862"/>
            <a:chExt cx="2171120" cy="1524000"/>
          </a:xfrm>
        </p:grpSpPr>
        <p:sp>
          <p:nvSpPr>
            <p:cNvPr id="18" name="Rectangle 17">
              <a:extLst>
                <a:ext uri="{FF2B5EF4-FFF2-40B4-BE49-F238E27FC236}">
                  <a16:creationId xmlns:a16="http://schemas.microsoft.com/office/drawing/2014/main" id="{CCFAFC31-11D5-6104-D090-E7BEAD99C25C}"/>
                </a:ext>
              </a:extLst>
            </p:cNvPr>
            <p:cNvSpPr/>
            <p:nvPr/>
          </p:nvSpPr>
          <p:spPr>
            <a:xfrm>
              <a:off x="440599" y="4868862"/>
              <a:ext cx="2171120" cy="304800"/>
            </a:xfrm>
            <a:prstGeom prst="rect">
              <a:avLst/>
            </a:prstGeom>
            <a:solidFill>
              <a:srgbClr val="C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solidFill>
                    <a:schemeClr val="bg1"/>
                  </a:solidFill>
                  <a:latin typeface="Lucida Console" panose="020B0609040504020204" pitchFamily="49" charset="0"/>
                </a:rPr>
                <a:t>must (47.8%)</a:t>
              </a:r>
            </a:p>
          </p:txBody>
        </p:sp>
        <p:sp>
          <p:nvSpPr>
            <p:cNvPr id="19" name="Rectangle 18">
              <a:extLst>
                <a:ext uri="{FF2B5EF4-FFF2-40B4-BE49-F238E27FC236}">
                  <a16:creationId xmlns:a16="http://schemas.microsoft.com/office/drawing/2014/main" id="{87711628-7F4D-AEB1-77D1-9998EB7CE996}"/>
                </a:ext>
              </a:extLst>
            </p:cNvPr>
            <p:cNvSpPr/>
            <p:nvPr/>
          </p:nvSpPr>
          <p:spPr>
            <a:xfrm>
              <a:off x="440599" y="51736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has (36.1%)</a:t>
              </a:r>
            </a:p>
          </p:txBody>
        </p:sp>
        <p:sp>
          <p:nvSpPr>
            <p:cNvPr id="20" name="Rectangle 19">
              <a:extLst>
                <a:ext uri="{FF2B5EF4-FFF2-40B4-BE49-F238E27FC236}">
                  <a16:creationId xmlns:a16="http://schemas.microsoft.com/office/drawing/2014/main" id="{9E79CCA0-2C34-B599-B067-3C19F6FB8AB5}"/>
                </a:ext>
              </a:extLst>
            </p:cNvPr>
            <p:cNvSpPr/>
            <p:nvPr/>
          </p:nvSpPr>
          <p:spPr>
            <a:xfrm>
              <a:off x="440599" y="54784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comes (15.4%)</a:t>
              </a:r>
            </a:p>
          </p:txBody>
        </p:sp>
        <p:sp>
          <p:nvSpPr>
            <p:cNvPr id="21" name="Rectangle 20">
              <a:extLst>
                <a:ext uri="{FF2B5EF4-FFF2-40B4-BE49-F238E27FC236}">
                  <a16:creationId xmlns:a16="http://schemas.microsoft.com/office/drawing/2014/main" id="{ABF86A96-0540-DFFA-3A51-BE6597BB5393}"/>
                </a:ext>
              </a:extLst>
            </p:cNvPr>
            <p:cNvSpPr/>
            <p:nvPr/>
          </p:nvSpPr>
          <p:spPr>
            <a:xfrm>
              <a:off x="440599" y="57832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starts (0.3%)</a:t>
              </a:r>
            </a:p>
          </p:txBody>
        </p:sp>
        <p:sp>
          <p:nvSpPr>
            <p:cNvPr id="22" name="Rectangle 21">
              <a:extLst>
                <a:ext uri="{FF2B5EF4-FFF2-40B4-BE49-F238E27FC236}">
                  <a16:creationId xmlns:a16="http://schemas.microsoft.com/office/drawing/2014/main" id="{37AFA319-808C-ECBC-E489-D0130C8A44CD}"/>
                </a:ext>
              </a:extLst>
            </p:cNvPr>
            <p:cNvSpPr/>
            <p:nvPr/>
          </p:nvSpPr>
          <p:spPr>
            <a:xfrm>
              <a:off x="440599" y="60880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in (0.2%)</a:t>
              </a:r>
            </a:p>
          </p:txBody>
        </p:sp>
      </p:grpSp>
      <p:grpSp>
        <p:nvGrpSpPr>
          <p:cNvPr id="23" name="Group 22">
            <a:extLst>
              <a:ext uri="{FF2B5EF4-FFF2-40B4-BE49-F238E27FC236}">
                <a16:creationId xmlns:a16="http://schemas.microsoft.com/office/drawing/2014/main" id="{8C1BE5B7-A3B1-120E-96A8-7F044A117EFD}"/>
              </a:ext>
            </a:extLst>
          </p:cNvPr>
          <p:cNvGrpSpPr/>
          <p:nvPr/>
        </p:nvGrpSpPr>
        <p:grpSpPr>
          <a:xfrm>
            <a:off x="4392565" y="3223184"/>
            <a:ext cx="1801540" cy="1524000"/>
            <a:chOff x="5383637" y="4868862"/>
            <a:chExt cx="2171120" cy="1524000"/>
          </a:xfrm>
        </p:grpSpPr>
        <p:sp>
          <p:nvSpPr>
            <p:cNvPr id="28" name="Rectangle 27">
              <a:extLst>
                <a:ext uri="{FF2B5EF4-FFF2-40B4-BE49-F238E27FC236}">
                  <a16:creationId xmlns:a16="http://schemas.microsoft.com/office/drawing/2014/main" id="{756AC577-DFAF-2C87-71F8-F91209406895}"/>
                </a:ext>
              </a:extLst>
            </p:cNvPr>
            <p:cNvSpPr/>
            <p:nvPr/>
          </p:nvSpPr>
          <p:spPr>
            <a:xfrm>
              <a:off x="5383637" y="4868862"/>
              <a:ext cx="2171120" cy="304800"/>
            </a:xfrm>
            <a:prstGeom prst="rect">
              <a:avLst/>
            </a:prstGeom>
            <a:solidFill>
              <a:srgbClr val="C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solidFill>
                    <a:schemeClr val="bg1"/>
                  </a:solidFill>
                  <a:latin typeface="Lucida Console" panose="020B0609040504020204" pitchFamily="49" charset="0"/>
                </a:rPr>
                <a:t>come (99.9%)</a:t>
              </a:r>
            </a:p>
          </p:txBody>
        </p:sp>
        <p:sp>
          <p:nvSpPr>
            <p:cNvPr id="31" name="Rectangle 30">
              <a:extLst>
                <a:ext uri="{FF2B5EF4-FFF2-40B4-BE49-F238E27FC236}">
                  <a16:creationId xmlns:a16="http://schemas.microsoft.com/office/drawing/2014/main" id="{D1C7DB5A-0773-D016-7D58-5E5F1FB3782A}"/>
                </a:ext>
              </a:extLst>
            </p:cNvPr>
            <p:cNvSpPr/>
            <p:nvPr/>
          </p:nvSpPr>
          <p:spPr>
            <a:xfrm>
              <a:off x="5383637" y="51736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eventually (0.1%)</a:t>
              </a:r>
            </a:p>
          </p:txBody>
        </p:sp>
        <p:sp>
          <p:nvSpPr>
            <p:cNvPr id="32" name="Rectangle 31">
              <a:extLst>
                <a:ext uri="{FF2B5EF4-FFF2-40B4-BE49-F238E27FC236}">
                  <a16:creationId xmlns:a16="http://schemas.microsoft.com/office/drawing/2014/main" id="{A79FF98B-1C54-E776-266E-4FA3D27E6A69}"/>
                </a:ext>
              </a:extLst>
            </p:cNvPr>
            <p:cNvSpPr/>
            <p:nvPr/>
          </p:nvSpPr>
          <p:spPr>
            <a:xfrm>
              <a:off x="5383637" y="54784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comes (0.0%)</a:t>
              </a:r>
            </a:p>
          </p:txBody>
        </p:sp>
        <p:sp>
          <p:nvSpPr>
            <p:cNvPr id="33" name="Rectangle 32">
              <a:extLst>
                <a:ext uri="{FF2B5EF4-FFF2-40B4-BE49-F238E27FC236}">
                  <a16:creationId xmlns:a16="http://schemas.microsoft.com/office/drawing/2014/main" id="{5144AD20-866F-17AB-F3E3-2A655726BC8F}"/>
                </a:ext>
              </a:extLst>
            </p:cNvPr>
            <p:cNvSpPr/>
            <p:nvPr/>
          </p:nvSpPr>
          <p:spPr>
            <a:xfrm>
              <a:off x="5383637" y="57832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end (0.0%)</a:t>
              </a:r>
            </a:p>
          </p:txBody>
        </p:sp>
        <p:sp>
          <p:nvSpPr>
            <p:cNvPr id="34" name="Rectangle 33">
              <a:extLst>
                <a:ext uri="{FF2B5EF4-FFF2-40B4-BE49-F238E27FC236}">
                  <a16:creationId xmlns:a16="http://schemas.microsoft.com/office/drawing/2014/main" id="{A6F77BA8-1429-EC25-AAEE-A0DA73FBC6D1}"/>
                </a:ext>
              </a:extLst>
            </p:cNvPr>
            <p:cNvSpPr/>
            <p:nvPr/>
          </p:nvSpPr>
          <p:spPr>
            <a:xfrm>
              <a:off x="5383637" y="60880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someday (0.0%)</a:t>
              </a:r>
            </a:p>
          </p:txBody>
        </p:sp>
      </p:grpSp>
      <p:grpSp>
        <p:nvGrpSpPr>
          <p:cNvPr id="35" name="Group 34">
            <a:extLst>
              <a:ext uri="{FF2B5EF4-FFF2-40B4-BE49-F238E27FC236}">
                <a16:creationId xmlns:a16="http://schemas.microsoft.com/office/drawing/2014/main" id="{5068451F-0541-4DF7-CD9A-8F8DC07FDDFF}"/>
              </a:ext>
            </a:extLst>
          </p:cNvPr>
          <p:cNvGrpSpPr/>
          <p:nvPr/>
        </p:nvGrpSpPr>
        <p:grpSpPr>
          <a:xfrm>
            <a:off x="6339171" y="3223184"/>
            <a:ext cx="1801540" cy="914400"/>
            <a:chOff x="7674179" y="5060010"/>
            <a:chExt cx="2171120" cy="914400"/>
          </a:xfrm>
        </p:grpSpPr>
        <p:sp>
          <p:nvSpPr>
            <p:cNvPr id="36" name="Rectangle 35">
              <a:extLst>
                <a:ext uri="{FF2B5EF4-FFF2-40B4-BE49-F238E27FC236}">
                  <a16:creationId xmlns:a16="http://schemas.microsoft.com/office/drawing/2014/main" id="{4BCADCEF-E761-5EA5-9920-73AC9721754B}"/>
                </a:ext>
              </a:extLst>
            </p:cNvPr>
            <p:cNvSpPr/>
            <p:nvPr/>
          </p:nvSpPr>
          <p:spPr>
            <a:xfrm>
              <a:off x="7674179" y="5060010"/>
              <a:ext cx="2171120" cy="304800"/>
            </a:xfrm>
            <a:prstGeom prst="rect">
              <a:avLst/>
            </a:prstGeom>
            <a:solidFill>
              <a:srgbClr val="C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solidFill>
                    <a:schemeClr val="bg1"/>
                  </a:solidFill>
                  <a:latin typeface="Lucida Console" panose="020B0609040504020204" pitchFamily="49" charset="0"/>
                </a:rPr>
                <a:t>to (100.0%)</a:t>
              </a:r>
            </a:p>
          </p:txBody>
        </p:sp>
        <p:sp>
          <p:nvSpPr>
            <p:cNvPr id="37" name="Rectangle 36">
              <a:extLst>
                <a:ext uri="{FF2B5EF4-FFF2-40B4-BE49-F238E27FC236}">
                  <a16:creationId xmlns:a16="http://schemas.microsoft.com/office/drawing/2014/main" id="{28D88104-E427-9AAD-0314-48D0476ED6D0}"/>
                </a:ext>
              </a:extLst>
            </p:cNvPr>
            <p:cNvSpPr/>
            <p:nvPr/>
          </p:nvSpPr>
          <p:spPr>
            <a:xfrm>
              <a:off x="7674179" y="5364810"/>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an (0.0%)</a:t>
              </a:r>
            </a:p>
          </p:txBody>
        </p:sp>
        <p:sp>
          <p:nvSpPr>
            <p:cNvPr id="38" name="Rectangle 37">
              <a:extLst>
                <a:ext uri="{FF2B5EF4-FFF2-40B4-BE49-F238E27FC236}">
                  <a16:creationId xmlns:a16="http://schemas.microsoft.com/office/drawing/2014/main" id="{38E609A8-5ED6-12C1-A536-7DC21F08EA37}"/>
                </a:ext>
              </a:extLst>
            </p:cNvPr>
            <p:cNvSpPr/>
            <p:nvPr/>
          </p:nvSpPr>
          <p:spPr>
            <a:xfrm>
              <a:off x="7674179" y="5669610"/>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&lt;END&gt; (0.0%)</a:t>
              </a:r>
            </a:p>
          </p:txBody>
        </p:sp>
      </p:grpSp>
      <p:grpSp>
        <p:nvGrpSpPr>
          <p:cNvPr id="39" name="Group 38">
            <a:extLst>
              <a:ext uri="{FF2B5EF4-FFF2-40B4-BE49-F238E27FC236}">
                <a16:creationId xmlns:a16="http://schemas.microsoft.com/office/drawing/2014/main" id="{82632CEB-83DB-A5DC-D192-27C3B2999107}"/>
              </a:ext>
            </a:extLst>
          </p:cNvPr>
          <p:cNvGrpSpPr/>
          <p:nvPr/>
        </p:nvGrpSpPr>
        <p:grpSpPr>
          <a:xfrm>
            <a:off x="8285777" y="3223184"/>
            <a:ext cx="1801540" cy="1219200"/>
            <a:chOff x="10002930" y="5058189"/>
            <a:chExt cx="2171120" cy="1219200"/>
          </a:xfrm>
        </p:grpSpPr>
        <p:sp>
          <p:nvSpPr>
            <p:cNvPr id="40" name="Rectangle 39">
              <a:extLst>
                <a:ext uri="{FF2B5EF4-FFF2-40B4-BE49-F238E27FC236}">
                  <a16:creationId xmlns:a16="http://schemas.microsoft.com/office/drawing/2014/main" id="{0848EA50-FCC2-BC28-494C-E1150629B3F8}"/>
                </a:ext>
              </a:extLst>
            </p:cNvPr>
            <p:cNvSpPr/>
            <p:nvPr/>
          </p:nvSpPr>
          <p:spPr>
            <a:xfrm>
              <a:off x="10002930" y="5058189"/>
              <a:ext cx="2171120" cy="304800"/>
            </a:xfrm>
            <a:prstGeom prst="rect">
              <a:avLst/>
            </a:prstGeom>
            <a:solidFill>
              <a:srgbClr val="C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solidFill>
                    <a:schemeClr val="bg1"/>
                  </a:solidFill>
                  <a:latin typeface="Lucida Console" panose="020B0609040504020204" pitchFamily="49" charset="0"/>
                </a:rPr>
                <a:t>an (100.0%)</a:t>
              </a:r>
            </a:p>
          </p:txBody>
        </p:sp>
        <p:sp>
          <p:nvSpPr>
            <p:cNvPr id="41" name="Rectangle 40">
              <a:extLst>
                <a:ext uri="{FF2B5EF4-FFF2-40B4-BE49-F238E27FC236}">
                  <a16:creationId xmlns:a16="http://schemas.microsoft.com/office/drawing/2014/main" id="{2142FD1E-6A47-8748-9628-CEC60760B578}"/>
                </a:ext>
              </a:extLst>
            </p:cNvPr>
            <p:cNvSpPr/>
            <p:nvPr/>
          </p:nvSpPr>
          <p:spPr>
            <a:xfrm>
              <a:off x="10002930" y="5362989"/>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and (0.0%)</a:t>
              </a:r>
            </a:p>
          </p:txBody>
        </p:sp>
        <p:sp>
          <p:nvSpPr>
            <p:cNvPr id="42" name="Rectangle 41">
              <a:extLst>
                <a:ext uri="{FF2B5EF4-FFF2-40B4-BE49-F238E27FC236}">
                  <a16:creationId xmlns:a16="http://schemas.microsoft.com/office/drawing/2014/main" id="{634CB99B-2BE3-FC50-F92F-AB33C2F53384}"/>
                </a:ext>
              </a:extLst>
            </p:cNvPr>
            <p:cNvSpPr/>
            <p:nvPr/>
          </p:nvSpPr>
          <p:spPr>
            <a:xfrm>
              <a:off x="10002930" y="5667789"/>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end (0.0%)</a:t>
              </a:r>
            </a:p>
          </p:txBody>
        </p:sp>
        <p:sp>
          <p:nvSpPr>
            <p:cNvPr id="43" name="Rectangle 42">
              <a:extLst>
                <a:ext uri="{FF2B5EF4-FFF2-40B4-BE49-F238E27FC236}">
                  <a16:creationId xmlns:a16="http://schemas.microsoft.com/office/drawing/2014/main" id="{A654174D-F1E8-4E6D-FD78-D64C180E4D9F}"/>
                </a:ext>
              </a:extLst>
            </p:cNvPr>
            <p:cNvSpPr/>
            <p:nvPr/>
          </p:nvSpPr>
          <p:spPr>
            <a:xfrm>
              <a:off x="10002930" y="5972589"/>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a (0.0%)</a:t>
              </a:r>
            </a:p>
          </p:txBody>
        </p:sp>
      </p:grpSp>
      <p:sp>
        <p:nvSpPr>
          <p:cNvPr id="44" name="Rectangle 43">
            <a:extLst>
              <a:ext uri="{FF2B5EF4-FFF2-40B4-BE49-F238E27FC236}">
                <a16:creationId xmlns:a16="http://schemas.microsoft.com/office/drawing/2014/main" id="{1CA8DADF-36F2-2831-600A-A6833262EA2C}"/>
              </a:ext>
            </a:extLst>
          </p:cNvPr>
          <p:cNvSpPr/>
          <p:nvPr/>
        </p:nvSpPr>
        <p:spPr>
          <a:xfrm>
            <a:off x="10232383" y="3223184"/>
            <a:ext cx="1801540" cy="304800"/>
          </a:xfrm>
          <a:prstGeom prst="rect">
            <a:avLst/>
          </a:prstGeom>
          <a:solidFill>
            <a:srgbClr val="C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chemeClr val="bg1"/>
                </a:solidFill>
                <a:latin typeface="Lucida Console" panose="020B0609040504020204" pitchFamily="49" charset="0"/>
              </a:rPr>
              <a:t>end (100.0%)</a:t>
            </a:r>
          </a:p>
        </p:txBody>
      </p:sp>
      <p:cxnSp>
        <p:nvCxnSpPr>
          <p:cNvPr id="45" name="Straight Arrow Connector 44">
            <a:extLst>
              <a:ext uri="{FF2B5EF4-FFF2-40B4-BE49-F238E27FC236}">
                <a16:creationId xmlns:a16="http://schemas.microsoft.com/office/drawing/2014/main" id="{C8D55F43-E6EB-2ACF-D4D2-59E87DA83240}"/>
              </a:ext>
            </a:extLst>
          </p:cNvPr>
          <p:cNvCxnSpPr>
            <a:cxnSpLocks/>
            <a:stCxn id="10" idx="2"/>
            <a:endCxn id="17" idx="0"/>
          </p:cNvCxnSpPr>
          <p:nvPr/>
        </p:nvCxnSpPr>
        <p:spPr>
          <a:xfrm>
            <a:off x="1400123" y="4747184"/>
            <a:ext cx="0" cy="795476"/>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2B003C8-E771-6474-149A-4E22FCCDFA38}"/>
              </a:ext>
            </a:extLst>
          </p:cNvPr>
          <p:cNvCxnSpPr>
            <a:cxnSpLocks/>
          </p:cNvCxnSpPr>
          <p:nvPr/>
        </p:nvCxnSpPr>
        <p:spPr>
          <a:xfrm>
            <a:off x="3394594" y="4747184"/>
            <a:ext cx="0" cy="795476"/>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607E79B-ECAD-56C5-8671-630899479F1F}"/>
              </a:ext>
            </a:extLst>
          </p:cNvPr>
          <p:cNvCxnSpPr>
            <a:cxnSpLocks/>
          </p:cNvCxnSpPr>
          <p:nvPr/>
        </p:nvCxnSpPr>
        <p:spPr>
          <a:xfrm>
            <a:off x="5303837" y="4747184"/>
            <a:ext cx="0" cy="795476"/>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867F10B-05B2-AFDE-0E65-CF65ADD76BFC}"/>
              </a:ext>
            </a:extLst>
          </p:cNvPr>
          <p:cNvCxnSpPr>
            <a:cxnSpLocks/>
            <a:stCxn id="38" idx="2"/>
            <a:endCxn id="26" idx="0"/>
          </p:cNvCxnSpPr>
          <p:nvPr/>
        </p:nvCxnSpPr>
        <p:spPr>
          <a:xfrm>
            <a:off x="7239941" y="4137584"/>
            <a:ext cx="5258" cy="1405076"/>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3D892B3-9CE8-D537-200D-4F184D492CE7}"/>
              </a:ext>
            </a:extLst>
          </p:cNvPr>
          <p:cNvCxnSpPr>
            <a:cxnSpLocks/>
            <a:stCxn id="43" idx="2"/>
          </p:cNvCxnSpPr>
          <p:nvPr/>
        </p:nvCxnSpPr>
        <p:spPr>
          <a:xfrm>
            <a:off x="9186547" y="4442384"/>
            <a:ext cx="3490" cy="1100276"/>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9027EC8-956A-763A-CF8A-53D344174EC1}"/>
              </a:ext>
            </a:extLst>
          </p:cNvPr>
          <p:cNvCxnSpPr>
            <a:cxnSpLocks/>
            <a:stCxn id="44" idx="2"/>
            <a:endCxn id="4" idx="0"/>
          </p:cNvCxnSpPr>
          <p:nvPr/>
        </p:nvCxnSpPr>
        <p:spPr>
          <a:xfrm>
            <a:off x="11133153" y="3527984"/>
            <a:ext cx="0" cy="2026678"/>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30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fade">
                                      <p:cBhvr>
                                        <p:cTn id="46" dur="500"/>
                                        <p:tgtEl>
                                          <p:spTgt spid="5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fade">
                                      <p:cBhvr>
                                        <p:cTn id="65" dur="500"/>
                                        <p:tgtEl>
                                          <p:spTgt spid="44"/>
                                        </p:tgtEl>
                                      </p:cBhvr>
                                    </p:animEffect>
                                  </p:childTnLst>
                                </p:cTn>
                              </p:par>
                              <p:par>
                                <p:cTn id="66" presetID="10" presetClass="entr" presetSubtype="0"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4" grpId="0" animBg="1"/>
      <p:bldP spid="26" grpId="0" animBg="1"/>
      <p:bldP spid="27" grpId="0" animBg="1"/>
      <p:bldP spid="29" grpId="0" animBg="1"/>
      <p:bldP spid="4"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B0026A-A515-B16E-7CF0-6AE0F87E20DA}"/>
              </a:ext>
            </a:extLst>
          </p:cNvPr>
          <p:cNvSpPr>
            <a:spLocks noGrp="1"/>
          </p:cNvSpPr>
          <p:nvPr>
            <p:ph type="title"/>
          </p:nvPr>
        </p:nvSpPr>
        <p:spPr/>
        <p:txBody>
          <a:bodyPr/>
          <a:lstStyle/>
          <a:p>
            <a:r>
              <a:rPr lang="en-US" dirty="0"/>
              <a:t>How </a:t>
            </a:r>
            <a:r>
              <a:rPr lang="en-US" dirty="0" err="1"/>
              <a:t>ChatGPT</a:t>
            </a:r>
            <a:r>
              <a:rPr lang="en-US" dirty="0"/>
              <a:t> Works, Cont.</a:t>
            </a:r>
          </a:p>
        </p:txBody>
      </p:sp>
      <p:sp>
        <p:nvSpPr>
          <p:cNvPr id="4" name="Rectangle 3">
            <a:extLst>
              <a:ext uri="{FF2B5EF4-FFF2-40B4-BE49-F238E27FC236}">
                <a16:creationId xmlns:a16="http://schemas.microsoft.com/office/drawing/2014/main" id="{FCD63F5E-B028-E521-0B1E-73062620228D}"/>
              </a:ext>
            </a:extLst>
          </p:cNvPr>
          <p:cNvSpPr/>
          <p:nvPr/>
        </p:nvSpPr>
        <p:spPr>
          <a:xfrm>
            <a:off x="499353" y="2504978"/>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complete</a:t>
            </a:r>
          </a:p>
        </p:txBody>
      </p:sp>
      <p:sp>
        <p:nvSpPr>
          <p:cNvPr id="5" name="Rectangle 4">
            <a:extLst>
              <a:ext uri="{FF2B5EF4-FFF2-40B4-BE49-F238E27FC236}">
                <a16:creationId xmlns:a16="http://schemas.microsoft.com/office/drawing/2014/main" id="{A9849CD7-AC7D-B6C5-6871-9808C51F53E9}"/>
              </a:ext>
            </a:extLst>
          </p:cNvPr>
          <p:cNvSpPr/>
          <p:nvPr/>
        </p:nvSpPr>
        <p:spPr>
          <a:xfrm>
            <a:off x="1907649" y="2504978"/>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the</a:t>
            </a:r>
          </a:p>
        </p:txBody>
      </p:sp>
      <p:sp>
        <p:nvSpPr>
          <p:cNvPr id="6" name="Rectangle 5">
            <a:extLst>
              <a:ext uri="{FF2B5EF4-FFF2-40B4-BE49-F238E27FC236}">
                <a16:creationId xmlns:a16="http://schemas.microsoft.com/office/drawing/2014/main" id="{39FD6BD3-A889-564A-3EA7-BCBE2B4857CF}"/>
              </a:ext>
            </a:extLst>
          </p:cNvPr>
          <p:cNvSpPr/>
          <p:nvPr/>
        </p:nvSpPr>
        <p:spPr>
          <a:xfrm>
            <a:off x="3332784" y="2504978"/>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sentence</a:t>
            </a:r>
          </a:p>
        </p:txBody>
      </p:sp>
      <p:sp>
        <p:nvSpPr>
          <p:cNvPr id="7" name="Rectangle 6">
            <a:extLst>
              <a:ext uri="{FF2B5EF4-FFF2-40B4-BE49-F238E27FC236}">
                <a16:creationId xmlns:a16="http://schemas.microsoft.com/office/drawing/2014/main" id="{9C39A272-DC0C-90D1-A649-C91C113F3D1C}"/>
              </a:ext>
            </a:extLst>
          </p:cNvPr>
          <p:cNvSpPr/>
          <p:nvPr/>
        </p:nvSpPr>
        <p:spPr>
          <a:xfrm>
            <a:off x="4746478" y="2504978"/>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"every</a:t>
            </a:r>
          </a:p>
        </p:txBody>
      </p:sp>
      <p:sp>
        <p:nvSpPr>
          <p:cNvPr id="8" name="Rectangle 7">
            <a:extLst>
              <a:ext uri="{FF2B5EF4-FFF2-40B4-BE49-F238E27FC236}">
                <a16:creationId xmlns:a16="http://schemas.microsoft.com/office/drawing/2014/main" id="{E3D99CEF-9201-3D27-93A4-C07070173F77}"/>
              </a:ext>
            </a:extLst>
          </p:cNvPr>
          <p:cNvSpPr/>
          <p:nvPr/>
        </p:nvSpPr>
        <p:spPr>
          <a:xfrm>
            <a:off x="6171613" y="2504978"/>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good"</a:t>
            </a:r>
          </a:p>
        </p:txBody>
      </p:sp>
      <p:sp>
        <p:nvSpPr>
          <p:cNvPr id="11" name="TextBox 10">
            <a:extLst>
              <a:ext uri="{FF2B5EF4-FFF2-40B4-BE49-F238E27FC236}">
                <a16:creationId xmlns:a16="http://schemas.microsoft.com/office/drawing/2014/main" id="{A59D9408-12AB-A635-45D0-B0682F62848D}"/>
              </a:ext>
            </a:extLst>
          </p:cNvPr>
          <p:cNvSpPr txBox="1"/>
          <p:nvPr/>
        </p:nvSpPr>
        <p:spPr>
          <a:xfrm>
            <a:off x="420703" y="1730492"/>
            <a:ext cx="2973891" cy="461665"/>
          </a:xfrm>
          <a:prstGeom prst="rect">
            <a:avLst/>
          </a:prstGeom>
          <a:noFill/>
        </p:spPr>
        <p:txBody>
          <a:bodyPr wrap="none" rtlCol="0">
            <a:spAutoFit/>
          </a:bodyPr>
          <a:lstStyle/>
          <a:p>
            <a:r>
              <a:rPr lang="en-US" sz="2400" dirty="0">
                <a:solidFill>
                  <a:srgbClr val="000000"/>
                </a:solidFill>
                <a:latin typeface="Lucida Console" panose="020B0609040504020204" pitchFamily="49" charset="0"/>
              </a:rPr>
              <a:t>temperature=</a:t>
            </a:r>
            <a:r>
              <a:rPr lang="en-US" sz="2400" dirty="0">
                <a:solidFill>
                  <a:schemeClr val="accent6">
                    <a:lumMod val="75000"/>
                  </a:schemeClr>
                </a:solidFill>
                <a:latin typeface="Lucida Console" panose="020B0609040504020204" pitchFamily="49" charset="0"/>
              </a:rPr>
              <a:t>0.7</a:t>
            </a:r>
          </a:p>
        </p:txBody>
      </p:sp>
      <p:sp>
        <p:nvSpPr>
          <p:cNvPr id="12" name="Rectangle 11">
            <a:extLst>
              <a:ext uri="{FF2B5EF4-FFF2-40B4-BE49-F238E27FC236}">
                <a16:creationId xmlns:a16="http://schemas.microsoft.com/office/drawing/2014/main" id="{A9C99860-789A-7233-CAD3-BAD08EFB6A7C}"/>
              </a:ext>
            </a:extLst>
          </p:cNvPr>
          <p:cNvSpPr/>
          <p:nvPr/>
        </p:nvSpPr>
        <p:spPr>
          <a:xfrm>
            <a:off x="773726" y="5542660"/>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thing</a:t>
            </a:r>
          </a:p>
        </p:txBody>
      </p:sp>
      <p:grpSp>
        <p:nvGrpSpPr>
          <p:cNvPr id="13" name="Group 12">
            <a:extLst>
              <a:ext uri="{FF2B5EF4-FFF2-40B4-BE49-F238E27FC236}">
                <a16:creationId xmlns:a16="http://schemas.microsoft.com/office/drawing/2014/main" id="{83519C01-1203-21CE-06E9-C2A4FF99C5EE}"/>
              </a:ext>
            </a:extLst>
          </p:cNvPr>
          <p:cNvGrpSpPr/>
          <p:nvPr/>
        </p:nvGrpSpPr>
        <p:grpSpPr>
          <a:xfrm>
            <a:off x="499353" y="3223184"/>
            <a:ext cx="1801540" cy="1524000"/>
            <a:chOff x="545975" y="2506662"/>
            <a:chExt cx="2171120" cy="1524000"/>
          </a:xfrm>
        </p:grpSpPr>
        <p:sp>
          <p:nvSpPr>
            <p:cNvPr id="17" name="Rectangle 16">
              <a:extLst>
                <a:ext uri="{FF2B5EF4-FFF2-40B4-BE49-F238E27FC236}">
                  <a16:creationId xmlns:a16="http://schemas.microsoft.com/office/drawing/2014/main" id="{F23A387E-DA23-B375-1940-7F3C52F82A34}"/>
                </a:ext>
              </a:extLst>
            </p:cNvPr>
            <p:cNvSpPr/>
            <p:nvPr/>
          </p:nvSpPr>
          <p:spPr>
            <a:xfrm>
              <a:off x="545975" y="2506662"/>
              <a:ext cx="2171120" cy="304800"/>
            </a:xfrm>
            <a:prstGeom prst="rect">
              <a:avLst/>
            </a:prstGeom>
            <a:solidFill>
              <a:srgbClr val="C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solidFill>
                    <a:schemeClr val="bg1"/>
                  </a:solidFill>
                  <a:latin typeface="Lucida Console" panose="020B0609040504020204" pitchFamily="49" charset="0"/>
                </a:rPr>
                <a:t>thing (66.5%)</a:t>
              </a:r>
            </a:p>
          </p:txBody>
        </p:sp>
        <p:sp>
          <p:nvSpPr>
            <p:cNvPr id="18" name="Rectangle 17">
              <a:extLst>
                <a:ext uri="{FF2B5EF4-FFF2-40B4-BE49-F238E27FC236}">
                  <a16:creationId xmlns:a16="http://schemas.microsoft.com/office/drawing/2014/main" id="{72102630-EE81-BEC4-92E7-4E7303FF6C20}"/>
                </a:ext>
              </a:extLst>
            </p:cNvPr>
            <p:cNvSpPr/>
            <p:nvPr/>
          </p:nvSpPr>
          <p:spPr>
            <a:xfrm>
              <a:off x="545975" y="28114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story (22.2%)</a:t>
              </a:r>
            </a:p>
          </p:txBody>
        </p:sp>
        <p:sp>
          <p:nvSpPr>
            <p:cNvPr id="19" name="Rectangle 18">
              <a:extLst>
                <a:ext uri="{FF2B5EF4-FFF2-40B4-BE49-F238E27FC236}">
                  <a16:creationId xmlns:a16="http://schemas.microsoft.com/office/drawing/2014/main" id="{34646C95-FBE0-8292-9AAB-151118149043}"/>
                </a:ext>
              </a:extLst>
            </p:cNvPr>
            <p:cNvSpPr/>
            <p:nvPr/>
          </p:nvSpPr>
          <p:spPr>
            <a:xfrm>
              <a:off x="545975" y="31162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deed (10.0%)</a:t>
              </a:r>
            </a:p>
          </p:txBody>
        </p:sp>
        <p:sp>
          <p:nvSpPr>
            <p:cNvPr id="20" name="Rectangle 19">
              <a:extLst>
                <a:ext uri="{FF2B5EF4-FFF2-40B4-BE49-F238E27FC236}">
                  <a16:creationId xmlns:a16="http://schemas.microsoft.com/office/drawing/2014/main" id="{5F40A244-8420-8895-1C3D-256028D5A979}"/>
                </a:ext>
              </a:extLst>
            </p:cNvPr>
            <p:cNvSpPr/>
            <p:nvPr/>
          </p:nvSpPr>
          <p:spPr>
            <a:xfrm>
              <a:off x="545975" y="34210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action (0.5%)</a:t>
              </a:r>
            </a:p>
          </p:txBody>
        </p:sp>
        <p:sp>
          <p:nvSpPr>
            <p:cNvPr id="21" name="Rectangle 20">
              <a:extLst>
                <a:ext uri="{FF2B5EF4-FFF2-40B4-BE49-F238E27FC236}">
                  <a16:creationId xmlns:a16="http://schemas.microsoft.com/office/drawing/2014/main" id="{D29F0876-3338-AD01-8974-BCDF7047B5F4}"/>
                </a:ext>
              </a:extLst>
            </p:cNvPr>
            <p:cNvSpPr/>
            <p:nvPr/>
          </p:nvSpPr>
          <p:spPr>
            <a:xfrm>
              <a:off x="545975" y="3725862"/>
              <a:ext cx="217112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plan (0.3%)</a:t>
              </a:r>
            </a:p>
          </p:txBody>
        </p:sp>
      </p:grpSp>
      <p:cxnSp>
        <p:nvCxnSpPr>
          <p:cNvPr id="22" name="Straight Arrow Connector 21">
            <a:extLst>
              <a:ext uri="{FF2B5EF4-FFF2-40B4-BE49-F238E27FC236}">
                <a16:creationId xmlns:a16="http://schemas.microsoft.com/office/drawing/2014/main" id="{507CCA1F-F3DE-818F-1925-432AEF12EDC9}"/>
              </a:ext>
            </a:extLst>
          </p:cNvPr>
          <p:cNvCxnSpPr>
            <a:cxnSpLocks/>
            <a:stCxn id="21" idx="2"/>
            <a:endCxn id="12" idx="0"/>
          </p:cNvCxnSpPr>
          <p:nvPr/>
        </p:nvCxnSpPr>
        <p:spPr>
          <a:xfrm>
            <a:off x="1400123" y="4747184"/>
            <a:ext cx="0" cy="795476"/>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583795B-FB33-94E0-36EC-62C6F173561B}"/>
              </a:ext>
            </a:extLst>
          </p:cNvPr>
          <p:cNvSpPr/>
          <p:nvPr/>
        </p:nvSpPr>
        <p:spPr>
          <a:xfrm>
            <a:off x="2768197" y="5542660"/>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has</a:t>
            </a:r>
          </a:p>
        </p:txBody>
      </p:sp>
      <p:sp>
        <p:nvSpPr>
          <p:cNvPr id="24" name="Rectangle 23">
            <a:extLst>
              <a:ext uri="{FF2B5EF4-FFF2-40B4-BE49-F238E27FC236}">
                <a16:creationId xmlns:a16="http://schemas.microsoft.com/office/drawing/2014/main" id="{6DA19F9F-D782-A7D8-15ED-54821A25B1BA}"/>
              </a:ext>
            </a:extLst>
          </p:cNvPr>
          <p:cNvSpPr/>
          <p:nvPr/>
        </p:nvSpPr>
        <p:spPr>
          <a:xfrm>
            <a:off x="6618802" y="5542660"/>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price</a:t>
            </a:r>
          </a:p>
        </p:txBody>
      </p:sp>
      <p:sp>
        <p:nvSpPr>
          <p:cNvPr id="25" name="Rectangle 24">
            <a:extLst>
              <a:ext uri="{FF2B5EF4-FFF2-40B4-BE49-F238E27FC236}">
                <a16:creationId xmlns:a16="http://schemas.microsoft.com/office/drawing/2014/main" id="{4C046EF3-4C7F-FBE3-33CF-BF87042CFBE6}"/>
              </a:ext>
            </a:extLst>
          </p:cNvPr>
          <p:cNvSpPr/>
          <p:nvPr/>
        </p:nvSpPr>
        <p:spPr>
          <a:xfrm>
            <a:off x="4672196" y="5542660"/>
            <a:ext cx="1252794" cy="504363"/>
          </a:xfrm>
          <a:prstGeom prst="rect">
            <a:avLst/>
          </a:prstGeom>
          <a:solidFill>
            <a:schemeClr val="bg1">
              <a:lumMod val="95000"/>
            </a:schemeClr>
          </a:solidFill>
          <a:ln w="285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solidFill>
              </a:rPr>
              <a:t>its</a:t>
            </a:r>
          </a:p>
        </p:txBody>
      </p:sp>
      <p:grpSp>
        <p:nvGrpSpPr>
          <p:cNvPr id="51" name="Group 50">
            <a:extLst>
              <a:ext uri="{FF2B5EF4-FFF2-40B4-BE49-F238E27FC236}">
                <a16:creationId xmlns:a16="http://schemas.microsoft.com/office/drawing/2014/main" id="{97FCA529-3BEF-0629-4685-46A6DEE98C0D}"/>
              </a:ext>
            </a:extLst>
          </p:cNvPr>
          <p:cNvGrpSpPr/>
          <p:nvPr/>
        </p:nvGrpSpPr>
        <p:grpSpPr>
          <a:xfrm>
            <a:off x="2445959" y="3223184"/>
            <a:ext cx="1801540" cy="1524000"/>
            <a:chOff x="2445959" y="3223184"/>
            <a:chExt cx="1801540" cy="1524000"/>
          </a:xfrm>
        </p:grpSpPr>
        <p:sp>
          <p:nvSpPr>
            <p:cNvPr id="27" name="Rectangle 26">
              <a:extLst>
                <a:ext uri="{FF2B5EF4-FFF2-40B4-BE49-F238E27FC236}">
                  <a16:creationId xmlns:a16="http://schemas.microsoft.com/office/drawing/2014/main" id="{7C353BF5-EDEF-0E9C-0608-EB5F79728258}"/>
                </a:ext>
              </a:extLst>
            </p:cNvPr>
            <p:cNvSpPr/>
            <p:nvPr/>
          </p:nvSpPr>
          <p:spPr>
            <a:xfrm>
              <a:off x="2445959" y="3223184"/>
              <a:ext cx="180154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must (47.8%)</a:t>
              </a:r>
            </a:p>
          </p:txBody>
        </p:sp>
        <p:sp>
          <p:nvSpPr>
            <p:cNvPr id="28" name="Rectangle 27">
              <a:extLst>
                <a:ext uri="{FF2B5EF4-FFF2-40B4-BE49-F238E27FC236}">
                  <a16:creationId xmlns:a16="http://schemas.microsoft.com/office/drawing/2014/main" id="{1B00569B-F94E-F79A-33AF-1541508F02AA}"/>
                </a:ext>
              </a:extLst>
            </p:cNvPr>
            <p:cNvSpPr/>
            <p:nvPr/>
          </p:nvSpPr>
          <p:spPr>
            <a:xfrm>
              <a:off x="2445959" y="3527984"/>
              <a:ext cx="1801540" cy="304800"/>
            </a:xfrm>
            <a:prstGeom prst="rect">
              <a:avLst/>
            </a:prstGeom>
            <a:solidFill>
              <a:srgbClr val="C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solidFill>
                    <a:schemeClr val="bg1"/>
                  </a:solidFill>
                  <a:latin typeface="Lucida Console" panose="020B0609040504020204" pitchFamily="49" charset="0"/>
                </a:rPr>
                <a:t>has (36.1%)</a:t>
              </a:r>
            </a:p>
          </p:txBody>
        </p:sp>
        <p:sp>
          <p:nvSpPr>
            <p:cNvPr id="29" name="Rectangle 28">
              <a:extLst>
                <a:ext uri="{FF2B5EF4-FFF2-40B4-BE49-F238E27FC236}">
                  <a16:creationId xmlns:a16="http://schemas.microsoft.com/office/drawing/2014/main" id="{8EEE7099-F5E0-4B53-A585-81C231E01246}"/>
                </a:ext>
              </a:extLst>
            </p:cNvPr>
            <p:cNvSpPr/>
            <p:nvPr/>
          </p:nvSpPr>
          <p:spPr>
            <a:xfrm>
              <a:off x="2445959" y="3832784"/>
              <a:ext cx="180154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comes (15.4%)</a:t>
              </a:r>
            </a:p>
          </p:txBody>
        </p:sp>
        <p:sp>
          <p:nvSpPr>
            <p:cNvPr id="30" name="Rectangle 29">
              <a:extLst>
                <a:ext uri="{FF2B5EF4-FFF2-40B4-BE49-F238E27FC236}">
                  <a16:creationId xmlns:a16="http://schemas.microsoft.com/office/drawing/2014/main" id="{6F6DB7D4-16C3-7029-771E-CBF56F5FBCAC}"/>
                </a:ext>
              </a:extLst>
            </p:cNvPr>
            <p:cNvSpPr/>
            <p:nvPr/>
          </p:nvSpPr>
          <p:spPr>
            <a:xfrm>
              <a:off x="2445959" y="4137584"/>
              <a:ext cx="180154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starts (0.3%)</a:t>
              </a:r>
            </a:p>
          </p:txBody>
        </p:sp>
        <p:sp>
          <p:nvSpPr>
            <p:cNvPr id="31" name="Rectangle 30">
              <a:extLst>
                <a:ext uri="{FF2B5EF4-FFF2-40B4-BE49-F238E27FC236}">
                  <a16:creationId xmlns:a16="http://schemas.microsoft.com/office/drawing/2014/main" id="{C9099A14-40E7-286C-B4D1-83F2620CA356}"/>
                </a:ext>
              </a:extLst>
            </p:cNvPr>
            <p:cNvSpPr/>
            <p:nvPr/>
          </p:nvSpPr>
          <p:spPr>
            <a:xfrm>
              <a:off x="2445959" y="4442384"/>
              <a:ext cx="180154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in (0.2%)</a:t>
              </a:r>
            </a:p>
          </p:txBody>
        </p:sp>
      </p:grpSp>
      <p:cxnSp>
        <p:nvCxnSpPr>
          <p:cNvPr id="42" name="Straight Arrow Connector 41">
            <a:extLst>
              <a:ext uri="{FF2B5EF4-FFF2-40B4-BE49-F238E27FC236}">
                <a16:creationId xmlns:a16="http://schemas.microsoft.com/office/drawing/2014/main" id="{1B3E069D-85B7-32B7-FF7C-D1033B6CEA96}"/>
              </a:ext>
            </a:extLst>
          </p:cNvPr>
          <p:cNvCxnSpPr>
            <a:cxnSpLocks/>
          </p:cNvCxnSpPr>
          <p:nvPr/>
        </p:nvCxnSpPr>
        <p:spPr>
          <a:xfrm>
            <a:off x="3394594" y="4747184"/>
            <a:ext cx="0" cy="795476"/>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6ACD48E-D4E2-E333-49F3-3725F044CDDB}"/>
              </a:ext>
            </a:extLst>
          </p:cNvPr>
          <p:cNvCxnSpPr>
            <a:cxnSpLocks/>
            <a:endCxn id="25" idx="0"/>
          </p:cNvCxnSpPr>
          <p:nvPr/>
        </p:nvCxnSpPr>
        <p:spPr>
          <a:xfrm>
            <a:off x="5298593" y="4675423"/>
            <a:ext cx="0" cy="867237"/>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3CD7967A-BC94-A776-5826-E8EB43F59528}"/>
              </a:ext>
            </a:extLst>
          </p:cNvPr>
          <p:cNvGrpSpPr/>
          <p:nvPr/>
        </p:nvGrpSpPr>
        <p:grpSpPr>
          <a:xfrm>
            <a:off x="4400205" y="3223184"/>
            <a:ext cx="1801540" cy="1524000"/>
            <a:chOff x="2445959" y="3223184"/>
            <a:chExt cx="1801540" cy="1524000"/>
          </a:xfrm>
        </p:grpSpPr>
        <p:sp>
          <p:nvSpPr>
            <p:cNvPr id="59" name="Rectangle 58">
              <a:extLst>
                <a:ext uri="{FF2B5EF4-FFF2-40B4-BE49-F238E27FC236}">
                  <a16:creationId xmlns:a16="http://schemas.microsoft.com/office/drawing/2014/main" id="{DA72107A-8F16-7AAD-7DC9-933C46AA04F4}"/>
                </a:ext>
              </a:extLst>
            </p:cNvPr>
            <p:cNvSpPr/>
            <p:nvPr/>
          </p:nvSpPr>
          <p:spPr>
            <a:xfrm>
              <a:off x="2445959" y="3223184"/>
              <a:ext cx="180154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an (67.3%)</a:t>
              </a:r>
            </a:p>
          </p:txBody>
        </p:sp>
        <p:sp>
          <p:nvSpPr>
            <p:cNvPr id="60" name="Rectangle 59">
              <a:extLst>
                <a:ext uri="{FF2B5EF4-FFF2-40B4-BE49-F238E27FC236}">
                  <a16:creationId xmlns:a16="http://schemas.microsoft.com/office/drawing/2014/main" id="{66886730-6F93-079D-0044-9FFBF0E49031}"/>
                </a:ext>
              </a:extLst>
            </p:cNvPr>
            <p:cNvSpPr/>
            <p:nvPr/>
          </p:nvSpPr>
          <p:spPr>
            <a:xfrm>
              <a:off x="2445959" y="3527984"/>
              <a:ext cx="1801540" cy="304800"/>
            </a:xfrm>
            <a:prstGeom prst="rect">
              <a:avLst/>
            </a:prstGeom>
            <a:solidFill>
              <a:srgbClr val="C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solidFill>
                    <a:schemeClr val="bg1"/>
                  </a:solidFill>
                  <a:latin typeface="Lucida Console" panose="020B0609040504020204" pitchFamily="49" charset="0"/>
                </a:rPr>
                <a:t>its (31.2%)</a:t>
              </a:r>
            </a:p>
          </p:txBody>
        </p:sp>
        <p:sp>
          <p:nvSpPr>
            <p:cNvPr id="61" name="Rectangle 60">
              <a:extLst>
                <a:ext uri="{FF2B5EF4-FFF2-40B4-BE49-F238E27FC236}">
                  <a16:creationId xmlns:a16="http://schemas.microsoft.com/office/drawing/2014/main" id="{F9B2FECC-D5B9-6F00-1D75-77E3FF2B4EC8}"/>
                </a:ext>
              </a:extLst>
            </p:cNvPr>
            <p:cNvSpPr/>
            <p:nvPr/>
          </p:nvSpPr>
          <p:spPr>
            <a:xfrm>
              <a:off x="2445959" y="3832784"/>
              <a:ext cx="180154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a (0.6%)</a:t>
              </a:r>
            </a:p>
          </p:txBody>
        </p:sp>
        <p:sp>
          <p:nvSpPr>
            <p:cNvPr id="62" name="Rectangle 61">
              <a:extLst>
                <a:ext uri="{FF2B5EF4-FFF2-40B4-BE49-F238E27FC236}">
                  <a16:creationId xmlns:a16="http://schemas.microsoft.com/office/drawing/2014/main" id="{2E209B4D-2C09-4758-1E01-0715B00F3450}"/>
                </a:ext>
              </a:extLst>
            </p:cNvPr>
            <p:cNvSpPr/>
            <p:nvPr/>
          </p:nvSpPr>
          <p:spPr>
            <a:xfrm>
              <a:off x="2445959" y="4137584"/>
              <a:ext cx="180154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to (0.3%)</a:t>
              </a:r>
            </a:p>
          </p:txBody>
        </p:sp>
        <p:sp>
          <p:nvSpPr>
            <p:cNvPr id="63" name="Rectangle 62">
              <a:extLst>
                <a:ext uri="{FF2B5EF4-FFF2-40B4-BE49-F238E27FC236}">
                  <a16:creationId xmlns:a16="http://schemas.microsoft.com/office/drawing/2014/main" id="{482605F3-D9AA-3A28-EF40-960D1BCD7160}"/>
                </a:ext>
              </a:extLst>
            </p:cNvPr>
            <p:cNvSpPr/>
            <p:nvPr/>
          </p:nvSpPr>
          <p:spPr>
            <a:xfrm>
              <a:off x="2445959" y="4442384"/>
              <a:ext cx="180154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it (0.0%)</a:t>
              </a:r>
            </a:p>
          </p:txBody>
        </p:sp>
      </p:grpSp>
      <p:cxnSp>
        <p:nvCxnSpPr>
          <p:cNvPr id="70" name="Straight Arrow Connector 69">
            <a:extLst>
              <a:ext uri="{FF2B5EF4-FFF2-40B4-BE49-F238E27FC236}">
                <a16:creationId xmlns:a16="http://schemas.microsoft.com/office/drawing/2014/main" id="{138E3A40-511A-0B40-51C5-996D8BEF3885}"/>
              </a:ext>
            </a:extLst>
          </p:cNvPr>
          <p:cNvCxnSpPr>
            <a:cxnSpLocks/>
            <a:endCxn id="24" idx="0"/>
          </p:cNvCxnSpPr>
          <p:nvPr/>
        </p:nvCxnSpPr>
        <p:spPr>
          <a:xfrm flipH="1">
            <a:off x="7245199" y="4675423"/>
            <a:ext cx="7614" cy="867237"/>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999DB08A-0712-71E2-7B1F-8E2ADA90A5A4}"/>
              </a:ext>
            </a:extLst>
          </p:cNvPr>
          <p:cNvGrpSpPr/>
          <p:nvPr/>
        </p:nvGrpSpPr>
        <p:grpSpPr>
          <a:xfrm>
            <a:off x="6354425" y="3223184"/>
            <a:ext cx="1801540" cy="1524000"/>
            <a:chOff x="6354425" y="3223184"/>
            <a:chExt cx="1801540" cy="1524000"/>
          </a:xfrm>
        </p:grpSpPr>
        <p:sp>
          <p:nvSpPr>
            <p:cNvPr id="72" name="Rectangle 71">
              <a:extLst>
                <a:ext uri="{FF2B5EF4-FFF2-40B4-BE49-F238E27FC236}">
                  <a16:creationId xmlns:a16="http://schemas.microsoft.com/office/drawing/2014/main" id="{3CB67A32-5AE2-1F04-8650-B9F2AA7F968E}"/>
                </a:ext>
              </a:extLst>
            </p:cNvPr>
            <p:cNvSpPr/>
            <p:nvPr/>
          </p:nvSpPr>
          <p:spPr>
            <a:xfrm>
              <a:off x="6354425" y="3223184"/>
              <a:ext cx="180154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time (38.6%)</a:t>
              </a:r>
            </a:p>
          </p:txBody>
        </p:sp>
        <p:sp>
          <p:nvSpPr>
            <p:cNvPr id="73" name="Rectangle 72">
              <a:extLst>
                <a:ext uri="{FF2B5EF4-FFF2-40B4-BE49-F238E27FC236}">
                  <a16:creationId xmlns:a16="http://schemas.microsoft.com/office/drawing/2014/main" id="{726C1974-6F77-EE51-07CE-B98B76D1B922}"/>
                </a:ext>
              </a:extLst>
            </p:cNvPr>
            <p:cNvSpPr/>
            <p:nvPr/>
          </p:nvSpPr>
          <p:spPr>
            <a:xfrm>
              <a:off x="6354425" y="3527984"/>
              <a:ext cx="180154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own (21.8%)</a:t>
              </a:r>
            </a:p>
          </p:txBody>
        </p:sp>
        <p:sp>
          <p:nvSpPr>
            <p:cNvPr id="74" name="Rectangle 73">
              <a:extLst>
                <a:ext uri="{FF2B5EF4-FFF2-40B4-BE49-F238E27FC236}">
                  <a16:creationId xmlns:a16="http://schemas.microsoft.com/office/drawing/2014/main" id="{B41DE2ED-476C-DF16-46D9-75F36D468167}"/>
                </a:ext>
              </a:extLst>
            </p:cNvPr>
            <p:cNvSpPr/>
            <p:nvPr/>
          </p:nvSpPr>
          <p:spPr>
            <a:xfrm>
              <a:off x="6354425" y="3832784"/>
              <a:ext cx="1801540" cy="304800"/>
            </a:xfrm>
            <a:prstGeom prst="rect">
              <a:avLst/>
            </a:prstGeom>
            <a:solidFill>
              <a:srgbClr val="C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solidFill>
                    <a:schemeClr val="bg1"/>
                  </a:solidFill>
                  <a:latin typeface="Lucida Console" panose="020B0609040504020204" pitchFamily="49" charset="0"/>
                </a:rPr>
                <a:t>price (20.0%)</a:t>
              </a:r>
            </a:p>
          </p:txBody>
        </p:sp>
        <p:sp>
          <p:nvSpPr>
            <p:cNvPr id="75" name="Rectangle 74">
              <a:extLst>
                <a:ext uri="{FF2B5EF4-FFF2-40B4-BE49-F238E27FC236}">
                  <a16:creationId xmlns:a16="http://schemas.microsoft.com/office/drawing/2014/main" id="{ADF2CD73-8B34-B1B5-3703-48565EB79AC5}"/>
                </a:ext>
              </a:extLst>
            </p:cNvPr>
            <p:cNvSpPr/>
            <p:nvPr/>
          </p:nvSpPr>
          <p:spPr>
            <a:xfrm>
              <a:off x="6354425" y="4137584"/>
              <a:ext cx="180154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opposite (6.3%)</a:t>
              </a:r>
            </a:p>
          </p:txBody>
        </p:sp>
        <p:sp>
          <p:nvSpPr>
            <p:cNvPr id="76" name="Rectangle 75">
              <a:extLst>
                <a:ext uri="{FF2B5EF4-FFF2-40B4-BE49-F238E27FC236}">
                  <a16:creationId xmlns:a16="http://schemas.microsoft.com/office/drawing/2014/main" id="{57A5FB5D-C014-25B0-C0DE-38E178F4315B}"/>
                </a:ext>
              </a:extLst>
            </p:cNvPr>
            <p:cNvSpPr/>
            <p:nvPr/>
          </p:nvSpPr>
          <p:spPr>
            <a:xfrm>
              <a:off x="6354425" y="4442384"/>
              <a:ext cx="1801540" cy="304800"/>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rgbClr val="000000"/>
                  </a:solidFill>
                  <a:latin typeface="Lucida Console" panose="020B0609040504020204" pitchFamily="49" charset="0"/>
                </a:rPr>
                <a:t>season (3.0%)</a:t>
              </a:r>
            </a:p>
          </p:txBody>
        </p:sp>
      </p:grpSp>
    </p:spTree>
    <p:extLst>
      <p:ext uri="{BB962C8B-B14F-4D97-AF65-F5344CB8AC3E}">
        <p14:creationId xmlns:p14="http://schemas.microsoft.com/office/powerpoint/2010/main" val="351887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500"/>
                                        <p:tgtEl>
                                          <p:spTgt spid="5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500"/>
                                        <p:tgtEl>
                                          <p:spTgt spid="70"/>
                                        </p:tgtEl>
                                      </p:cBhvr>
                                    </p:animEffect>
                                  </p:childTnLst>
                                </p:cTn>
                              </p:par>
                              <p:par>
                                <p:cTn id="44" presetID="10" presetClass="entr" presetSubtype="0" fill="hold"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fade">
                                      <p:cBhvr>
                                        <p:cTn id="4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4" grpId="0"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B3C00C-4DF8-69C2-BF04-DFAE098479CA}"/>
              </a:ext>
            </a:extLst>
          </p:cNvPr>
          <p:cNvSpPr>
            <a:spLocks noGrp="1"/>
          </p:cNvSpPr>
          <p:nvPr>
            <p:ph type="body" sz="quarter" idx="10"/>
          </p:nvPr>
        </p:nvSpPr>
        <p:spPr/>
        <p:txBody>
          <a:bodyPr>
            <a:normAutofit/>
          </a:bodyPr>
          <a:lstStyle/>
          <a:p>
            <a:r>
              <a:rPr lang="en-US" dirty="0">
                <a:solidFill>
                  <a:srgbClr val="0000FF"/>
                </a:solidFill>
              </a:rPr>
              <a:t>from</a:t>
            </a:r>
            <a:r>
              <a:rPr lang="en-US" dirty="0"/>
              <a:t> </a:t>
            </a:r>
            <a:r>
              <a:rPr lang="en-US" dirty="0" err="1"/>
              <a:t>openai</a:t>
            </a:r>
            <a:r>
              <a:rPr lang="en-US" dirty="0"/>
              <a:t> </a:t>
            </a:r>
            <a:r>
              <a:rPr lang="en-US" dirty="0">
                <a:solidFill>
                  <a:srgbClr val="0000FF"/>
                </a:solidFill>
              </a:rPr>
              <a:t>import</a:t>
            </a:r>
            <a:r>
              <a:rPr lang="en-US" dirty="0"/>
              <a:t> OpenAI</a:t>
            </a:r>
          </a:p>
          <a:p>
            <a:endParaRPr lang="en-US" dirty="0"/>
          </a:p>
          <a:p>
            <a:r>
              <a:rPr lang="en-US" dirty="0"/>
              <a:t>client = OpenAI(</a:t>
            </a:r>
            <a:r>
              <a:rPr lang="en-US" dirty="0" err="1"/>
              <a:t>api_key</a:t>
            </a:r>
            <a:r>
              <a:rPr lang="en-US" dirty="0"/>
              <a:t>=</a:t>
            </a:r>
            <a:r>
              <a:rPr lang="en-US" dirty="0">
                <a:solidFill>
                  <a:srgbClr val="C00000"/>
                </a:solidFill>
              </a:rPr>
              <a:t>'OPENAI_API_KEY'</a:t>
            </a:r>
            <a:r>
              <a:rPr lang="en-US" dirty="0"/>
              <a:t>)</a:t>
            </a:r>
          </a:p>
          <a:p>
            <a:r>
              <a:rPr lang="en-US" dirty="0"/>
              <a:t>messages = [{ </a:t>
            </a:r>
            <a:r>
              <a:rPr lang="en-US" dirty="0">
                <a:solidFill>
                  <a:srgbClr val="C00000"/>
                </a:solidFill>
              </a:rPr>
              <a:t>'role'</a:t>
            </a:r>
            <a:r>
              <a:rPr lang="en-US" dirty="0"/>
              <a:t>: </a:t>
            </a:r>
            <a:r>
              <a:rPr lang="en-US" dirty="0">
                <a:solidFill>
                  <a:srgbClr val="C00000"/>
                </a:solidFill>
              </a:rPr>
              <a:t>'user'</a:t>
            </a:r>
            <a:r>
              <a:rPr lang="en-US" dirty="0"/>
              <a:t>, </a:t>
            </a:r>
            <a:r>
              <a:rPr lang="en-US" dirty="0">
                <a:solidFill>
                  <a:srgbClr val="C00000"/>
                </a:solidFill>
              </a:rPr>
              <a:t>'content'</a:t>
            </a:r>
            <a:r>
              <a:rPr lang="en-US" dirty="0"/>
              <a:t>: </a:t>
            </a:r>
            <a:r>
              <a:rPr lang="en-US" dirty="0">
                <a:solidFill>
                  <a:srgbClr val="C00000"/>
                </a:solidFill>
              </a:rPr>
              <a:t>'Write a poem about deep learning'</a:t>
            </a:r>
            <a:r>
              <a:rPr lang="en-US" dirty="0"/>
              <a:t> }]</a:t>
            </a:r>
          </a:p>
          <a:p>
            <a:endParaRPr lang="en-US" dirty="0"/>
          </a:p>
          <a:p>
            <a:r>
              <a:rPr lang="en-US" dirty="0"/>
              <a:t>response = </a:t>
            </a:r>
            <a:r>
              <a:rPr lang="en-US" dirty="0" err="1"/>
              <a:t>client.chat.completions.create</a:t>
            </a:r>
            <a:r>
              <a:rPr lang="en-US" dirty="0"/>
              <a:t>(</a:t>
            </a:r>
          </a:p>
          <a:p>
            <a:r>
              <a:rPr lang="en-US" dirty="0"/>
              <a:t>    model=</a:t>
            </a:r>
            <a:r>
              <a:rPr lang="en-US" dirty="0">
                <a:solidFill>
                  <a:srgbClr val="C00000"/>
                </a:solidFill>
              </a:rPr>
              <a:t>'gpt-3.5-turbo'</a:t>
            </a:r>
            <a:r>
              <a:rPr lang="en-US" dirty="0"/>
              <a:t>,</a:t>
            </a:r>
          </a:p>
          <a:p>
            <a:r>
              <a:rPr lang="en-US" dirty="0"/>
              <a:t>    messages=messages</a:t>
            </a:r>
          </a:p>
          <a:p>
            <a:r>
              <a:rPr lang="en-US" dirty="0"/>
              <a:t>)</a:t>
            </a:r>
          </a:p>
          <a:p>
            <a:endParaRPr lang="en-US" dirty="0"/>
          </a:p>
          <a:p>
            <a:r>
              <a:rPr lang="fr-FR" dirty="0" err="1"/>
              <a:t>print</a:t>
            </a:r>
            <a:r>
              <a:rPr lang="fr-FR" dirty="0"/>
              <a:t>(</a:t>
            </a:r>
            <a:r>
              <a:rPr lang="fr-FR" dirty="0" err="1"/>
              <a:t>response.choices</a:t>
            </a:r>
            <a:r>
              <a:rPr lang="fr-FR" dirty="0"/>
              <a:t>[</a:t>
            </a:r>
            <a:r>
              <a:rPr lang="fr-FR" dirty="0">
                <a:solidFill>
                  <a:schemeClr val="accent6">
                    <a:lumMod val="75000"/>
                  </a:schemeClr>
                </a:solidFill>
              </a:rPr>
              <a:t>0</a:t>
            </a:r>
            <a:r>
              <a:rPr lang="fr-FR" dirty="0"/>
              <a:t>].</a:t>
            </a:r>
            <a:r>
              <a:rPr lang="fr-FR" dirty="0" err="1"/>
              <a:t>message.content</a:t>
            </a:r>
            <a:r>
              <a:rPr lang="fr-FR" dirty="0"/>
              <a:t>)</a:t>
            </a:r>
            <a:endParaRPr lang="en-US" dirty="0"/>
          </a:p>
        </p:txBody>
      </p:sp>
      <p:sp>
        <p:nvSpPr>
          <p:cNvPr id="3" name="Title 2">
            <a:extLst>
              <a:ext uri="{FF2B5EF4-FFF2-40B4-BE49-F238E27FC236}">
                <a16:creationId xmlns:a16="http://schemas.microsoft.com/office/drawing/2014/main" id="{78443FCA-E9D0-B64B-DC7E-706151A3FBCB}"/>
              </a:ext>
            </a:extLst>
          </p:cNvPr>
          <p:cNvSpPr>
            <a:spLocks noGrp="1"/>
          </p:cNvSpPr>
          <p:nvPr>
            <p:ph type="title"/>
          </p:nvPr>
        </p:nvSpPr>
        <p:spPr/>
        <p:txBody>
          <a:bodyPr/>
          <a:lstStyle/>
          <a:p>
            <a:r>
              <a:rPr lang="en-US" dirty="0"/>
              <a:t>Generating Text with the ChatGPT API</a:t>
            </a:r>
          </a:p>
        </p:txBody>
      </p:sp>
    </p:spTree>
    <p:extLst>
      <p:ext uri="{BB962C8B-B14F-4D97-AF65-F5344CB8AC3E}">
        <p14:creationId xmlns:p14="http://schemas.microsoft.com/office/powerpoint/2010/main" val="2874130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B3C00C-4DF8-69C2-BF04-DFAE098479CA}"/>
              </a:ext>
            </a:extLst>
          </p:cNvPr>
          <p:cNvSpPr>
            <a:spLocks noGrp="1"/>
          </p:cNvSpPr>
          <p:nvPr>
            <p:ph type="body" sz="quarter" idx="10"/>
          </p:nvPr>
        </p:nvSpPr>
        <p:spPr/>
        <p:txBody>
          <a:bodyPr>
            <a:normAutofit/>
          </a:bodyPr>
          <a:lstStyle/>
          <a:p>
            <a:r>
              <a:rPr lang="en-US" dirty="0"/>
              <a:t>client = OpenAI(</a:t>
            </a:r>
            <a:r>
              <a:rPr lang="en-US" dirty="0" err="1"/>
              <a:t>api_key</a:t>
            </a:r>
            <a:r>
              <a:rPr lang="en-US" dirty="0"/>
              <a:t>=</a:t>
            </a:r>
            <a:r>
              <a:rPr lang="en-US" dirty="0">
                <a:solidFill>
                  <a:srgbClr val="C00000"/>
                </a:solidFill>
              </a:rPr>
              <a:t>'OPENAI_API_KEY'</a:t>
            </a:r>
            <a:r>
              <a:rPr lang="en-US" dirty="0"/>
              <a:t>)</a:t>
            </a:r>
          </a:p>
          <a:p>
            <a:r>
              <a:rPr lang="en-US" dirty="0"/>
              <a:t>messages = [{ </a:t>
            </a:r>
            <a:r>
              <a:rPr lang="en-US" dirty="0">
                <a:solidFill>
                  <a:srgbClr val="C00000"/>
                </a:solidFill>
              </a:rPr>
              <a:t>'role'</a:t>
            </a:r>
            <a:r>
              <a:rPr lang="en-US" dirty="0"/>
              <a:t>: </a:t>
            </a:r>
            <a:r>
              <a:rPr lang="en-US" dirty="0">
                <a:solidFill>
                  <a:srgbClr val="C00000"/>
                </a:solidFill>
              </a:rPr>
              <a:t>'user'</a:t>
            </a:r>
            <a:r>
              <a:rPr lang="en-US" dirty="0"/>
              <a:t>, </a:t>
            </a:r>
            <a:r>
              <a:rPr lang="en-US" dirty="0">
                <a:solidFill>
                  <a:srgbClr val="C00000"/>
                </a:solidFill>
              </a:rPr>
              <a:t>'content'</a:t>
            </a:r>
            <a:r>
              <a:rPr lang="en-US" dirty="0"/>
              <a:t>: </a:t>
            </a:r>
            <a:r>
              <a:rPr lang="en-US" dirty="0">
                <a:solidFill>
                  <a:srgbClr val="C00000"/>
                </a:solidFill>
              </a:rPr>
              <a:t>'Write a poem about deep learning'</a:t>
            </a:r>
            <a:r>
              <a:rPr lang="en-US" dirty="0"/>
              <a:t> }]</a:t>
            </a:r>
          </a:p>
          <a:p>
            <a:endParaRPr lang="en-US" dirty="0"/>
          </a:p>
          <a:p>
            <a:r>
              <a:rPr lang="en-US" dirty="0"/>
              <a:t>response = </a:t>
            </a:r>
            <a:r>
              <a:rPr lang="en-US" dirty="0" err="1"/>
              <a:t>client.chat.completions.create</a:t>
            </a:r>
            <a:r>
              <a:rPr lang="en-US" dirty="0"/>
              <a:t>(</a:t>
            </a:r>
          </a:p>
          <a:p>
            <a:r>
              <a:rPr lang="en-US" dirty="0"/>
              <a:t>    model=</a:t>
            </a:r>
            <a:r>
              <a:rPr lang="en-US" dirty="0">
                <a:solidFill>
                  <a:srgbClr val="C00000"/>
                </a:solidFill>
              </a:rPr>
              <a:t>'gpt-3.5-turbo'</a:t>
            </a:r>
            <a:r>
              <a:rPr lang="en-US" dirty="0"/>
              <a:t>,</a:t>
            </a:r>
          </a:p>
          <a:p>
            <a:r>
              <a:rPr lang="en-US" dirty="0"/>
              <a:t>    messages=messages,</a:t>
            </a:r>
          </a:p>
          <a:p>
            <a:r>
              <a:rPr lang="en-US" dirty="0"/>
              <a:t>    </a:t>
            </a:r>
            <a:r>
              <a:rPr lang="en-US" dirty="0">
                <a:highlight>
                  <a:srgbClr val="FFFF00"/>
                </a:highlight>
              </a:rPr>
              <a:t>temperature=</a:t>
            </a:r>
            <a:r>
              <a:rPr lang="en-US" dirty="0">
                <a:solidFill>
                  <a:schemeClr val="accent6">
                    <a:lumMod val="75000"/>
                  </a:schemeClr>
                </a:solidFill>
                <a:highlight>
                  <a:srgbClr val="FFFF00"/>
                </a:highlight>
              </a:rPr>
              <a:t>0.2</a:t>
            </a:r>
          </a:p>
          <a:p>
            <a:r>
              <a:rPr lang="en-US" dirty="0"/>
              <a:t>)</a:t>
            </a:r>
          </a:p>
          <a:p>
            <a:endParaRPr lang="en-US" dirty="0"/>
          </a:p>
          <a:p>
            <a:r>
              <a:rPr lang="fr-FR" dirty="0" err="1"/>
              <a:t>print</a:t>
            </a:r>
            <a:r>
              <a:rPr lang="fr-FR" dirty="0"/>
              <a:t>(</a:t>
            </a:r>
            <a:r>
              <a:rPr lang="fr-FR" dirty="0" err="1"/>
              <a:t>response.choices</a:t>
            </a:r>
            <a:r>
              <a:rPr lang="fr-FR" dirty="0"/>
              <a:t>[</a:t>
            </a:r>
            <a:r>
              <a:rPr lang="fr-FR" dirty="0">
                <a:solidFill>
                  <a:schemeClr val="accent6">
                    <a:lumMod val="75000"/>
                  </a:schemeClr>
                </a:solidFill>
              </a:rPr>
              <a:t>0</a:t>
            </a:r>
            <a:r>
              <a:rPr lang="fr-FR" dirty="0"/>
              <a:t>].</a:t>
            </a:r>
            <a:r>
              <a:rPr lang="fr-FR" dirty="0" err="1"/>
              <a:t>message.content</a:t>
            </a:r>
            <a:r>
              <a:rPr lang="fr-FR" dirty="0"/>
              <a:t>)</a:t>
            </a:r>
            <a:endParaRPr lang="en-US" dirty="0"/>
          </a:p>
        </p:txBody>
      </p:sp>
      <p:sp>
        <p:nvSpPr>
          <p:cNvPr id="3" name="Title 2">
            <a:extLst>
              <a:ext uri="{FF2B5EF4-FFF2-40B4-BE49-F238E27FC236}">
                <a16:creationId xmlns:a16="http://schemas.microsoft.com/office/drawing/2014/main" id="{78443FCA-E9D0-B64B-DC7E-706151A3FBCB}"/>
              </a:ext>
            </a:extLst>
          </p:cNvPr>
          <p:cNvSpPr>
            <a:spLocks noGrp="1"/>
          </p:cNvSpPr>
          <p:nvPr>
            <p:ph type="title"/>
          </p:nvPr>
        </p:nvSpPr>
        <p:spPr/>
        <p:txBody>
          <a:bodyPr/>
          <a:lstStyle/>
          <a:p>
            <a:r>
              <a:rPr lang="en-US" dirty="0"/>
              <a:t>Specifying the Temperature</a:t>
            </a:r>
          </a:p>
        </p:txBody>
      </p:sp>
    </p:spTree>
    <p:extLst>
      <p:ext uri="{BB962C8B-B14F-4D97-AF65-F5344CB8AC3E}">
        <p14:creationId xmlns:p14="http://schemas.microsoft.com/office/powerpoint/2010/main" val="1639647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0"/>
          </a:stretch>
        </a:blipFill>
        <a:effectLst/>
      </p:bgPr>
    </p:bg>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E8553BAF-6256-4CEB-88AB-1861FD425541}"/>
              </a:ext>
            </a:extLst>
          </p:cNvPr>
          <p:cNvSpPr txBox="1">
            <a:spLocks/>
          </p:cNvSpPr>
          <p:nvPr/>
        </p:nvSpPr>
        <p:spPr>
          <a:xfrm>
            <a:off x="1241043" y="3639180"/>
            <a:ext cx="7417220" cy="1424992"/>
          </a:xfrm>
          <a:prstGeom prst="rect">
            <a:avLst/>
          </a:prstGeom>
        </p:spPr>
        <p:txBody>
          <a:bodyPr vert="horz" lIns="93260" tIns="46630" rIns="93260" bIns="46630" rtlCol="0">
            <a:normAutofit/>
          </a:bodyPr>
          <a:lstStyle>
            <a:lvl1pPr marL="0" indent="0" algn="l" defTabSz="914354" rtl="0" eaLnBrk="1" latinLnBrk="0" hangingPunct="1">
              <a:spcBef>
                <a:spcPts val="600"/>
              </a:spcBef>
              <a:buClr>
                <a:schemeClr val="bg1"/>
              </a:buClr>
              <a:buSzPct val="110000"/>
              <a:buFont typeface="Arial" pitchFamily="34" charset="0"/>
              <a:buNone/>
              <a:defRPr sz="1800" kern="1200">
                <a:solidFill>
                  <a:schemeClr val="bg1">
                    <a:alpha val="98000"/>
                  </a:schemeClr>
                </a:solidFill>
                <a:latin typeface="Segoe UI" panose="020B0502040204020203" pitchFamily="34" charset="0"/>
                <a:ea typeface="+mn-ea"/>
                <a:cs typeface="Segoe UI" panose="020B0502040204020203" pitchFamily="34" charset="0"/>
              </a:defRPr>
            </a:lvl1pPr>
            <a:lvl2pPr marL="460311" indent="0" algn="l" defTabSz="914354" rtl="0" eaLnBrk="1" latinLnBrk="0" hangingPunct="1">
              <a:spcBef>
                <a:spcPts val="600"/>
              </a:spcBef>
              <a:buClr>
                <a:schemeClr val="bg1"/>
              </a:buClr>
              <a:buSzPct val="110000"/>
              <a:buFont typeface="Arial" pitchFamily="34" charset="0"/>
              <a:buNone/>
              <a:defRPr sz="2400" kern="1200">
                <a:solidFill>
                  <a:schemeClr val="bg1"/>
                </a:solidFill>
                <a:latin typeface="Segoe UI"/>
                <a:ea typeface="+mn-ea"/>
                <a:cs typeface="Segoe UI"/>
              </a:defRPr>
            </a:lvl2pPr>
            <a:lvl3pPr marL="855551" indent="0" algn="l" defTabSz="914354" rtl="0" eaLnBrk="1" latinLnBrk="0" hangingPunct="1">
              <a:spcBef>
                <a:spcPts val="600"/>
              </a:spcBef>
              <a:buClr>
                <a:schemeClr val="bg1"/>
              </a:buClr>
              <a:buSzPct val="110000"/>
              <a:buFont typeface="Arial" pitchFamily="34" charset="0"/>
              <a:buNone/>
              <a:defRPr sz="1800" kern="1200">
                <a:solidFill>
                  <a:schemeClr val="bg1"/>
                </a:solidFill>
                <a:latin typeface="Segoe UI"/>
                <a:ea typeface="+mn-ea"/>
                <a:cs typeface="Segoe UI"/>
              </a:defRPr>
            </a:lvl3pPr>
            <a:lvl4pPr marL="1258722" indent="0" algn="l" defTabSz="914354" rtl="0" eaLnBrk="1" latinLnBrk="0" hangingPunct="1">
              <a:spcBef>
                <a:spcPts val="600"/>
              </a:spcBef>
              <a:buClr>
                <a:schemeClr val="bg1"/>
              </a:buClr>
              <a:buSzPct val="110000"/>
              <a:buFont typeface="Arial" pitchFamily="34" charset="0"/>
              <a:buNone/>
              <a:defRPr sz="1600" kern="1200">
                <a:solidFill>
                  <a:schemeClr val="bg1"/>
                </a:solidFill>
                <a:latin typeface="Segoe UI"/>
                <a:ea typeface="+mn-ea"/>
                <a:cs typeface="Segoe UI"/>
              </a:defRPr>
            </a:lvl4pPr>
            <a:lvl5pPr marL="1604748" indent="0" algn="l" defTabSz="914354" rtl="0" eaLnBrk="1" latinLnBrk="0" hangingPunct="1">
              <a:spcBef>
                <a:spcPts val="600"/>
              </a:spcBef>
              <a:buClr>
                <a:schemeClr val="bg1"/>
              </a:buClr>
              <a:buSzPct val="110000"/>
              <a:buFont typeface="Arial" pitchFamily="34" charset="0"/>
              <a:buNone/>
              <a:defRPr sz="1400" kern="1200">
                <a:solidFill>
                  <a:schemeClr val="bg1"/>
                </a:solidFill>
                <a:latin typeface="Segoe UI"/>
                <a:ea typeface="+mn-ea"/>
                <a:cs typeface="Segoe UI"/>
              </a:defRPr>
            </a:lvl5pPr>
            <a:lvl6pPr marL="1828709"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619"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593"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091"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marR="0" lvl="0" indent="0" algn="l" defTabSz="932550" rtl="0" eaLnBrk="1" fontAlgn="auto" latinLnBrk="0" hangingPunct="1">
              <a:lnSpc>
                <a:spcPct val="100000"/>
              </a:lnSpc>
              <a:spcBef>
                <a:spcPts val="612"/>
              </a:spcBef>
              <a:spcAft>
                <a:spcPts val="0"/>
              </a:spcAft>
              <a:buClr>
                <a:sysClr val="window" lastClr="FFFFFF"/>
              </a:buClr>
              <a:buSzPct val="110000"/>
              <a:buFont typeface="Arial" pitchFamily="34" charset="0"/>
              <a:buNone/>
              <a:tabLst/>
              <a:defRPr/>
            </a:pPr>
            <a:r>
              <a:rPr kumimoji="0" lang="en-US" sz="3264" b="0" i="0" u="none" strike="noStrike" kern="1200" cap="none" spc="0" normalizeH="0" baseline="0" noProof="0" dirty="0">
                <a:ln>
                  <a:noFill/>
                </a:ln>
                <a:solidFill>
                  <a:sysClr val="window" lastClr="FFFFFF">
                    <a:alpha val="98000"/>
                  </a:sysClr>
                </a:solidFill>
                <a:effectLst/>
                <a:uLnTx/>
                <a:uFillTx/>
                <a:latin typeface="Segoe UI Light" panose="020B0502040204020203" pitchFamily="34" charset="0"/>
                <a:ea typeface="+mn-ea"/>
                <a:cs typeface="Segoe UI Light" panose="020B0502040204020203" pitchFamily="34" charset="0"/>
              </a:rPr>
              <a:t>ChatGPT</a:t>
            </a:r>
            <a:endParaRPr kumimoji="0" lang="en-US" sz="1836" b="0" i="0" u="none" strike="noStrike" kern="1200" cap="none" spc="0" normalizeH="0" baseline="0" noProof="0" dirty="0">
              <a:ln>
                <a:noFill/>
              </a:ln>
              <a:solidFill>
                <a:sysClr val="window" lastClr="FFFFFF">
                  <a:alpha val="98000"/>
                </a:sysClr>
              </a:solidFill>
              <a:effectLst/>
              <a:uLnTx/>
              <a:uFillTx/>
              <a:latin typeface="Segoe UI Light" panose="020B0502040204020203" pitchFamily="34" charset="0"/>
              <a:ea typeface="+mn-ea"/>
              <a:cs typeface="Segoe UI Light" panose="020B0502040204020203" pitchFamily="34" charset="0"/>
            </a:endParaRPr>
          </a:p>
        </p:txBody>
      </p:sp>
      <p:sp>
        <p:nvSpPr>
          <p:cNvPr id="3" name="Title 2">
            <a:extLst>
              <a:ext uri="{FF2B5EF4-FFF2-40B4-BE49-F238E27FC236}">
                <a16:creationId xmlns:a16="http://schemas.microsoft.com/office/drawing/2014/main" id="{BAFFA55D-D405-487D-AF9A-3CB5762293EC}"/>
              </a:ext>
            </a:extLst>
          </p:cNvPr>
          <p:cNvSpPr txBox="1">
            <a:spLocks/>
          </p:cNvSpPr>
          <p:nvPr/>
        </p:nvSpPr>
        <p:spPr>
          <a:xfrm>
            <a:off x="1241043" y="2566790"/>
            <a:ext cx="9816619" cy="930473"/>
          </a:xfrm>
          <a:prstGeom prst="rect">
            <a:avLst/>
          </a:prstGeom>
        </p:spPr>
        <p:txBody>
          <a:bodyPr vert="horz" lIns="93260" tIns="46630" rIns="93260" bIns="46630" rtlCol="0" anchor="t" anchorCtr="0">
            <a:noAutofit/>
          </a:bodyPr>
          <a:lstStyle>
            <a:lvl1pPr marL="0" indent="0" algn="l" defTabSz="914354" rtl="0" eaLnBrk="1" latinLnBrk="0" hangingPunct="1">
              <a:spcBef>
                <a:spcPct val="0"/>
              </a:spcBef>
              <a:buClr>
                <a:schemeClr val="accent1">
                  <a:lumMod val="60000"/>
                  <a:lumOff val="40000"/>
                </a:schemeClr>
              </a:buClr>
              <a:buSzPct val="110000"/>
              <a:buFont typeface="Wingdings 2" pitchFamily="18" charset="2"/>
              <a:buNone/>
              <a:defRPr sz="6000" kern="1200">
                <a:solidFill>
                  <a:schemeClr val="bg1"/>
                </a:solidFill>
                <a:latin typeface="Segoe UI Light" panose="020B0502040204020203" pitchFamily="34" charset="0"/>
                <a:ea typeface="+mj-ea"/>
                <a:cs typeface="Segoe UI Light" panose="020B0502040204020203" pitchFamily="34" charset="0"/>
              </a:defRPr>
            </a:lvl1pPr>
          </a:lstStyle>
          <a:p>
            <a:pPr marL="0" marR="0" lvl="0" indent="0" algn="l" defTabSz="932550" rtl="0" eaLnBrk="1" fontAlgn="auto" latinLnBrk="0" hangingPunct="1">
              <a:lnSpc>
                <a:spcPct val="100000"/>
              </a:lnSpc>
              <a:spcBef>
                <a:spcPct val="0"/>
              </a:spcBef>
              <a:spcAft>
                <a:spcPts val="0"/>
              </a:spcAft>
              <a:buClr>
                <a:srgbClr val="002139">
                  <a:lumMod val="60000"/>
                  <a:lumOff val="40000"/>
                </a:srgbClr>
              </a:buClr>
              <a:buSzPct val="110000"/>
              <a:buFont typeface="Wingdings 2" pitchFamily="18" charset="2"/>
              <a:buNone/>
              <a:tabLst/>
              <a:defRPr/>
            </a:pPr>
            <a:r>
              <a:rPr kumimoji="0" lang="en-US" sz="7343"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Demo</a:t>
            </a:r>
          </a:p>
        </p:txBody>
      </p:sp>
    </p:spTree>
    <p:extLst>
      <p:ext uri="{BB962C8B-B14F-4D97-AF65-F5344CB8AC3E}">
        <p14:creationId xmlns:p14="http://schemas.microsoft.com/office/powerpoint/2010/main" val="1707429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949C2D-40DB-788E-8F4D-E1AC2A433D42}"/>
              </a:ext>
            </a:extLst>
          </p:cNvPr>
          <p:cNvSpPr>
            <a:spLocks noGrp="1"/>
          </p:cNvSpPr>
          <p:nvPr>
            <p:ph type="title"/>
          </p:nvPr>
        </p:nvSpPr>
        <p:spPr/>
        <p:txBody>
          <a:bodyPr/>
          <a:lstStyle/>
          <a:p>
            <a:r>
              <a:rPr lang="en-US" dirty="0"/>
              <a:t>Generating Text</a:t>
            </a:r>
          </a:p>
        </p:txBody>
      </p:sp>
      <p:sp>
        <p:nvSpPr>
          <p:cNvPr id="4" name="Rectangle: Rounded Corners 3">
            <a:extLst>
              <a:ext uri="{FF2B5EF4-FFF2-40B4-BE49-F238E27FC236}">
                <a16:creationId xmlns:a16="http://schemas.microsoft.com/office/drawing/2014/main" id="{62C10AC3-DA20-F2CA-1CF3-D299CD627278}"/>
              </a:ext>
            </a:extLst>
          </p:cNvPr>
          <p:cNvSpPr/>
          <p:nvPr/>
        </p:nvSpPr>
        <p:spPr>
          <a:xfrm>
            <a:off x="728866" y="1747880"/>
            <a:ext cx="11051970" cy="744467"/>
          </a:xfrm>
          <a:prstGeom prst="roundRect">
            <a:avLst>
              <a:gd name="adj" fmla="val 1775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rgbClr val="000000"/>
                </a:solidFill>
                <a:latin typeface="Lucida Console" panose="020B0609040504020204" pitchFamily="49" charset="0"/>
              </a:rPr>
              <a:t>Write a short story that begins with "It was a dark and stormy night."</a:t>
            </a:r>
          </a:p>
        </p:txBody>
      </p:sp>
      <p:sp>
        <p:nvSpPr>
          <p:cNvPr id="5" name="Rectangle: Rounded Corners 4">
            <a:extLst>
              <a:ext uri="{FF2B5EF4-FFF2-40B4-BE49-F238E27FC236}">
                <a16:creationId xmlns:a16="http://schemas.microsoft.com/office/drawing/2014/main" id="{9511D392-335C-E807-B9F5-E6BBED48AFAC}"/>
              </a:ext>
            </a:extLst>
          </p:cNvPr>
          <p:cNvSpPr/>
          <p:nvPr/>
        </p:nvSpPr>
        <p:spPr>
          <a:xfrm>
            <a:off x="728866" y="2762390"/>
            <a:ext cx="11051970" cy="3479575"/>
          </a:xfrm>
          <a:prstGeom prst="roundRect">
            <a:avLst>
              <a:gd name="adj" fmla="val 4658"/>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rgbClr val="000000"/>
                </a:solidFill>
                <a:latin typeface="Lucida Console" panose="020B0609040504020204" pitchFamily="49" charset="0"/>
              </a:rPr>
              <a:t>It was a dark and stormy night. The wind was howling through the streets, making it difficult for anyone to stay on their feet. The rain was coming down in sheets, drenching anyone who dared to step outside. Inside, a young woman sat huddled in a corner of her small apartment, listening to the storm rage on outside.</a:t>
            </a:r>
          </a:p>
          <a:p>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She had always been afraid of storms, ever since she was a child. But tonight, there was something different about this one. It seemed to be getting closer and closer, and she could feel the panic rising in her chest. She tried to shake it off, telling herself that it was just a normal storm, but she couldn't shake the feeling that something was coming.</a:t>
            </a:r>
          </a:p>
          <a:p>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a:t>
            </a:r>
          </a:p>
          <a:p>
            <a:endParaRPr lang="en-US" sz="1600" dirty="0">
              <a:solidFill>
                <a:srgbClr val="000000"/>
              </a:solidFill>
              <a:latin typeface="Lucida Console" panose="020B0609040504020204" pitchFamily="49" charset="0"/>
            </a:endParaRPr>
          </a:p>
        </p:txBody>
      </p:sp>
    </p:spTree>
    <p:extLst>
      <p:ext uri="{BB962C8B-B14F-4D97-AF65-F5344CB8AC3E}">
        <p14:creationId xmlns:p14="http://schemas.microsoft.com/office/powerpoint/2010/main" val="326240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F3E34F-55E8-3E16-718D-609B69972E3A}"/>
              </a:ext>
            </a:extLst>
          </p:cNvPr>
          <p:cNvSpPr>
            <a:spLocks noGrp="1"/>
          </p:cNvSpPr>
          <p:nvPr>
            <p:ph sz="quarter" idx="12"/>
          </p:nvPr>
        </p:nvSpPr>
        <p:spPr>
          <a:xfrm>
            <a:off x="257381" y="1585678"/>
            <a:ext cx="11916669" cy="5049405"/>
          </a:xfrm>
        </p:spPr>
        <p:txBody>
          <a:bodyPr/>
          <a:lstStyle/>
          <a:p>
            <a:r>
              <a:rPr lang="en-US" dirty="0"/>
              <a:t>Use LLMs to answer questions using documents as context</a:t>
            </a:r>
          </a:p>
          <a:p>
            <a:r>
              <a:rPr lang="en-US" dirty="0"/>
              <a:t>"Chunk" documents and use embeddings to identify relevant chunks</a:t>
            </a:r>
          </a:p>
        </p:txBody>
      </p:sp>
      <p:sp>
        <p:nvSpPr>
          <p:cNvPr id="3" name="Title 2">
            <a:extLst>
              <a:ext uri="{FF2B5EF4-FFF2-40B4-BE49-F238E27FC236}">
                <a16:creationId xmlns:a16="http://schemas.microsoft.com/office/drawing/2014/main" id="{D629A6FD-0F3A-9F76-1DD9-86D068D738D0}"/>
              </a:ext>
            </a:extLst>
          </p:cNvPr>
          <p:cNvSpPr>
            <a:spLocks noGrp="1"/>
          </p:cNvSpPr>
          <p:nvPr>
            <p:ph type="title"/>
          </p:nvPr>
        </p:nvSpPr>
        <p:spPr/>
        <p:txBody>
          <a:bodyPr/>
          <a:lstStyle/>
          <a:p>
            <a:r>
              <a:rPr lang="en-US" dirty="0"/>
              <a:t>Retrieval-Augmented Generation (RAG)</a:t>
            </a:r>
          </a:p>
        </p:txBody>
      </p:sp>
      <p:sp>
        <p:nvSpPr>
          <p:cNvPr id="4" name="Rectangle 3">
            <a:extLst>
              <a:ext uri="{FF2B5EF4-FFF2-40B4-BE49-F238E27FC236}">
                <a16:creationId xmlns:a16="http://schemas.microsoft.com/office/drawing/2014/main" id="{99008BE1-AD11-C647-4E59-AC8535A7CB07}"/>
              </a:ext>
            </a:extLst>
          </p:cNvPr>
          <p:cNvSpPr/>
          <p:nvPr/>
        </p:nvSpPr>
        <p:spPr>
          <a:xfrm>
            <a:off x="884237" y="3358484"/>
            <a:ext cx="4953000" cy="3276600"/>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t" anchorCtr="0"/>
          <a:lstStyle/>
          <a:p>
            <a:r>
              <a:rPr lang="en-US" sz="1400" dirty="0">
                <a:solidFill>
                  <a:srgbClr val="292929"/>
                </a:solidFill>
                <a:latin typeface="Lucida Console" panose="020B0609040504020204" pitchFamily="49" charset="0"/>
              </a:rPr>
              <a:t>Answer the following question from the provided context. If you don't know the answer, say "I don't know."</a:t>
            </a:r>
          </a:p>
          <a:p>
            <a:endParaRPr lang="en-US" sz="1400" dirty="0">
              <a:solidFill>
                <a:srgbClr val="292929"/>
              </a:solidFill>
              <a:latin typeface="Lucida Console" panose="020B0609040504020204" pitchFamily="49" charset="0"/>
            </a:endParaRPr>
          </a:p>
          <a:p>
            <a:r>
              <a:rPr lang="en-US" sz="1400" dirty="0">
                <a:solidFill>
                  <a:srgbClr val="292929"/>
                </a:solidFill>
                <a:latin typeface="Lucida Console" panose="020B0609040504020204" pitchFamily="49" charset="0"/>
              </a:rPr>
              <a:t>QUESTION: How much revenue did Microsoft generate in 2023?</a:t>
            </a:r>
          </a:p>
          <a:p>
            <a:endParaRPr lang="en-US" sz="1400" dirty="0">
              <a:solidFill>
                <a:srgbClr val="292929"/>
              </a:solidFill>
              <a:latin typeface="Lucida Console" panose="020B0609040504020204" pitchFamily="49" charset="0"/>
            </a:endParaRPr>
          </a:p>
          <a:p>
            <a:r>
              <a:rPr lang="en-US" sz="1400" dirty="0">
                <a:solidFill>
                  <a:srgbClr val="292929"/>
                </a:solidFill>
                <a:latin typeface="Lucida Console" panose="020B0609040504020204" pitchFamily="49" charset="0"/>
              </a:rPr>
              <a:t>CONTEXT:</a:t>
            </a:r>
          </a:p>
        </p:txBody>
      </p:sp>
      <p:sp>
        <p:nvSpPr>
          <p:cNvPr id="9" name="Rectangle 8">
            <a:extLst>
              <a:ext uri="{FF2B5EF4-FFF2-40B4-BE49-F238E27FC236}">
                <a16:creationId xmlns:a16="http://schemas.microsoft.com/office/drawing/2014/main" id="{8F0712E4-659E-28BC-5C7B-0B2834903A0A}"/>
              </a:ext>
            </a:extLst>
          </p:cNvPr>
          <p:cNvSpPr/>
          <p:nvPr/>
        </p:nvSpPr>
        <p:spPr>
          <a:xfrm>
            <a:off x="6599238" y="3358484"/>
            <a:ext cx="4953000" cy="3276600"/>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t" anchorCtr="0"/>
          <a:lstStyle/>
          <a:p>
            <a:endParaRPr lang="en-US" sz="1400" dirty="0">
              <a:solidFill>
                <a:srgbClr val="292929"/>
              </a:solidFill>
              <a:latin typeface="Lucida Console" panose="020B0609040504020204" pitchFamily="49" charset="0"/>
            </a:endParaRPr>
          </a:p>
        </p:txBody>
      </p:sp>
      <p:sp>
        <p:nvSpPr>
          <p:cNvPr id="11" name="Rectangle 10">
            <a:extLst>
              <a:ext uri="{FF2B5EF4-FFF2-40B4-BE49-F238E27FC236}">
                <a16:creationId xmlns:a16="http://schemas.microsoft.com/office/drawing/2014/main" id="{45E0A125-2783-2195-CB1B-D192670BBBB6}"/>
              </a:ext>
            </a:extLst>
          </p:cNvPr>
          <p:cNvSpPr/>
          <p:nvPr/>
        </p:nvSpPr>
        <p:spPr>
          <a:xfrm>
            <a:off x="6751638" y="3678160"/>
            <a:ext cx="4648200" cy="304800"/>
          </a:xfrm>
          <a:prstGeom prst="rect">
            <a:avLst/>
          </a:prstGeom>
          <a:solidFill>
            <a:schemeClr val="bg1">
              <a:lumMod val="85000"/>
            </a:schemeClr>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59FFEC5-1CA7-5F0F-8FDB-55D34A8C701F}"/>
              </a:ext>
            </a:extLst>
          </p:cNvPr>
          <p:cNvSpPr/>
          <p:nvPr/>
        </p:nvSpPr>
        <p:spPr>
          <a:xfrm>
            <a:off x="6751638" y="4494673"/>
            <a:ext cx="4648200" cy="304800"/>
          </a:xfrm>
          <a:prstGeom prst="rect">
            <a:avLst/>
          </a:prstGeom>
          <a:solidFill>
            <a:schemeClr val="bg1">
              <a:lumMod val="85000"/>
            </a:schemeClr>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85A9CE6-D48B-0800-6417-E9C73C2D6149}"/>
              </a:ext>
            </a:extLst>
          </p:cNvPr>
          <p:cNvSpPr/>
          <p:nvPr/>
        </p:nvSpPr>
        <p:spPr>
          <a:xfrm>
            <a:off x="6751638" y="4910841"/>
            <a:ext cx="4648200" cy="304800"/>
          </a:xfrm>
          <a:prstGeom prst="rect">
            <a:avLst/>
          </a:prstGeom>
          <a:solidFill>
            <a:schemeClr val="bg1">
              <a:lumMod val="85000"/>
            </a:schemeClr>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C758145-6503-D30D-EE75-E912862EBCE8}"/>
              </a:ext>
            </a:extLst>
          </p:cNvPr>
          <p:cNvSpPr/>
          <p:nvPr/>
        </p:nvSpPr>
        <p:spPr>
          <a:xfrm>
            <a:off x="6751638" y="6120906"/>
            <a:ext cx="4648200" cy="304800"/>
          </a:xfrm>
          <a:prstGeom prst="rect">
            <a:avLst/>
          </a:prstGeom>
          <a:solidFill>
            <a:schemeClr val="tx1">
              <a:lumMod val="20000"/>
              <a:lumOff val="80000"/>
            </a:schemeClr>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E504D31-8307-44DF-E190-CE8EE5C4D6CA}"/>
              </a:ext>
            </a:extLst>
          </p:cNvPr>
          <p:cNvSpPr txBox="1"/>
          <p:nvPr/>
        </p:nvSpPr>
        <p:spPr>
          <a:xfrm>
            <a:off x="6599238" y="2896819"/>
            <a:ext cx="4953000" cy="461665"/>
          </a:xfrm>
          <a:prstGeom prst="rect">
            <a:avLst/>
          </a:prstGeom>
          <a:noFill/>
        </p:spPr>
        <p:txBody>
          <a:bodyPr wrap="square" rtlCol="0">
            <a:spAutoFit/>
          </a:bodyPr>
          <a:lstStyle/>
          <a:p>
            <a:pPr algn="ctr"/>
            <a:r>
              <a:rPr lang="en-US" sz="2400" b="1" dirty="0"/>
              <a:t>Vector Database</a:t>
            </a:r>
          </a:p>
        </p:txBody>
      </p:sp>
      <p:cxnSp>
        <p:nvCxnSpPr>
          <p:cNvPr id="21" name="Straight Arrow Connector 20">
            <a:extLst>
              <a:ext uri="{FF2B5EF4-FFF2-40B4-BE49-F238E27FC236}">
                <a16:creationId xmlns:a16="http://schemas.microsoft.com/office/drawing/2014/main" id="{716BB019-4CD6-D2B1-ADE2-89CCB7E3E962}"/>
              </a:ext>
            </a:extLst>
          </p:cNvPr>
          <p:cNvCxnSpPr>
            <a:endCxn id="5" idx="3"/>
          </p:cNvCxnSpPr>
          <p:nvPr/>
        </p:nvCxnSpPr>
        <p:spPr>
          <a:xfrm flipH="1">
            <a:off x="5684837" y="4246728"/>
            <a:ext cx="1066801" cy="1273499"/>
          </a:xfrm>
          <a:prstGeom prst="straightConnector1">
            <a:avLst/>
          </a:prstGeom>
          <a:ln cmpd="sng">
            <a:solidFill>
              <a:srgbClr val="046E8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130D481-1880-3988-CB8F-59AEC87A70DE}"/>
              </a:ext>
            </a:extLst>
          </p:cNvPr>
          <p:cNvCxnSpPr>
            <a:cxnSpLocks/>
            <a:endCxn id="6" idx="3"/>
          </p:cNvCxnSpPr>
          <p:nvPr/>
        </p:nvCxnSpPr>
        <p:spPr>
          <a:xfrm flipH="1">
            <a:off x="5684837" y="5468387"/>
            <a:ext cx="1066801" cy="432840"/>
          </a:xfrm>
          <a:prstGeom prst="straightConnector1">
            <a:avLst/>
          </a:prstGeom>
          <a:ln cmpd="sng">
            <a:solidFill>
              <a:srgbClr val="046E8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DA53A9D7-AF6D-2F57-18B9-64080C2B0294}"/>
              </a:ext>
            </a:extLst>
          </p:cNvPr>
          <p:cNvCxnSpPr>
            <a:cxnSpLocks/>
          </p:cNvCxnSpPr>
          <p:nvPr/>
        </p:nvCxnSpPr>
        <p:spPr>
          <a:xfrm flipH="1">
            <a:off x="5684837" y="6273306"/>
            <a:ext cx="1066801" cy="19881"/>
          </a:xfrm>
          <a:prstGeom prst="straightConnector1">
            <a:avLst/>
          </a:prstGeom>
          <a:ln cmpd="sng">
            <a:solidFill>
              <a:srgbClr val="046E8F"/>
            </a:solidFill>
            <a:tailEnd type="triangle" w="lg" len="lg"/>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C83685D5-CA92-395C-6110-7520B3280061}"/>
              </a:ext>
            </a:extLst>
          </p:cNvPr>
          <p:cNvSpPr/>
          <p:nvPr/>
        </p:nvSpPr>
        <p:spPr>
          <a:xfrm>
            <a:off x="1036637" y="5367827"/>
            <a:ext cx="4648200" cy="304800"/>
          </a:xfrm>
          <a:prstGeom prst="rect">
            <a:avLst/>
          </a:prstGeom>
          <a:solidFill>
            <a:schemeClr val="tx1">
              <a:lumMod val="20000"/>
              <a:lumOff val="80000"/>
            </a:schemeClr>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49E81E3-A5EE-7C4D-5C71-81EB5671CA3C}"/>
              </a:ext>
            </a:extLst>
          </p:cNvPr>
          <p:cNvSpPr/>
          <p:nvPr/>
        </p:nvSpPr>
        <p:spPr>
          <a:xfrm>
            <a:off x="1036637" y="5748827"/>
            <a:ext cx="4648200" cy="304800"/>
          </a:xfrm>
          <a:prstGeom prst="rect">
            <a:avLst/>
          </a:prstGeom>
          <a:solidFill>
            <a:schemeClr val="tx1">
              <a:lumMod val="20000"/>
              <a:lumOff val="80000"/>
            </a:schemeClr>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FFE0D74-2428-E06C-6E47-519CA0F20B56}"/>
              </a:ext>
            </a:extLst>
          </p:cNvPr>
          <p:cNvSpPr/>
          <p:nvPr/>
        </p:nvSpPr>
        <p:spPr>
          <a:xfrm>
            <a:off x="1036637" y="6129827"/>
            <a:ext cx="4648200" cy="304800"/>
          </a:xfrm>
          <a:prstGeom prst="rect">
            <a:avLst/>
          </a:prstGeom>
          <a:solidFill>
            <a:schemeClr val="tx1">
              <a:lumMod val="20000"/>
              <a:lumOff val="80000"/>
            </a:schemeClr>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4B0080-153C-F34F-4FCB-0BF9F312ACEC}"/>
              </a:ext>
            </a:extLst>
          </p:cNvPr>
          <p:cNvSpPr/>
          <p:nvPr/>
        </p:nvSpPr>
        <p:spPr>
          <a:xfrm>
            <a:off x="6751638" y="4094328"/>
            <a:ext cx="4648200" cy="304800"/>
          </a:xfrm>
          <a:prstGeom prst="rect">
            <a:avLst/>
          </a:prstGeom>
          <a:solidFill>
            <a:schemeClr val="tx1">
              <a:lumMod val="20000"/>
              <a:lumOff val="80000"/>
            </a:schemeClr>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1362684-0FBD-33EA-D010-D781B7C2A041}"/>
              </a:ext>
            </a:extLst>
          </p:cNvPr>
          <p:cNvSpPr/>
          <p:nvPr/>
        </p:nvSpPr>
        <p:spPr>
          <a:xfrm>
            <a:off x="6751638" y="5315987"/>
            <a:ext cx="4648200" cy="304800"/>
          </a:xfrm>
          <a:prstGeom prst="rect">
            <a:avLst/>
          </a:prstGeom>
          <a:solidFill>
            <a:schemeClr val="tx1">
              <a:lumMod val="20000"/>
              <a:lumOff val="80000"/>
            </a:schemeClr>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906C02-616D-88BD-077C-48E9CA33C9C2}"/>
              </a:ext>
            </a:extLst>
          </p:cNvPr>
          <p:cNvSpPr/>
          <p:nvPr/>
        </p:nvSpPr>
        <p:spPr>
          <a:xfrm>
            <a:off x="6751638" y="5721133"/>
            <a:ext cx="4648200" cy="304800"/>
          </a:xfrm>
          <a:prstGeom prst="rect">
            <a:avLst/>
          </a:prstGeom>
          <a:solidFill>
            <a:schemeClr val="bg1">
              <a:lumMod val="85000"/>
            </a:schemeClr>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A577545-9017-6057-3ECA-6CC047531086}"/>
              </a:ext>
            </a:extLst>
          </p:cNvPr>
          <p:cNvSpPr txBox="1"/>
          <p:nvPr/>
        </p:nvSpPr>
        <p:spPr>
          <a:xfrm>
            <a:off x="884237" y="2896819"/>
            <a:ext cx="4953000" cy="461665"/>
          </a:xfrm>
          <a:prstGeom prst="rect">
            <a:avLst/>
          </a:prstGeom>
          <a:noFill/>
        </p:spPr>
        <p:txBody>
          <a:bodyPr wrap="square" rtlCol="0">
            <a:spAutoFit/>
          </a:bodyPr>
          <a:lstStyle/>
          <a:p>
            <a:pPr algn="ctr"/>
            <a:r>
              <a:rPr lang="en-US" sz="2400" b="1" dirty="0"/>
              <a:t>LLM</a:t>
            </a:r>
          </a:p>
        </p:txBody>
      </p:sp>
    </p:spTree>
    <p:extLst>
      <p:ext uri="{BB962C8B-B14F-4D97-AF65-F5344CB8AC3E}">
        <p14:creationId xmlns:p14="http://schemas.microsoft.com/office/powerpoint/2010/main" val="3664847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4E144F-4A9E-FDC2-C165-D99D901832D7}"/>
              </a:ext>
            </a:extLst>
          </p:cNvPr>
          <p:cNvSpPr>
            <a:spLocks noGrp="1"/>
          </p:cNvSpPr>
          <p:nvPr>
            <p:ph type="body" sz="quarter" idx="10"/>
          </p:nvPr>
        </p:nvSpPr>
        <p:spPr/>
        <p:txBody>
          <a:bodyPr>
            <a:normAutofit/>
          </a:bodyPr>
          <a:lstStyle/>
          <a:p>
            <a:r>
              <a:rPr lang="en-US" dirty="0"/>
              <a:t>content = </a:t>
            </a:r>
            <a:r>
              <a:rPr lang="en-US" dirty="0">
                <a:solidFill>
                  <a:srgbClr val="C00000"/>
                </a:solidFill>
              </a:rPr>
              <a:t>f'''</a:t>
            </a:r>
          </a:p>
          <a:p>
            <a:r>
              <a:rPr lang="en-US" dirty="0">
                <a:solidFill>
                  <a:srgbClr val="C00000"/>
                </a:solidFill>
              </a:rPr>
              <a:t>Answer the following question using the provided context, and if the answer isn't</a:t>
            </a:r>
            <a:endParaRPr lang="en-US" dirty="0"/>
          </a:p>
          <a:p>
            <a:r>
              <a:rPr lang="en-US" dirty="0">
                <a:solidFill>
                  <a:srgbClr val="C00000"/>
                </a:solidFill>
              </a:rPr>
              <a:t>contained in the context, say "I don't know:"</a:t>
            </a:r>
            <a:endParaRPr lang="en-US" dirty="0"/>
          </a:p>
          <a:p>
            <a:r>
              <a:rPr lang="en-US" dirty="0">
                <a:solidFill>
                  <a:srgbClr val="C00000"/>
                </a:solidFill>
                <a:highlight>
                  <a:srgbClr val="FFFF00"/>
                </a:highlight>
              </a:rPr>
              <a:t>Context: {context}</a:t>
            </a:r>
            <a:r>
              <a:rPr lang="en-US" dirty="0"/>
              <a:t> </a:t>
            </a:r>
            <a:r>
              <a:rPr lang="en-US" dirty="0">
                <a:solidFill>
                  <a:schemeClr val="accent6">
                    <a:lumMod val="75000"/>
                  </a:schemeClr>
                </a:solidFill>
              </a:rPr>
              <a:t># Insert text to be searched for an answer</a:t>
            </a:r>
          </a:p>
          <a:p>
            <a:r>
              <a:rPr lang="en-US" dirty="0">
                <a:solidFill>
                  <a:srgbClr val="C00000"/>
                </a:solidFill>
              </a:rPr>
              <a:t>Question: How much revenue did Microsoft generate in 2023?</a:t>
            </a:r>
            <a:endParaRPr lang="en-US" dirty="0"/>
          </a:p>
          <a:p>
            <a:r>
              <a:rPr lang="en-US" dirty="0">
                <a:solidFill>
                  <a:srgbClr val="C00000"/>
                </a:solidFill>
              </a:rPr>
              <a:t>Answer:</a:t>
            </a:r>
          </a:p>
          <a:p>
            <a:r>
              <a:rPr lang="en-US" dirty="0">
                <a:solidFill>
                  <a:srgbClr val="C00000"/>
                </a:solidFill>
              </a:rPr>
              <a:t>'''</a:t>
            </a:r>
          </a:p>
          <a:p>
            <a:endParaRPr lang="en-US" dirty="0"/>
          </a:p>
          <a:p>
            <a:r>
              <a:rPr lang="en-US" dirty="0"/>
              <a:t>messages = [{ </a:t>
            </a:r>
            <a:r>
              <a:rPr lang="en-US" dirty="0">
                <a:solidFill>
                  <a:srgbClr val="C00000"/>
                </a:solidFill>
              </a:rPr>
              <a:t>'role'</a:t>
            </a:r>
            <a:r>
              <a:rPr lang="en-US" dirty="0"/>
              <a:t>: </a:t>
            </a:r>
            <a:r>
              <a:rPr lang="en-US" dirty="0">
                <a:solidFill>
                  <a:srgbClr val="C00000"/>
                </a:solidFill>
              </a:rPr>
              <a:t>'user'</a:t>
            </a:r>
            <a:r>
              <a:rPr lang="en-US" dirty="0"/>
              <a:t>, </a:t>
            </a:r>
            <a:r>
              <a:rPr lang="en-US" dirty="0">
                <a:solidFill>
                  <a:srgbClr val="C00000"/>
                </a:solidFill>
              </a:rPr>
              <a:t>'content'</a:t>
            </a:r>
            <a:r>
              <a:rPr lang="en-US" dirty="0"/>
              <a:t>: content }]</a:t>
            </a:r>
          </a:p>
          <a:p>
            <a:r>
              <a:rPr lang="en-US" dirty="0"/>
              <a:t>    </a:t>
            </a:r>
          </a:p>
          <a:p>
            <a:r>
              <a:rPr lang="en-US" dirty="0"/>
              <a:t>response = </a:t>
            </a:r>
            <a:r>
              <a:rPr lang="en-US" dirty="0" err="1"/>
              <a:t>client.chat.completions.create</a:t>
            </a:r>
            <a:r>
              <a:rPr lang="en-US" dirty="0"/>
              <a:t>(</a:t>
            </a:r>
          </a:p>
          <a:p>
            <a:r>
              <a:rPr lang="en-US" dirty="0"/>
              <a:t>    model=</a:t>
            </a:r>
            <a:r>
              <a:rPr lang="en-US" dirty="0">
                <a:solidFill>
                  <a:srgbClr val="C00000"/>
                </a:solidFill>
              </a:rPr>
              <a:t>'gpt-3.5-turbo'</a:t>
            </a:r>
            <a:r>
              <a:rPr lang="en-US" dirty="0"/>
              <a:t>,</a:t>
            </a:r>
          </a:p>
          <a:p>
            <a:r>
              <a:rPr lang="en-US" dirty="0"/>
              <a:t>    messages=messages</a:t>
            </a:r>
          </a:p>
          <a:p>
            <a:r>
              <a:rPr lang="en-US" dirty="0"/>
              <a:t>)</a:t>
            </a:r>
          </a:p>
        </p:txBody>
      </p:sp>
      <p:sp>
        <p:nvSpPr>
          <p:cNvPr id="3" name="Title 2">
            <a:extLst>
              <a:ext uri="{FF2B5EF4-FFF2-40B4-BE49-F238E27FC236}">
                <a16:creationId xmlns:a16="http://schemas.microsoft.com/office/drawing/2014/main" id="{CFB400DD-AFB3-4784-7F1B-C2563FF5524B}"/>
              </a:ext>
            </a:extLst>
          </p:cNvPr>
          <p:cNvSpPr>
            <a:spLocks noGrp="1"/>
          </p:cNvSpPr>
          <p:nvPr>
            <p:ph type="title"/>
          </p:nvPr>
        </p:nvSpPr>
        <p:spPr/>
        <p:txBody>
          <a:bodyPr/>
          <a:lstStyle/>
          <a:p>
            <a:r>
              <a:rPr lang="en-US" dirty="0"/>
              <a:t>Answering Contextual Questions</a:t>
            </a:r>
          </a:p>
        </p:txBody>
      </p:sp>
    </p:spTree>
    <p:extLst>
      <p:ext uri="{BB962C8B-B14F-4D97-AF65-F5344CB8AC3E}">
        <p14:creationId xmlns:p14="http://schemas.microsoft.com/office/powerpoint/2010/main" val="2657913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1D0E8D-3D84-AC81-9B23-9B126C80CF31}"/>
              </a:ext>
            </a:extLst>
          </p:cNvPr>
          <p:cNvSpPr>
            <a:spLocks noGrp="1"/>
          </p:cNvSpPr>
          <p:nvPr>
            <p:ph sz="quarter" idx="12"/>
          </p:nvPr>
        </p:nvSpPr>
        <p:spPr/>
        <p:txBody>
          <a:bodyPr>
            <a:normAutofit/>
          </a:bodyPr>
          <a:lstStyle/>
          <a:p>
            <a:r>
              <a:rPr lang="en-US" dirty="0"/>
              <a:t>Generates high-quality embedding vectors from text</a:t>
            </a:r>
          </a:p>
          <a:p>
            <a:pPr lvl="1"/>
            <a:r>
              <a:rPr lang="en-US" b="1" dirty="0">
                <a:solidFill>
                  <a:srgbClr val="1DA0FF"/>
                </a:solidFill>
                <a:latin typeface="Lucida Console" panose="020B0609040504020204" pitchFamily="49" charset="0"/>
              </a:rPr>
              <a:t>text-embedding-ada-002</a:t>
            </a:r>
            <a:r>
              <a:rPr lang="en-US" dirty="0"/>
              <a:t> model is best and most cost-effective</a:t>
            </a:r>
          </a:p>
          <a:p>
            <a:pPr lvl="1"/>
            <a:r>
              <a:rPr lang="en-US" dirty="0"/>
              <a:t>Generates vectors of 1,536 floating-point numbers and is applicable to long and short text samples, replacing earlier models that were sensitive to text length</a:t>
            </a:r>
          </a:p>
          <a:p>
            <a:r>
              <a:rPr lang="en-US" dirty="0"/>
              <a:t>Compute similarity between two text samples by generating embeddings for each and computing the dot product</a:t>
            </a:r>
          </a:p>
          <a:p>
            <a:pPr lvl="1"/>
            <a:r>
              <a:rPr lang="en-US" dirty="0"/>
              <a:t>Useful for semantic-search systems, recommender systems, deduplication systems, and other similarity-based systems</a:t>
            </a:r>
          </a:p>
          <a:p>
            <a:r>
              <a:rPr lang="en-US" dirty="0"/>
              <a:t>Combine with vector databases such as </a:t>
            </a:r>
            <a:r>
              <a:rPr lang="en-US" sz="2800" b="1" dirty="0">
                <a:solidFill>
                  <a:schemeClr val="tx2">
                    <a:lumMod val="50000"/>
                    <a:lumOff val="50000"/>
                  </a:schemeClr>
                </a:solidFill>
              </a:rPr>
              <a:t>Pinecone</a:t>
            </a:r>
            <a:r>
              <a:rPr lang="en-US" dirty="0"/>
              <a:t> or </a:t>
            </a:r>
            <a:r>
              <a:rPr lang="en-US" sz="2800" b="1" dirty="0" err="1">
                <a:solidFill>
                  <a:schemeClr val="tx2">
                    <a:lumMod val="50000"/>
                    <a:lumOff val="50000"/>
                  </a:schemeClr>
                </a:solidFill>
              </a:rPr>
              <a:t>ChromaDB</a:t>
            </a:r>
            <a:r>
              <a:rPr lang="en-US" dirty="0"/>
              <a:t> to create systems that scale to millions of embedding vectors</a:t>
            </a:r>
          </a:p>
        </p:txBody>
      </p:sp>
      <p:sp>
        <p:nvSpPr>
          <p:cNvPr id="3" name="Title 2">
            <a:extLst>
              <a:ext uri="{FF2B5EF4-FFF2-40B4-BE49-F238E27FC236}">
                <a16:creationId xmlns:a16="http://schemas.microsoft.com/office/drawing/2014/main" id="{BF7AD495-481C-29C2-0820-FA3CC25623D6}"/>
              </a:ext>
            </a:extLst>
          </p:cNvPr>
          <p:cNvSpPr>
            <a:spLocks noGrp="1"/>
          </p:cNvSpPr>
          <p:nvPr>
            <p:ph type="title"/>
          </p:nvPr>
        </p:nvSpPr>
        <p:spPr/>
        <p:txBody>
          <a:bodyPr/>
          <a:lstStyle/>
          <a:p>
            <a:r>
              <a:rPr lang="en-US" dirty="0"/>
              <a:t>OpenAI Embeddings API</a:t>
            </a:r>
          </a:p>
        </p:txBody>
      </p:sp>
    </p:spTree>
    <p:extLst>
      <p:ext uri="{BB962C8B-B14F-4D97-AF65-F5344CB8AC3E}">
        <p14:creationId xmlns:p14="http://schemas.microsoft.com/office/powerpoint/2010/main" val="3440409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784DA0-ABDE-1FE7-3669-9C1E0A8A572C}"/>
              </a:ext>
            </a:extLst>
          </p:cNvPr>
          <p:cNvSpPr>
            <a:spLocks noGrp="1"/>
          </p:cNvSpPr>
          <p:nvPr>
            <p:ph type="body" sz="quarter" idx="10"/>
          </p:nvPr>
        </p:nvSpPr>
        <p:spPr/>
        <p:txBody>
          <a:bodyPr>
            <a:normAutofit/>
          </a:bodyPr>
          <a:lstStyle/>
          <a:p>
            <a:r>
              <a:rPr lang="en-US" dirty="0">
                <a:solidFill>
                  <a:srgbClr val="0000FF"/>
                </a:solidFill>
              </a:rPr>
              <a:t>from</a:t>
            </a:r>
            <a:r>
              <a:rPr lang="en-US" dirty="0"/>
              <a:t> </a:t>
            </a:r>
            <a:r>
              <a:rPr lang="en-US" dirty="0" err="1"/>
              <a:t>openai</a:t>
            </a:r>
            <a:r>
              <a:rPr lang="en-US" dirty="0"/>
              <a:t> </a:t>
            </a:r>
            <a:r>
              <a:rPr lang="en-US" dirty="0">
                <a:solidFill>
                  <a:srgbClr val="0000FF"/>
                </a:solidFill>
              </a:rPr>
              <a:t>import</a:t>
            </a:r>
            <a:r>
              <a:rPr lang="en-US" dirty="0"/>
              <a:t> OpenAI</a:t>
            </a:r>
          </a:p>
          <a:p>
            <a:endParaRPr lang="en-US" dirty="0"/>
          </a:p>
          <a:p>
            <a:r>
              <a:rPr lang="en-US" dirty="0"/>
              <a:t>client = OpenAI(</a:t>
            </a:r>
            <a:r>
              <a:rPr lang="en-US" dirty="0" err="1"/>
              <a:t>api_key</a:t>
            </a:r>
            <a:r>
              <a:rPr lang="en-US" dirty="0"/>
              <a:t>=</a:t>
            </a:r>
            <a:r>
              <a:rPr lang="en-US" dirty="0">
                <a:solidFill>
                  <a:srgbClr val="C00000"/>
                </a:solidFill>
              </a:rPr>
              <a:t>'OPENAI_API_KEY'</a:t>
            </a:r>
            <a:r>
              <a:rPr lang="en-US" dirty="0"/>
              <a:t>)</a:t>
            </a:r>
          </a:p>
          <a:p>
            <a:endParaRPr lang="en-US" dirty="0"/>
          </a:p>
          <a:p>
            <a:r>
              <a:rPr lang="en-US" dirty="0"/>
              <a:t>response = </a:t>
            </a:r>
            <a:r>
              <a:rPr lang="en-US" dirty="0" err="1"/>
              <a:t>client.embeddings.create</a:t>
            </a:r>
            <a:r>
              <a:rPr lang="en-US" dirty="0"/>
              <a:t>(</a:t>
            </a:r>
          </a:p>
          <a:p>
            <a:r>
              <a:rPr lang="en-US" dirty="0"/>
              <a:t>    model=</a:t>
            </a:r>
            <a:r>
              <a:rPr lang="en-US" dirty="0">
                <a:solidFill>
                  <a:srgbClr val="C00000"/>
                </a:solidFill>
              </a:rPr>
              <a:t>'text-embedding-ada-002'</a:t>
            </a:r>
            <a:r>
              <a:rPr lang="en-US" dirty="0"/>
              <a:t>,</a:t>
            </a:r>
          </a:p>
          <a:p>
            <a:r>
              <a:rPr lang="en-US" dirty="0"/>
              <a:t>    input=</a:t>
            </a:r>
            <a:r>
              <a:rPr lang="en-US" dirty="0">
                <a:solidFill>
                  <a:srgbClr val="C00000"/>
                </a:solidFill>
              </a:rPr>
              <a:t>'Four score and seven years ago our fathers brought forth, '</a:t>
            </a:r>
            <a:r>
              <a:rPr lang="en-US" dirty="0">
                <a:solidFill>
                  <a:srgbClr val="000000"/>
                </a:solidFill>
              </a:rPr>
              <a:t> \</a:t>
            </a:r>
          </a:p>
          <a:p>
            <a:r>
              <a:rPr lang="en-US" dirty="0">
                <a:solidFill>
                  <a:srgbClr val="C00000"/>
                </a:solidFill>
              </a:rPr>
              <a:t>          'upon this continent, a new nation, conceived in liberty, and '</a:t>
            </a:r>
            <a:r>
              <a:rPr lang="en-US" dirty="0">
                <a:solidFill>
                  <a:srgbClr val="000000"/>
                </a:solidFill>
              </a:rPr>
              <a:t> \</a:t>
            </a:r>
          </a:p>
          <a:p>
            <a:r>
              <a:rPr lang="en-US" dirty="0">
                <a:solidFill>
                  <a:srgbClr val="C00000"/>
                </a:solidFill>
              </a:rPr>
              <a:t>          'dedicated to the proposition that all men are created equal'</a:t>
            </a:r>
          </a:p>
          <a:p>
            <a:r>
              <a:rPr lang="en-US" dirty="0"/>
              <a:t>)</a:t>
            </a:r>
          </a:p>
          <a:p>
            <a:r>
              <a:rPr lang="en-US" dirty="0"/>
              <a:t>    </a:t>
            </a:r>
          </a:p>
          <a:p>
            <a:r>
              <a:rPr lang="en-US" dirty="0"/>
              <a:t>embedding = </a:t>
            </a:r>
            <a:r>
              <a:rPr lang="en-US" dirty="0" err="1"/>
              <a:t>response.data</a:t>
            </a:r>
            <a:r>
              <a:rPr lang="en-US" dirty="0"/>
              <a:t>[</a:t>
            </a:r>
            <a:r>
              <a:rPr lang="en-US" dirty="0">
                <a:solidFill>
                  <a:schemeClr val="accent6">
                    <a:lumMod val="75000"/>
                  </a:schemeClr>
                </a:solidFill>
              </a:rPr>
              <a:t>0</a:t>
            </a:r>
            <a:r>
              <a:rPr lang="en-US" dirty="0"/>
              <a:t>].embedding</a:t>
            </a:r>
          </a:p>
          <a:p>
            <a:endParaRPr lang="en-US" dirty="0"/>
          </a:p>
          <a:p>
            <a:r>
              <a:rPr lang="en-US" dirty="0">
                <a:solidFill>
                  <a:schemeClr val="accent6">
                    <a:lumMod val="75000"/>
                  </a:schemeClr>
                </a:solidFill>
              </a:rPr>
              <a:t># [0.010711653158068657, -0.022770840674638748, -0.02682592160999775, ...]</a:t>
            </a:r>
          </a:p>
        </p:txBody>
      </p:sp>
      <p:sp>
        <p:nvSpPr>
          <p:cNvPr id="3" name="Title 2">
            <a:extLst>
              <a:ext uri="{FF2B5EF4-FFF2-40B4-BE49-F238E27FC236}">
                <a16:creationId xmlns:a16="http://schemas.microsoft.com/office/drawing/2014/main" id="{A0055564-6637-AC9A-6BA7-24FDA02A7F10}"/>
              </a:ext>
            </a:extLst>
          </p:cNvPr>
          <p:cNvSpPr>
            <a:spLocks noGrp="1"/>
          </p:cNvSpPr>
          <p:nvPr>
            <p:ph type="title"/>
          </p:nvPr>
        </p:nvSpPr>
        <p:spPr/>
        <p:txBody>
          <a:bodyPr/>
          <a:lstStyle/>
          <a:p>
            <a:r>
              <a:rPr lang="en-US" dirty="0"/>
              <a:t>Generating an Embedding Vector</a:t>
            </a:r>
          </a:p>
        </p:txBody>
      </p:sp>
    </p:spTree>
    <p:extLst>
      <p:ext uri="{BB962C8B-B14F-4D97-AF65-F5344CB8AC3E}">
        <p14:creationId xmlns:p14="http://schemas.microsoft.com/office/powerpoint/2010/main" val="2402604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784DA0-ABDE-1FE7-3669-9C1E0A8A572C}"/>
              </a:ext>
            </a:extLst>
          </p:cNvPr>
          <p:cNvSpPr>
            <a:spLocks noGrp="1"/>
          </p:cNvSpPr>
          <p:nvPr>
            <p:ph type="body" sz="quarter" idx="10"/>
          </p:nvPr>
        </p:nvSpPr>
        <p:spPr/>
        <p:txBody>
          <a:bodyPr>
            <a:normAutofit/>
          </a:bodyPr>
          <a:lstStyle/>
          <a:p>
            <a:r>
              <a:rPr lang="en-US" dirty="0"/>
              <a:t>x = </a:t>
            </a:r>
            <a:r>
              <a:rPr lang="en-US" dirty="0" err="1"/>
              <a:t>client.embeddings.create</a:t>
            </a:r>
            <a:r>
              <a:rPr lang="en-US" dirty="0"/>
              <a:t>(</a:t>
            </a:r>
          </a:p>
          <a:p>
            <a:r>
              <a:rPr lang="en-US" dirty="0"/>
              <a:t>    model=</a:t>
            </a:r>
            <a:r>
              <a:rPr lang="en-US" dirty="0">
                <a:solidFill>
                  <a:srgbClr val="C00000"/>
                </a:solidFill>
              </a:rPr>
              <a:t>'text-embedding-ada-002'</a:t>
            </a:r>
            <a:r>
              <a:rPr lang="en-US" dirty="0"/>
              <a:t>,</a:t>
            </a:r>
          </a:p>
          <a:p>
            <a:r>
              <a:rPr lang="en-US" dirty="0"/>
              <a:t>    input=</a:t>
            </a:r>
            <a:r>
              <a:rPr lang="en-US" dirty="0">
                <a:solidFill>
                  <a:srgbClr val="C00000"/>
                </a:solidFill>
              </a:rPr>
              <a:t>'One way to combat overfitting is to introduce a Dropout layer'</a:t>
            </a:r>
          </a:p>
          <a:p>
            <a:r>
              <a:rPr lang="en-US" dirty="0"/>
              <a:t>).data[</a:t>
            </a:r>
            <a:r>
              <a:rPr lang="en-US" dirty="0">
                <a:solidFill>
                  <a:schemeClr val="accent6">
                    <a:lumMod val="75000"/>
                  </a:schemeClr>
                </a:solidFill>
              </a:rPr>
              <a:t>0</a:t>
            </a:r>
            <a:r>
              <a:rPr lang="en-US" dirty="0"/>
              <a:t>].embedding</a:t>
            </a:r>
          </a:p>
          <a:p>
            <a:endParaRPr lang="en-US" dirty="0"/>
          </a:p>
          <a:p>
            <a:r>
              <a:rPr lang="en-US" dirty="0"/>
              <a:t>y = </a:t>
            </a:r>
            <a:r>
              <a:rPr lang="en-US" dirty="0" err="1"/>
              <a:t>client.embeddings.create</a:t>
            </a:r>
            <a:r>
              <a:rPr lang="en-US" dirty="0"/>
              <a:t>(</a:t>
            </a:r>
          </a:p>
          <a:p>
            <a:r>
              <a:rPr lang="en-US" dirty="0"/>
              <a:t>    model=</a:t>
            </a:r>
            <a:r>
              <a:rPr lang="en-US" dirty="0">
                <a:solidFill>
                  <a:srgbClr val="C00000"/>
                </a:solidFill>
              </a:rPr>
              <a:t>'text-embedding-ada-002'</a:t>
            </a:r>
            <a:r>
              <a:rPr lang="en-US" dirty="0"/>
              <a:t>,</a:t>
            </a:r>
          </a:p>
          <a:p>
            <a:r>
              <a:rPr lang="en-US" dirty="0"/>
              <a:t>    input=</a:t>
            </a:r>
            <a:r>
              <a:rPr lang="en-US" dirty="0">
                <a:solidFill>
                  <a:srgbClr val="C00000"/>
                </a:solidFill>
              </a:rPr>
              <a:t>'Another strategy is to reduce the width of the Dense layer'</a:t>
            </a:r>
          </a:p>
          <a:p>
            <a:r>
              <a:rPr lang="en-US" dirty="0"/>
              <a:t>).data[</a:t>
            </a:r>
            <a:r>
              <a:rPr lang="en-US" dirty="0">
                <a:solidFill>
                  <a:schemeClr val="accent6">
                    <a:lumMod val="75000"/>
                  </a:schemeClr>
                </a:solidFill>
              </a:rPr>
              <a:t>0</a:t>
            </a:r>
            <a:r>
              <a:rPr lang="en-US" dirty="0"/>
              <a:t>].embedding</a:t>
            </a:r>
          </a:p>
          <a:p>
            <a:endParaRPr lang="en-US" dirty="0"/>
          </a:p>
          <a:p>
            <a:r>
              <a:rPr lang="en-US" dirty="0"/>
              <a:t>similarity = np.dot(</a:t>
            </a:r>
            <a:r>
              <a:rPr lang="en-US" dirty="0" err="1"/>
              <a:t>np.array</a:t>
            </a:r>
            <a:r>
              <a:rPr lang="en-US" dirty="0"/>
              <a:t>(x), </a:t>
            </a:r>
            <a:r>
              <a:rPr lang="en-US" dirty="0" err="1"/>
              <a:t>np.array</a:t>
            </a:r>
            <a:r>
              <a:rPr lang="en-US" dirty="0"/>
              <a:t>(y))</a:t>
            </a:r>
          </a:p>
          <a:p>
            <a:r>
              <a:rPr lang="en-US" dirty="0">
                <a:solidFill>
                  <a:schemeClr val="accent6">
                    <a:lumMod val="75000"/>
                  </a:schemeClr>
                </a:solidFill>
              </a:rPr>
              <a:t># 0.850507216173648</a:t>
            </a:r>
          </a:p>
        </p:txBody>
      </p:sp>
      <p:sp>
        <p:nvSpPr>
          <p:cNvPr id="3" name="Title 2">
            <a:extLst>
              <a:ext uri="{FF2B5EF4-FFF2-40B4-BE49-F238E27FC236}">
                <a16:creationId xmlns:a16="http://schemas.microsoft.com/office/drawing/2014/main" id="{A0055564-6637-AC9A-6BA7-24FDA02A7F10}"/>
              </a:ext>
            </a:extLst>
          </p:cNvPr>
          <p:cNvSpPr>
            <a:spLocks noGrp="1"/>
          </p:cNvSpPr>
          <p:nvPr>
            <p:ph type="title"/>
          </p:nvPr>
        </p:nvSpPr>
        <p:spPr/>
        <p:txBody>
          <a:bodyPr/>
          <a:lstStyle/>
          <a:p>
            <a:r>
              <a:rPr lang="en-US" dirty="0"/>
              <a:t>Comparing Embedding Vectors</a:t>
            </a:r>
          </a:p>
        </p:txBody>
      </p:sp>
    </p:spTree>
    <p:extLst>
      <p:ext uri="{BB962C8B-B14F-4D97-AF65-F5344CB8AC3E}">
        <p14:creationId xmlns:p14="http://schemas.microsoft.com/office/powerpoint/2010/main" val="4168797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0"/>
          </a:stretch>
        </a:blipFill>
        <a:effectLst/>
      </p:bgPr>
    </p:bg>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E8553BAF-6256-4CEB-88AB-1861FD425541}"/>
              </a:ext>
            </a:extLst>
          </p:cNvPr>
          <p:cNvSpPr txBox="1">
            <a:spLocks/>
          </p:cNvSpPr>
          <p:nvPr/>
        </p:nvSpPr>
        <p:spPr>
          <a:xfrm>
            <a:off x="1241043" y="3639180"/>
            <a:ext cx="7417220" cy="1424992"/>
          </a:xfrm>
          <a:prstGeom prst="rect">
            <a:avLst/>
          </a:prstGeom>
        </p:spPr>
        <p:txBody>
          <a:bodyPr vert="horz" lIns="93260" tIns="46630" rIns="93260" bIns="46630" rtlCol="0">
            <a:normAutofit/>
          </a:bodyPr>
          <a:lstStyle>
            <a:lvl1pPr marL="0" indent="0" algn="l" defTabSz="914354" rtl="0" eaLnBrk="1" latinLnBrk="0" hangingPunct="1">
              <a:spcBef>
                <a:spcPts val="600"/>
              </a:spcBef>
              <a:buClr>
                <a:schemeClr val="bg1"/>
              </a:buClr>
              <a:buSzPct val="110000"/>
              <a:buFont typeface="Arial" pitchFamily="34" charset="0"/>
              <a:buNone/>
              <a:defRPr sz="1800" kern="1200">
                <a:solidFill>
                  <a:schemeClr val="bg1">
                    <a:alpha val="98000"/>
                  </a:schemeClr>
                </a:solidFill>
                <a:latin typeface="Segoe UI" panose="020B0502040204020203" pitchFamily="34" charset="0"/>
                <a:ea typeface="+mn-ea"/>
                <a:cs typeface="Segoe UI" panose="020B0502040204020203" pitchFamily="34" charset="0"/>
              </a:defRPr>
            </a:lvl1pPr>
            <a:lvl2pPr marL="460311" indent="0" algn="l" defTabSz="914354" rtl="0" eaLnBrk="1" latinLnBrk="0" hangingPunct="1">
              <a:spcBef>
                <a:spcPts val="600"/>
              </a:spcBef>
              <a:buClr>
                <a:schemeClr val="bg1"/>
              </a:buClr>
              <a:buSzPct val="110000"/>
              <a:buFont typeface="Arial" pitchFamily="34" charset="0"/>
              <a:buNone/>
              <a:defRPr sz="2400" kern="1200">
                <a:solidFill>
                  <a:schemeClr val="bg1"/>
                </a:solidFill>
                <a:latin typeface="Segoe UI"/>
                <a:ea typeface="+mn-ea"/>
                <a:cs typeface="Segoe UI"/>
              </a:defRPr>
            </a:lvl2pPr>
            <a:lvl3pPr marL="855551" indent="0" algn="l" defTabSz="914354" rtl="0" eaLnBrk="1" latinLnBrk="0" hangingPunct="1">
              <a:spcBef>
                <a:spcPts val="600"/>
              </a:spcBef>
              <a:buClr>
                <a:schemeClr val="bg1"/>
              </a:buClr>
              <a:buSzPct val="110000"/>
              <a:buFont typeface="Arial" pitchFamily="34" charset="0"/>
              <a:buNone/>
              <a:defRPr sz="1800" kern="1200">
                <a:solidFill>
                  <a:schemeClr val="bg1"/>
                </a:solidFill>
                <a:latin typeface="Segoe UI"/>
                <a:ea typeface="+mn-ea"/>
                <a:cs typeface="Segoe UI"/>
              </a:defRPr>
            </a:lvl3pPr>
            <a:lvl4pPr marL="1258722" indent="0" algn="l" defTabSz="914354" rtl="0" eaLnBrk="1" latinLnBrk="0" hangingPunct="1">
              <a:spcBef>
                <a:spcPts val="600"/>
              </a:spcBef>
              <a:buClr>
                <a:schemeClr val="bg1"/>
              </a:buClr>
              <a:buSzPct val="110000"/>
              <a:buFont typeface="Arial" pitchFamily="34" charset="0"/>
              <a:buNone/>
              <a:defRPr sz="1600" kern="1200">
                <a:solidFill>
                  <a:schemeClr val="bg1"/>
                </a:solidFill>
                <a:latin typeface="Segoe UI"/>
                <a:ea typeface="+mn-ea"/>
                <a:cs typeface="Segoe UI"/>
              </a:defRPr>
            </a:lvl4pPr>
            <a:lvl5pPr marL="1604748" indent="0" algn="l" defTabSz="914354" rtl="0" eaLnBrk="1" latinLnBrk="0" hangingPunct="1">
              <a:spcBef>
                <a:spcPts val="600"/>
              </a:spcBef>
              <a:buClr>
                <a:schemeClr val="bg1"/>
              </a:buClr>
              <a:buSzPct val="110000"/>
              <a:buFont typeface="Arial" pitchFamily="34" charset="0"/>
              <a:buNone/>
              <a:defRPr sz="1400" kern="1200">
                <a:solidFill>
                  <a:schemeClr val="bg1"/>
                </a:solidFill>
                <a:latin typeface="Segoe UI"/>
                <a:ea typeface="+mn-ea"/>
                <a:cs typeface="Segoe UI"/>
              </a:defRPr>
            </a:lvl5pPr>
            <a:lvl6pPr marL="1828709"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619"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593"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091"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marR="0" lvl="0" indent="0" algn="l" defTabSz="932550" rtl="0" eaLnBrk="1" fontAlgn="auto" latinLnBrk="0" hangingPunct="1">
              <a:lnSpc>
                <a:spcPct val="100000"/>
              </a:lnSpc>
              <a:spcBef>
                <a:spcPts val="612"/>
              </a:spcBef>
              <a:spcAft>
                <a:spcPts val="0"/>
              </a:spcAft>
              <a:buClr>
                <a:sysClr val="window" lastClr="FFFFFF"/>
              </a:buClr>
              <a:buSzPct val="110000"/>
              <a:buFont typeface="Arial" pitchFamily="34" charset="0"/>
              <a:buNone/>
              <a:tabLst/>
              <a:defRPr/>
            </a:pPr>
            <a:r>
              <a:rPr kumimoji="0" lang="en-US" sz="3264" b="0" i="0" u="none" strike="noStrike" kern="1200" cap="none" spc="0" normalizeH="0" baseline="0" noProof="0" dirty="0">
                <a:ln>
                  <a:noFill/>
                </a:ln>
                <a:solidFill>
                  <a:sysClr val="window" lastClr="FFFFFF">
                    <a:alpha val="98000"/>
                  </a:sysClr>
                </a:solidFill>
                <a:effectLst/>
                <a:uLnTx/>
                <a:uFillTx/>
                <a:latin typeface="Segoe UI Light" panose="020B0502040204020203" pitchFamily="34" charset="0"/>
                <a:ea typeface="+mn-ea"/>
                <a:cs typeface="Segoe UI Light" panose="020B0502040204020203" pitchFamily="34" charset="0"/>
              </a:rPr>
              <a:t>ChatGPT Over Documents</a:t>
            </a:r>
            <a:endParaRPr kumimoji="0" lang="en-US" sz="1836" b="0" i="0" u="none" strike="noStrike" kern="1200" cap="none" spc="0" normalizeH="0" baseline="0" noProof="0" dirty="0">
              <a:ln>
                <a:noFill/>
              </a:ln>
              <a:solidFill>
                <a:sysClr val="window" lastClr="FFFFFF">
                  <a:alpha val="98000"/>
                </a:sysClr>
              </a:solidFill>
              <a:effectLst/>
              <a:uLnTx/>
              <a:uFillTx/>
              <a:latin typeface="Segoe UI Light" panose="020B0502040204020203" pitchFamily="34" charset="0"/>
              <a:ea typeface="+mn-ea"/>
              <a:cs typeface="Segoe UI Light" panose="020B0502040204020203" pitchFamily="34" charset="0"/>
            </a:endParaRPr>
          </a:p>
        </p:txBody>
      </p:sp>
      <p:sp>
        <p:nvSpPr>
          <p:cNvPr id="3" name="Title 2">
            <a:extLst>
              <a:ext uri="{FF2B5EF4-FFF2-40B4-BE49-F238E27FC236}">
                <a16:creationId xmlns:a16="http://schemas.microsoft.com/office/drawing/2014/main" id="{BAFFA55D-D405-487D-AF9A-3CB5762293EC}"/>
              </a:ext>
            </a:extLst>
          </p:cNvPr>
          <p:cNvSpPr txBox="1">
            <a:spLocks/>
          </p:cNvSpPr>
          <p:nvPr/>
        </p:nvSpPr>
        <p:spPr>
          <a:xfrm>
            <a:off x="1241043" y="2566790"/>
            <a:ext cx="9816619" cy="930473"/>
          </a:xfrm>
          <a:prstGeom prst="rect">
            <a:avLst/>
          </a:prstGeom>
        </p:spPr>
        <p:txBody>
          <a:bodyPr vert="horz" lIns="93260" tIns="46630" rIns="93260" bIns="46630" rtlCol="0" anchor="t" anchorCtr="0">
            <a:noAutofit/>
          </a:bodyPr>
          <a:lstStyle>
            <a:lvl1pPr marL="0" indent="0" algn="l" defTabSz="914354" rtl="0" eaLnBrk="1" latinLnBrk="0" hangingPunct="1">
              <a:spcBef>
                <a:spcPct val="0"/>
              </a:spcBef>
              <a:buClr>
                <a:schemeClr val="accent1">
                  <a:lumMod val="60000"/>
                  <a:lumOff val="40000"/>
                </a:schemeClr>
              </a:buClr>
              <a:buSzPct val="110000"/>
              <a:buFont typeface="Wingdings 2" pitchFamily="18" charset="2"/>
              <a:buNone/>
              <a:defRPr sz="6000" kern="1200">
                <a:solidFill>
                  <a:schemeClr val="bg1"/>
                </a:solidFill>
                <a:latin typeface="Segoe UI Light" panose="020B0502040204020203" pitchFamily="34" charset="0"/>
                <a:ea typeface="+mj-ea"/>
                <a:cs typeface="Segoe UI Light" panose="020B0502040204020203" pitchFamily="34" charset="0"/>
              </a:defRPr>
            </a:lvl1pPr>
          </a:lstStyle>
          <a:p>
            <a:pPr marL="0" marR="0" lvl="0" indent="0" algn="l" defTabSz="932550" rtl="0" eaLnBrk="1" fontAlgn="auto" latinLnBrk="0" hangingPunct="1">
              <a:lnSpc>
                <a:spcPct val="100000"/>
              </a:lnSpc>
              <a:spcBef>
                <a:spcPct val="0"/>
              </a:spcBef>
              <a:spcAft>
                <a:spcPts val="0"/>
              </a:spcAft>
              <a:buClr>
                <a:srgbClr val="002139">
                  <a:lumMod val="60000"/>
                  <a:lumOff val="40000"/>
                </a:srgbClr>
              </a:buClr>
              <a:buSzPct val="110000"/>
              <a:buFont typeface="Wingdings 2" pitchFamily="18" charset="2"/>
              <a:buNone/>
              <a:tabLst/>
              <a:defRPr/>
            </a:pPr>
            <a:r>
              <a:rPr kumimoji="0" lang="en-US" sz="7343"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Demo</a:t>
            </a:r>
          </a:p>
        </p:txBody>
      </p:sp>
    </p:spTree>
    <p:extLst>
      <p:ext uri="{BB962C8B-B14F-4D97-AF65-F5344CB8AC3E}">
        <p14:creationId xmlns:p14="http://schemas.microsoft.com/office/powerpoint/2010/main" val="1057048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949C2D-40DB-788E-8F4D-E1AC2A433D42}"/>
              </a:ext>
            </a:extLst>
          </p:cNvPr>
          <p:cNvSpPr>
            <a:spLocks noGrp="1"/>
          </p:cNvSpPr>
          <p:nvPr>
            <p:ph type="title"/>
          </p:nvPr>
        </p:nvSpPr>
        <p:spPr/>
        <p:txBody>
          <a:bodyPr/>
          <a:lstStyle/>
          <a:p>
            <a:r>
              <a:rPr lang="en-US" dirty="0"/>
              <a:t>Generating a SQL Query</a:t>
            </a:r>
          </a:p>
        </p:txBody>
      </p:sp>
      <p:sp>
        <p:nvSpPr>
          <p:cNvPr id="4" name="Rectangle: Rounded Corners 3">
            <a:extLst>
              <a:ext uri="{FF2B5EF4-FFF2-40B4-BE49-F238E27FC236}">
                <a16:creationId xmlns:a16="http://schemas.microsoft.com/office/drawing/2014/main" id="{62C10AC3-DA20-F2CA-1CF3-D299CD627278}"/>
              </a:ext>
            </a:extLst>
          </p:cNvPr>
          <p:cNvSpPr/>
          <p:nvPr/>
        </p:nvSpPr>
        <p:spPr>
          <a:xfrm>
            <a:off x="728866" y="1747880"/>
            <a:ext cx="11051971" cy="1825582"/>
          </a:xfrm>
          <a:prstGeom prst="roundRect">
            <a:avLst>
              <a:gd name="adj" fmla="val 8015"/>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rPr>
              <a:t>Generate a SQL query to list the names of all departments that have employed 10 or more people in the last 3 months. The query targets a database with the following tables: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rPr>
              <a:t>Employee(id, name, </a:t>
            </a:r>
            <a:r>
              <a:rPr kumimoji="0" lang="en-US" sz="1600" b="0" i="0" u="none" strike="noStrike" kern="1200" cap="none" spc="0" normalizeH="0" baseline="0" noProof="0" dirty="0" err="1">
                <a:ln>
                  <a:noFill/>
                </a:ln>
                <a:solidFill>
                  <a:srgbClr val="000000"/>
                </a:solidFill>
                <a:effectLst/>
                <a:uLnTx/>
                <a:uFillTx/>
                <a:latin typeface="Lucida Console" panose="020B0609040504020204" pitchFamily="49" charset="0"/>
                <a:ea typeface="+mn-ea"/>
                <a:cs typeface="+mn-cs"/>
              </a:rPr>
              <a:t>department_id</a:t>
            </a:r>
            <a:r>
              <a:rPr kumimoji="0" lang="en-US" sz="16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rPr>
              <a:t>Department(id, name, address)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Lucida Console" panose="020B0609040504020204" pitchFamily="49" charset="0"/>
                <a:ea typeface="+mn-ea"/>
                <a:cs typeface="+mn-cs"/>
              </a:rPr>
              <a:t>Salary_Payments</a:t>
            </a:r>
            <a:r>
              <a:rPr kumimoji="0" lang="en-US" sz="16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rPr>
              <a:t>(id, </a:t>
            </a:r>
            <a:r>
              <a:rPr kumimoji="0" lang="en-US" sz="1600" b="0" i="0" u="none" strike="noStrike" kern="1200" cap="none" spc="0" normalizeH="0" baseline="0" noProof="0" dirty="0" err="1">
                <a:ln>
                  <a:noFill/>
                </a:ln>
                <a:solidFill>
                  <a:srgbClr val="000000"/>
                </a:solidFill>
                <a:effectLst/>
                <a:uLnTx/>
                <a:uFillTx/>
                <a:latin typeface="Lucida Console" panose="020B0609040504020204" pitchFamily="49" charset="0"/>
                <a:ea typeface="+mn-ea"/>
                <a:cs typeface="+mn-cs"/>
              </a:rPr>
              <a:t>employee_id</a:t>
            </a:r>
            <a:r>
              <a:rPr kumimoji="0" lang="en-US" sz="16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rPr>
              <a:t>, amount, date)</a:t>
            </a:r>
          </a:p>
        </p:txBody>
      </p:sp>
      <p:sp>
        <p:nvSpPr>
          <p:cNvPr id="5" name="Rectangle: Rounded Corners 4">
            <a:extLst>
              <a:ext uri="{FF2B5EF4-FFF2-40B4-BE49-F238E27FC236}">
                <a16:creationId xmlns:a16="http://schemas.microsoft.com/office/drawing/2014/main" id="{9511D392-335C-E807-B9F5-E6BBED48AFAC}"/>
              </a:ext>
            </a:extLst>
          </p:cNvPr>
          <p:cNvSpPr/>
          <p:nvPr/>
        </p:nvSpPr>
        <p:spPr>
          <a:xfrm>
            <a:off x="728866" y="3802063"/>
            <a:ext cx="11051971" cy="2133600"/>
          </a:xfrm>
          <a:prstGeom prst="roundRect">
            <a:avLst>
              <a:gd name="adj" fmla="val 7039"/>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rPr>
              <a:t>SELECT d.name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rPr>
              <a:t>FROM Department d</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rPr>
              <a:t>JOIN Employee e ON d.id = </a:t>
            </a:r>
            <a:r>
              <a:rPr kumimoji="0" lang="en-US" sz="1600" b="0" i="0" u="none" strike="noStrike" kern="1200" cap="none" spc="0" normalizeH="0" baseline="0" noProof="0" dirty="0" err="1">
                <a:ln>
                  <a:noFill/>
                </a:ln>
                <a:solidFill>
                  <a:srgbClr val="000000"/>
                </a:solidFill>
                <a:effectLst/>
                <a:uLnTx/>
                <a:uFillTx/>
                <a:latin typeface="Lucida Console" panose="020B0609040504020204" pitchFamily="49" charset="0"/>
                <a:ea typeface="+mn-ea"/>
                <a:cs typeface="+mn-cs"/>
              </a:rPr>
              <a:t>e.department_id</a:t>
            </a:r>
            <a:endParaRPr kumimoji="0" lang="en-US" sz="16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rPr>
              <a:t>JOIN </a:t>
            </a:r>
            <a:r>
              <a:rPr kumimoji="0" lang="en-US" sz="1600" b="0" i="0" u="none" strike="noStrike" kern="1200" cap="none" spc="0" normalizeH="0" baseline="0" noProof="0" dirty="0" err="1">
                <a:ln>
                  <a:noFill/>
                </a:ln>
                <a:solidFill>
                  <a:srgbClr val="000000"/>
                </a:solidFill>
                <a:effectLst/>
                <a:uLnTx/>
                <a:uFillTx/>
                <a:latin typeface="Lucida Console" panose="020B0609040504020204" pitchFamily="49" charset="0"/>
                <a:ea typeface="+mn-ea"/>
                <a:cs typeface="+mn-cs"/>
              </a:rPr>
              <a:t>Salary_Payments</a:t>
            </a:r>
            <a:r>
              <a:rPr kumimoji="0" lang="en-US" sz="16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Lucida Console" panose="020B0609040504020204" pitchFamily="49" charset="0"/>
                <a:ea typeface="+mn-ea"/>
                <a:cs typeface="+mn-cs"/>
              </a:rPr>
              <a:t>sp</a:t>
            </a:r>
            <a:r>
              <a:rPr kumimoji="0" lang="en-US" sz="16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rPr>
              <a:t> ON e.id = </a:t>
            </a:r>
            <a:r>
              <a:rPr kumimoji="0" lang="en-US" sz="1600" b="0" i="0" u="none" strike="noStrike" kern="1200" cap="none" spc="0" normalizeH="0" baseline="0" noProof="0" dirty="0" err="1">
                <a:ln>
                  <a:noFill/>
                </a:ln>
                <a:solidFill>
                  <a:srgbClr val="000000"/>
                </a:solidFill>
                <a:effectLst/>
                <a:uLnTx/>
                <a:uFillTx/>
                <a:latin typeface="Lucida Console" panose="020B0609040504020204" pitchFamily="49" charset="0"/>
                <a:ea typeface="+mn-ea"/>
                <a:cs typeface="+mn-cs"/>
              </a:rPr>
              <a:t>sp.employee_id</a:t>
            </a:r>
            <a:endParaRPr kumimoji="0" lang="en-US" sz="16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rPr>
              <a:t>WHERE </a:t>
            </a:r>
            <a:r>
              <a:rPr kumimoji="0" lang="en-US" sz="1600" b="0" i="0" u="none" strike="noStrike" kern="1200" cap="none" spc="0" normalizeH="0" baseline="0" noProof="0" dirty="0" err="1">
                <a:ln>
                  <a:noFill/>
                </a:ln>
                <a:solidFill>
                  <a:srgbClr val="000000"/>
                </a:solidFill>
                <a:effectLst/>
                <a:uLnTx/>
                <a:uFillTx/>
                <a:latin typeface="Lucida Console" panose="020B0609040504020204" pitchFamily="49" charset="0"/>
                <a:ea typeface="+mn-ea"/>
                <a:cs typeface="+mn-cs"/>
              </a:rPr>
              <a:t>sp.date</a:t>
            </a:r>
            <a:r>
              <a:rPr kumimoji="0" lang="en-US" sz="16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rPr>
              <a:t> &gt;= DATE_SUB(CURDATE(), INTERVAL 3 MONTH)</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rPr>
              <a:t>GROUP BY d.name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Lucida Console" panose="020B0609040504020204" pitchFamily="49" charset="0"/>
                <a:ea typeface="+mn-ea"/>
                <a:cs typeface="+mn-cs"/>
              </a:rPr>
              <a:t>HAVING COUNT(e.id) &gt;= 10;</a:t>
            </a:r>
          </a:p>
        </p:txBody>
      </p:sp>
    </p:spTree>
    <p:extLst>
      <p:ext uri="{BB962C8B-B14F-4D97-AF65-F5344CB8AC3E}">
        <p14:creationId xmlns:p14="http://schemas.microsoft.com/office/powerpoint/2010/main" val="365144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2A5CBC-6CC3-A0A4-5590-C17A5CCD0EB5}"/>
              </a:ext>
            </a:extLst>
          </p:cNvPr>
          <p:cNvSpPr>
            <a:spLocks noGrp="1"/>
          </p:cNvSpPr>
          <p:nvPr>
            <p:ph sz="quarter" idx="12"/>
          </p:nvPr>
        </p:nvSpPr>
        <p:spPr>
          <a:xfrm>
            <a:off x="257474" y="1585679"/>
            <a:ext cx="6722763" cy="5049405"/>
          </a:xfrm>
        </p:spPr>
        <p:txBody>
          <a:bodyPr/>
          <a:lstStyle/>
          <a:p>
            <a:r>
              <a:rPr lang="en-US" dirty="0"/>
              <a:t>Use ChatGPT to implement a natural-language interface to databases</a:t>
            </a:r>
          </a:p>
          <a:p>
            <a:pPr lvl="1"/>
            <a:r>
              <a:rPr lang="en-US" dirty="0"/>
              <a:t>Convert natural-language questions into SQL queries</a:t>
            </a:r>
          </a:p>
          <a:p>
            <a:pPr lvl="1"/>
            <a:r>
              <a:rPr lang="en-US" dirty="0"/>
              <a:t>Execute the queries against the database</a:t>
            </a:r>
          </a:p>
          <a:p>
            <a:pPr lvl="1"/>
            <a:r>
              <a:rPr lang="en-US" dirty="0"/>
              <a:t>Use ChatGPT to phrase query results using natural language</a:t>
            </a:r>
          </a:p>
          <a:p>
            <a:r>
              <a:rPr lang="en-US" dirty="0"/>
              <a:t>Use CREATE TABLE statements in prompts to define tables, fields, data types, constraints, and relationships</a:t>
            </a:r>
          </a:p>
        </p:txBody>
      </p:sp>
      <p:sp>
        <p:nvSpPr>
          <p:cNvPr id="3" name="Title 2">
            <a:extLst>
              <a:ext uri="{FF2B5EF4-FFF2-40B4-BE49-F238E27FC236}">
                <a16:creationId xmlns:a16="http://schemas.microsoft.com/office/drawing/2014/main" id="{1BA6404A-828D-8218-E33C-1A0BDE228605}"/>
              </a:ext>
            </a:extLst>
          </p:cNvPr>
          <p:cNvSpPr>
            <a:spLocks noGrp="1"/>
          </p:cNvSpPr>
          <p:nvPr>
            <p:ph type="title"/>
          </p:nvPr>
        </p:nvSpPr>
        <p:spPr/>
        <p:txBody>
          <a:bodyPr/>
          <a:lstStyle/>
          <a:p>
            <a:r>
              <a:rPr lang="en-US" dirty="0"/>
              <a:t>SQL-Augmented Generation (SAG)</a:t>
            </a:r>
          </a:p>
        </p:txBody>
      </p:sp>
      <p:sp>
        <p:nvSpPr>
          <p:cNvPr id="15" name="TextBox 14">
            <a:extLst>
              <a:ext uri="{FF2B5EF4-FFF2-40B4-BE49-F238E27FC236}">
                <a16:creationId xmlns:a16="http://schemas.microsoft.com/office/drawing/2014/main" id="{06A3147A-4A86-12C3-5622-EF17F8804637}"/>
              </a:ext>
            </a:extLst>
          </p:cNvPr>
          <p:cNvSpPr txBox="1"/>
          <p:nvPr/>
        </p:nvSpPr>
        <p:spPr>
          <a:xfrm>
            <a:off x="7673369" y="4191057"/>
            <a:ext cx="1280735" cy="369332"/>
          </a:xfrm>
          <a:prstGeom prst="rect">
            <a:avLst/>
          </a:prstGeom>
          <a:noFill/>
        </p:spPr>
        <p:txBody>
          <a:bodyPr wrap="none" rtlCol="0">
            <a:spAutoFit/>
          </a:bodyPr>
          <a:lstStyle/>
          <a:p>
            <a:r>
              <a:rPr lang="en-US" dirty="0">
                <a:solidFill>
                  <a:srgbClr val="000000"/>
                </a:solidFill>
              </a:rPr>
              <a:t>SQL Query</a:t>
            </a:r>
          </a:p>
        </p:txBody>
      </p:sp>
      <p:sp>
        <p:nvSpPr>
          <p:cNvPr id="16" name="TextBox 15">
            <a:extLst>
              <a:ext uri="{FF2B5EF4-FFF2-40B4-BE49-F238E27FC236}">
                <a16:creationId xmlns:a16="http://schemas.microsoft.com/office/drawing/2014/main" id="{93A024E8-8076-D5ED-069D-9868E2FD8169}"/>
              </a:ext>
            </a:extLst>
          </p:cNvPr>
          <p:cNvSpPr txBox="1"/>
          <p:nvPr/>
        </p:nvSpPr>
        <p:spPr>
          <a:xfrm>
            <a:off x="10256835" y="4191057"/>
            <a:ext cx="1585306" cy="369332"/>
          </a:xfrm>
          <a:prstGeom prst="rect">
            <a:avLst/>
          </a:prstGeom>
          <a:noFill/>
        </p:spPr>
        <p:txBody>
          <a:bodyPr wrap="none" rtlCol="0">
            <a:spAutoFit/>
          </a:bodyPr>
          <a:lstStyle/>
          <a:p>
            <a:r>
              <a:rPr lang="en-US" dirty="0">
                <a:solidFill>
                  <a:srgbClr val="000000"/>
                </a:solidFill>
              </a:rPr>
              <a:t>Query Results</a:t>
            </a:r>
          </a:p>
        </p:txBody>
      </p:sp>
      <p:sp>
        <p:nvSpPr>
          <p:cNvPr id="17" name="Arrow: Down 16">
            <a:extLst>
              <a:ext uri="{FF2B5EF4-FFF2-40B4-BE49-F238E27FC236}">
                <a16:creationId xmlns:a16="http://schemas.microsoft.com/office/drawing/2014/main" id="{A6215C8C-17E0-9ADD-8165-8B54BB21F5B0}"/>
              </a:ext>
            </a:extLst>
          </p:cNvPr>
          <p:cNvSpPr/>
          <p:nvPr/>
        </p:nvSpPr>
        <p:spPr>
          <a:xfrm>
            <a:off x="8275636" y="2366376"/>
            <a:ext cx="457199" cy="598287"/>
          </a:xfrm>
          <a:prstGeom prst="downArrow">
            <a:avLst/>
          </a:prstGeom>
          <a:solidFill>
            <a:srgbClr val="1DA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49B7E601-A9E3-F010-01C7-A9A957EF2074}"/>
              </a:ext>
            </a:extLst>
          </p:cNvPr>
          <p:cNvSpPr/>
          <p:nvPr/>
        </p:nvSpPr>
        <p:spPr>
          <a:xfrm rot="10800000">
            <a:off x="10485437" y="2366376"/>
            <a:ext cx="457199" cy="598287"/>
          </a:xfrm>
          <a:prstGeom prst="downArrow">
            <a:avLst/>
          </a:prstGeom>
          <a:solidFill>
            <a:srgbClr val="1DA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86238674-938A-C5BF-692F-BA9D984D8075}"/>
              </a:ext>
            </a:extLst>
          </p:cNvPr>
          <p:cNvSpPr/>
          <p:nvPr/>
        </p:nvSpPr>
        <p:spPr>
          <a:xfrm rot="10800000">
            <a:off x="9799636" y="4030662"/>
            <a:ext cx="457199" cy="598287"/>
          </a:xfrm>
          <a:prstGeom prst="downArrow">
            <a:avLst/>
          </a:prstGeom>
          <a:solidFill>
            <a:srgbClr val="1DA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0B93779E-1BA4-2899-0B3E-A9F3A6E45C47}"/>
              </a:ext>
            </a:extLst>
          </p:cNvPr>
          <p:cNvSpPr/>
          <p:nvPr/>
        </p:nvSpPr>
        <p:spPr>
          <a:xfrm>
            <a:off x="8999537" y="4030662"/>
            <a:ext cx="457199" cy="598287"/>
          </a:xfrm>
          <a:prstGeom prst="downArrow">
            <a:avLst/>
          </a:prstGeom>
          <a:solidFill>
            <a:srgbClr val="1DA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ADD1711-18BF-97D4-DE1E-7ADE1ED30162}"/>
              </a:ext>
            </a:extLst>
          </p:cNvPr>
          <p:cNvSpPr/>
          <p:nvPr/>
        </p:nvSpPr>
        <p:spPr>
          <a:xfrm>
            <a:off x="7666037" y="2968994"/>
            <a:ext cx="3886200" cy="1061668"/>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ln>
                  <a:solidFill>
                    <a:schemeClr val="bg1">
                      <a:lumMod val="75000"/>
                    </a:schemeClr>
                  </a:solidFill>
                </a:ln>
                <a:solidFill>
                  <a:srgbClr val="292929"/>
                </a:solidFill>
              </a:rPr>
              <a:t>ChatGPT</a:t>
            </a:r>
          </a:p>
        </p:txBody>
      </p:sp>
      <p:sp>
        <p:nvSpPr>
          <p:cNvPr id="4" name="Rectangle 3">
            <a:extLst>
              <a:ext uri="{FF2B5EF4-FFF2-40B4-BE49-F238E27FC236}">
                <a16:creationId xmlns:a16="http://schemas.microsoft.com/office/drawing/2014/main" id="{BF3D428F-05DB-10ED-D1CC-423DB2C740C8}"/>
              </a:ext>
            </a:extLst>
          </p:cNvPr>
          <p:cNvSpPr/>
          <p:nvPr/>
        </p:nvSpPr>
        <p:spPr>
          <a:xfrm>
            <a:off x="7666037" y="1897062"/>
            <a:ext cx="1676400" cy="45720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ln>
                  <a:solidFill>
                    <a:schemeClr val="bg1">
                      <a:lumMod val="75000"/>
                    </a:schemeClr>
                  </a:solidFill>
                </a:ln>
                <a:solidFill>
                  <a:srgbClr val="292929"/>
                </a:solidFill>
              </a:rPr>
              <a:t>Question</a:t>
            </a:r>
          </a:p>
        </p:txBody>
      </p:sp>
      <p:sp>
        <p:nvSpPr>
          <p:cNvPr id="5" name="Rectangle 4">
            <a:extLst>
              <a:ext uri="{FF2B5EF4-FFF2-40B4-BE49-F238E27FC236}">
                <a16:creationId xmlns:a16="http://schemas.microsoft.com/office/drawing/2014/main" id="{8819556C-3AB7-6288-5D7A-05AADEE24C6E}"/>
              </a:ext>
            </a:extLst>
          </p:cNvPr>
          <p:cNvSpPr/>
          <p:nvPr/>
        </p:nvSpPr>
        <p:spPr>
          <a:xfrm>
            <a:off x="9875837" y="1897062"/>
            <a:ext cx="1676400" cy="45720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ln>
                  <a:solidFill>
                    <a:schemeClr val="bg1">
                      <a:lumMod val="75000"/>
                    </a:schemeClr>
                  </a:solidFill>
                </a:ln>
                <a:solidFill>
                  <a:srgbClr val="292929"/>
                </a:solidFill>
              </a:rPr>
              <a:t>Answer</a:t>
            </a:r>
          </a:p>
        </p:txBody>
      </p:sp>
      <p:sp>
        <p:nvSpPr>
          <p:cNvPr id="7" name="Flowchart: Magnetic Disk 6">
            <a:extLst>
              <a:ext uri="{FF2B5EF4-FFF2-40B4-BE49-F238E27FC236}">
                <a16:creationId xmlns:a16="http://schemas.microsoft.com/office/drawing/2014/main" id="{3AD19697-922E-39AD-6FA3-77893A52DD42}"/>
              </a:ext>
            </a:extLst>
          </p:cNvPr>
          <p:cNvSpPr/>
          <p:nvPr/>
        </p:nvSpPr>
        <p:spPr>
          <a:xfrm>
            <a:off x="7666037" y="4641064"/>
            <a:ext cx="3886200" cy="1600200"/>
          </a:xfrm>
          <a:prstGeom prst="flowChartMagneticDisk">
            <a:avLst/>
          </a:prstGeom>
          <a:solidFill>
            <a:schemeClr val="bg1">
              <a:lumMod val="85000"/>
            </a:schemeClr>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ln>
                  <a:solidFill>
                    <a:schemeClr val="bg1">
                      <a:lumMod val="75000"/>
                    </a:schemeClr>
                  </a:solidFill>
                </a:ln>
                <a:solidFill>
                  <a:srgbClr val="292929"/>
                </a:solidFill>
              </a:rPr>
              <a:t>SQL Database</a:t>
            </a:r>
          </a:p>
        </p:txBody>
      </p:sp>
    </p:spTree>
    <p:extLst>
      <p:ext uri="{BB962C8B-B14F-4D97-AF65-F5344CB8AC3E}">
        <p14:creationId xmlns:p14="http://schemas.microsoft.com/office/powerpoint/2010/main" val="1556316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F80BF5-AACA-0FB9-409F-DB805ED581F5}"/>
              </a:ext>
            </a:extLst>
          </p:cNvPr>
          <p:cNvSpPr>
            <a:spLocks noGrp="1"/>
          </p:cNvSpPr>
          <p:nvPr>
            <p:ph type="body" sz="quarter" idx="10"/>
          </p:nvPr>
        </p:nvSpPr>
        <p:spPr/>
        <p:txBody>
          <a:bodyPr>
            <a:normAutofit/>
          </a:bodyPr>
          <a:lstStyle/>
          <a:p>
            <a:r>
              <a:rPr lang="en-US" dirty="0">
                <a:solidFill>
                  <a:srgbClr val="000000"/>
                </a:solidFill>
              </a:rPr>
              <a:t>prompt = </a:t>
            </a:r>
            <a:r>
              <a:rPr lang="en-US" dirty="0">
                <a:solidFill>
                  <a:srgbClr val="C00000"/>
                </a:solidFill>
              </a:rPr>
              <a:t>f'''</a:t>
            </a:r>
          </a:p>
          <a:p>
            <a:r>
              <a:rPr lang="en-US" dirty="0">
                <a:solidFill>
                  <a:srgbClr val="C00000"/>
                </a:solidFill>
              </a:rPr>
              <a:t>Assume the database has a table that is defined as follows:</a:t>
            </a:r>
          </a:p>
          <a:p>
            <a:r>
              <a:rPr lang="en-US" dirty="0">
                <a:solidFill>
                  <a:srgbClr val="C00000"/>
                </a:solidFill>
              </a:rPr>
              <a:t>{</a:t>
            </a:r>
            <a:r>
              <a:rPr lang="en-US" dirty="0" err="1">
                <a:solidFill>
                  <a:srgbClr val="C00000"/>
                </a:solidFill>
                <a:highlight>
                  <a:srgbClr val="FFFF00"/>
                </a:highlight>
              </a:rPr>
              <a:t>table_definition</a:t>
            </a:r>
            <a:r>
              <a:rPr lang="en-US" dirty="0">
                <a:solidFill>
                  <a:srgbClr val="C00000"/>
                </a:solidFill>
              </a:rPr>
              <a:t>}</a:t>
            </a:r>
          </a:p>
          <a:p>
            <a:r>
              <a:rPr lang="en-US" dirty="0">
                <a:solidFill>
                  <a:srgbClr val="C00000"/>
                </a:solidFill>
              </a:rPr>
              <a:t>Generate a well-formed SQL query from the following prompt:</a:t>
            </a:r>
          </a:p>
          <a:p>
            <a:r>
              <a:rPr lang="en-US" dirty="0">
                <a:solidFill>
                  <a:srgbClr val="C00000"/>
                </a:solidFill>
              </a:rPr>
              <a:t>{</a:t>
            </a:r>
            <a:r>
              <a:rPr lang="en-US" dirty="0">
                <a:solidFill>
                  <a:srgbClr val="C00000"/>
                </a:solidFill>
                <a:highlight>
                  <a:srgbClr val="FFFF00"/>
                </a:highlight>
              </a:rPr>
              <a:t>question</a:t>
            </a:r>
            <a:r>
              <a:rPr lang="en-US" dirty="0">
                <a:solidFill>
                  <a:srgbClr val="C00000"/>
                </a:solidFill>
              </a:rPr>
              <a:t>}</a:t>
            </a:r>
          </a:p>
          <a:p>
            <a:r>
              <a:rPr lang="en-US" dirty="0">
                <a:solidFill>
                  <a:srgbClr val="C00000"/>
                </a:solidFill>
              </a:rPr>
              <a:t>'''</a:t>
            </a:r>
          </a:p>
          <a:p>
            <a:r>
              <a:rPr lang="en-US" dirty="0"/>
              <a:t>response = </a:t>
            </a:r>
            <a:r>
              <a:rPr lang="en-US" dirty="0" err="1"/>
              <a:t>client.chat.completions.create</a:t>
            </a:r>
            <a:r>
              <a:rPr lang="en-US" dirty="0"/>
              <a:t>(</a:t>
            </a:r>
          </a:p>
          <a:p>
            <a:r>
              <a:rPr lang="en-US" dirty="0">
                <a:solidFill>
                  <a:srgbClr val="000000"/>
                </a:solidFill>
              </a:rPr>
              <a:t>    model=</a:t>
            </a:r>
            <a:r>
              <a:rPr lang="en-US" dirty="0">
                <a:solidFill>
                  <a:srgbClr val="C00000"/>
                </a:solidFill>
              </a:rPr>
              <a:t>'gpt-3.5-turbo'</a:t>
            </a:r>
            <a:r>
              <a:rPr lang="en-US" dirty="0">
                <a:solidFill>
                  <a:srgbClr val="000000"/>
                </a:solidFill>
              </a:rPr>
              <a:t>,</a:t>
            </a:r>
          </a:p>
          <a:p>
            <a:r>
              <a:rPr lang="en-US" dirty="0">
                <a:solidFill>
                  <a:srgbClr val="000000"/>
                </a:solidFill>
              </a:rPr>
              <a:t>    messages=[{ </a:t>
            </a:r>
            <a:r>
              <a:rPr lang="en-US" dirty="0">
                <a:solidFill>
                  <a:srgbClr val="C00000"/>
                </a:solidFill>
              </a:rPr>
              <a:t>'role'</a:t>
            </a:r>
            <a:r>
              <a:rPr lang="en-US" dirty="0">
                <a:solidFill>
                  <a:srgbClr val="000000"/>
                </a:solidFill>
              </a:rPr>
              <a:t>: </a:t>
            </a:r>
            <a:r>
              <a:rPr lang="en-US" dirty="0">
                <a:solidFill>
                  <a:srgbClr val="C00000"/>
                </a:solidFill>
              </a:rPr>
              <a:t>'user'</a:t>
            </a:r>
            <a:r>
              <a:rPr lang="en-US" dirty="0">
                <a:solidFill>
                  <a:srgbClr val="000000"/>
                </a:solidFill>
              </a:rPr>
              <a:t>, </a:t>
            </a:r>
            <a:r>
              <a:rPr lang="en-US" dirty="0">
                <a:solidFill>
                  <a:srgbClr val="C00000"/>
                </a:solidFill>
              </a:rPr>
              <a:t>'content'</a:t>
            </a:r>
            <a:r>
              <a:rPr lang="en-US" dirty="0">
                <a:solidFill>
                  <a:srgbClr val="000000"/>
                </a:solidFill>
              </a:rPr>
              <a:t>: prompt }],</a:t>
            </a:r>
          </a:p>
          <a:p>
            <a:r>
              <a:rPr lang="en-US" dirty="0">
                <a:solidFill>
                  <a:srgbClr val="000000"/>
                </a:solidFill>
              </a:rPr>
              <a:t>    temperature=</a:t>
            </a:r>
            <a:r>
              <a:rPr lang="en-US" dirty="0">
                <a:solidFill>
                  <a:schemeClr val="accent6">
                    <a:lumMod val="75000"/>
                  </a:schemeClr>
                </a:solidFill>
              </a:rPr>
              <a:t>0</a:t>
            </a:r>
          </a:p>
          <a:p>
            <a:r>
              <a:rPr lang="en-US" dirty="0">
                <a:solidFill>
                  <a:srgbClr val="000000"/>
                </a:solidFill>
              </a:rPr>
              <a:t>)</a:t>
            </a:r>
          </a:p>
        </p:txBody>
      </p:sp>
      <p:sp>
        <p:nvSpPr>
          <p:cNvPr id="3" name="Title 2">
            <a:extLst>
              <a:ext uri="{FF2B5EF4-FFF2-40B4-BE49-F238E27FC236}">
                <a16:creationId xmlns:a16="http://schemas.microsoft.com/office/drawing/2014/main" id="{68999AD3-CD42-2DDA-2449-029BCD190750}"/>
              </a:ext>
            </a:extLst>
          </p:cNvPr>
          <p:cNvSpPr>
            <a:spLocks noGrp="1"/>
          </p:cNvSpPr>
          <p:nvPr>
            <p:ph type="title"/>
          </p:nvPr>
        </p:nvSpPr>
        <p:spPr/>
        <p:txBody>
          <a:bodyPr/>
          <a:lstStyle/>
          <a:p>
            <a:r>
              <a:rPr lang="en-US" dirty="0"/>
              <a:t>Generating a SQL Query</a:t>
            </a:r>
          </a:p>
        </p:txBody>
      </p:sp>
    </p:spTree>
    <p:extLst>
      <p:ext uri="{BB962C8B-B14F-4D97-AF65-F5344CB8AC3E}">
        <p14:creationId xmlns:p14="http://schemas.microsoft.com/office/powerpoint/2010/main" val="733204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F25AF-9A08-9D9D-7F03-3E072585CFE0}"/>
              </a:ext>
            </a:extLst>
          </p:cNvPr>
          <p:cNvSpPr>
            <a:spLocks noGrp="1"/>
          </p:cNvSpPr>
          <p:nvPr>
            <p:ph type="body" sz="quarter" idx="10"/>
          </p:nvPr>
        </p:nvSpPr>
        <p:spPr/>
        <p:txBody>
          <a:bodyPr>
            <a:normAutofit/>
          </a:bodyPr>
          <a:lstStyle/>
          <a:p>
            <a:r>
              <a:rPr lang="en-US" dirty="0"/>
              <a:t>prompt = </a:t>
            </a:r>
            <a:r>
              <a:rPr lang="en-US" dirty="0">
                <a:solidFill>
                  <a:srgbClr val="C00000"/>
                </a:solidFill>
              </a:rPr>
              <a:t>f'''</a:t>
            </a:r>
          </a:p>
          <a:p>
            <a:r>
              <a:rPr lang="en-US" dirty="0">
                <a:solidFill>
                  <a:srgbClr val="C00000"/>
                </a:solidFill>
              </a:rPr>
              <a:t>Given the following question and query result, phrase the answer</a:t>
            </a:r>
          </a:p>
          <a:p>
            <a:r>
              <a:rPr lang="en-US" dirty="0">
                <a:solidFill>
                  <a:srgbClr val="C00000"/>
                </a:solidFill>
              </a:rPr>
              <a:t>in terms that a human can understand.</a:t>
            </a:r>
          </a:p>
          <a:p>
            <a:r>
              <a:rPr lang="en-US" dirty="0">
                <a:solidFill>
                  <a:srgbClr val="C00000"/>
                </a:solidFill>
              </a:rPr>
              <a:t>Question: {</a:t>
            </a:r>
            <a:r>
              <a:rPr lang="en-US" dirty="0">
                <a:solidFill>
                  <a:srgbClr val="C00000"/>
                </a:solidFill>
                <a:highlight>
                  <a:srgbClr val="FFFF00"/>
                </a:highlight>
              </a:rPr>
              <a:t>question</a:t>
            </a:r>
            <a:r>
              <a:rPr lang="en-US" dirty="0">
                <a:solidFill>
                  <a:srgbClr val="C00000"/>
                </a:solidFill>
              </a:rPr>
              <a:t>}</a:t>
            </a:r>
          </a:p>
          <a:p>
            <a:r>
              <a:rPr lang="en-US" dirty="0">
                <a:solidFill>
                  <a:srgbClr val="C00000"/>
                </a:solidFill>
              </a:rPr>
              <a:t>Result: {</a:t>
            </a:r>
            <a:r>
              <a:rPr lang="en-US" dirty="0">
                <a:solidFill>
                  <a:srgbClr val="C00000"/>
                </a:solidFill>
                <a:highlight>
                  <a:srgbClr val="FFFF00"/>
                </a:highlight>
              </a:rPr>
              <a:t>result</a:t>
            </a:r>
            <a:r>
              <a:rPr lang="en-US" dirty="0">
                <a:solidFill>
                  <a:srgbClr val="C00000"/>
                </a:solidFill>
              </a:rPr>
              <a:t>}</a:t>
            </a:r>
          </a:p>
          <a:p>
            <a:r>
              <a:rPr lang="en-US" dirty="0">
                <a:solidFill>
                  <a:srgbClr val="C00000"/>
                </a:solidFill>
              </a:rPr>
              <a:t>'''</a:t>
            </a:r>
          </a:p>
          <a:p>
            <a:endParaRPr lang="en-US" dirty="0"/>
          </a:p>
          <a:p>
            <a:r>
              <a:rPr lang="en-US" dirty="0"/>
              <a:t>response = </a:t>
            </a:r>
            <a:r>
              <a:rPr lang="en-US" dirty="0" err="1"/>
              <a:t>client.chat.completions.create</a:t>
            </a:r>
            <a:r>
              <a:rPr lang="en-US" dirty="0"/>
              <a:t>(</a:t>
            </a:r>
          </a:p>
          <a:p>
            <a:r>
              <a:rPr lang="en-US" dirty="0"/>
              <a:t>    model=</a:t>
            </a:r>
            <a:r>
              <a:rPr lang="en-US" dirty="0">
                <a:solidFill>
                  <a:srgbClr val="C00000"/>
                </a:solidFill>
              </a:rPr>
              <a:t>'gpt-3.5-turbo'</a:t>
            </a:r>
            <a:r>
              <a:rPr lang="en-US" dirty="0"/>
              <a:t>,</a:t>
            </a:r>
          </a:p>
          <a:p>
            <a:r>
              <a:rPr lang="en-US" dirty="0"/>
              <a:t>    messages=[{ </a:t>
            </a:r>
            <a:r>
              <a:rPr lang="en-US" dirty="0">
                <a:solidFill>
                  <a:srgbClr val="C00000"/>
                </a:solidFill>
              </a:rPr>
              <a:t>'role'</a:t>
            </a:r>
            <a:r>
              <a:rPr lang="en-US" dirty="0"/>
              <a:t>: </a:t>
            </a:r>
            <a:r>
              <a:rPr lang="en-US" dirty="0">
                <a:solidFill>
                  <a:srgbClr val="C00000"/>
                </a:solidFill>
              </a:rPr>
              <a:t>'user'</a:t>
            </a:r>
            <a:r>
              <a:rPr lang="en-US" dirty="0"/>
              <a:t>, </a:t>
            </a:r>
            <a:r>
              <a:rPr lang="en-US" dirty="0">
                <a:solidFill>
                  <a:srgbClr val="C00000"/>
                </a:solidFill>
              </a:rPr>
              <a:t>'content'</a:t>
            </a:r>
            <a:r>
              <a:rPr lang="en-US" dirty="0"/>
              <a:t>: prompt }]</a:t>
            </a:r>
          </a:p>
          <a:p>
            <a:r>
              <a:rPr lang="en-US" dirty="0"/>
              <a:t>)</a:t>
            </a:r>
          </a:p>
        </p:txBody>
      </p:sp>
      <p:sp>
        <p:nvSpPr>
          <p:cNvPr id="3" name="Title 2">
            <a:extLst>
              <a:ext uri="{FF2B5EF4-FFF2-40B4-BE49-F238E27FC236}">
                <a16:creationId xmlns:a16="http://schemas.microsoft.com/office/drawing/2014/main" id="{6CFED0C7-388E-33D2-9C05-BD11BC7E0935}"/>
              </a:ext>
            </a:extLst>
          </p:cNvPr>
          <p:cNvSpPr>
            <a:spLocks noGrp="1"/>
          </p:cNvSpPr>
          <p:nvPr>
            <p:ph type="title"/>
          </p:nvPr>
        </p:nvSpPr>
        <p:spPr/>
        <p:txBody>
          <a:bodyPr/>
          <a:lstStyle/>
          <a:p>
            <a:r>
              <a:rPr lang="en-US" dirty="0"/>
              <a:t>Generating a Natural-Language Response</a:t>
            </a:r>
          </a:p>
        </p:txBody>
      </p:sp>
    </p:spTree>
    <p:extLst>
      <p:ext uri="{BB962C8B-B14F-4D97-AF65-F5344CB8AC3E}">
        <p14:creationId xmlns:p14="http://schemas.microsoft.com/office/powerpoint/2010/main" val="209109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949C2D-40DB-788E-8F4D-E1AC2A433D42}"/>
              </a:ext>
            </a:extLst>
          </p:cNvPr>
          <p:cNvSpPr>
            <a:spLocks noGrp="1"/>
          </p:cNvSpPr>
          <p:nvPr>
            <p:ph type="title"/>
          </p:nvPr>
        </p:nvSpPr>
        <p:spPr/>
        <p:txBody>
          <a:bodyPr/>
          <a:lstStyle/>
          <a:p>
            <a:r>
              <a:rPr lang="en-US" dirty="0"/>
              <a:t>Translating Text</a:t>
            </a:r>
          </a:p>
        </p:txBody>
      </p:sp>
      <p:sp>
        <p:nvSpPr>
          <p:cNvPr id="4" name="Rectangle: Rounded Corners 3">
            <a:extLst>
              <a:ext uri="{FF2B5EF4-FFF2-40B4-BE49-F238E27FC236}">
                <a16:creationId xmlns:a16="http://schemas.microsoft.com/office/drawing/2014/main" id="{62C10AC3-DA20-F2CA-1CF3-D299CD627278}"/>
              </a:ext>
            </a:extLst>
          </p:cNvPr>
          <p:cNvSpPr/>
          <p:nvPr/>
        </p:nvSpPr>
        <p:spPr>
          <a:xfrm>
            <a:off x="728866" y="1747880"/>
            <a:ext cx="11051970" cy="744467"/>
          </a:xfrm>
          <a:prstGeom prst="roundRect">
            <a:avLst>
              <a:gd name="adj" fmla="val 1775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rgbClr val="000000"/>
                </a:solidFill>
                <a:latin typeface="Lucida Console" panose="020B0609040504020204" pitchFamily="49" charset="0"/>
              </a:rPr>
              <a:t>Translate the following into French: "What time does the train leave for Paris?"</a:t>
            </a:r>
          </a:p>
        </p:txBody>
      </p:sp>
      <p:sp>
        <p:nvSpPr>
          <p:cNvPr id="5" name="Rectangle: Rounded Corners 4">
            <a:extLst>
              <a:ext uri="{FF2B5EF4-FFF2-40B4-BE49-F238E27FC236}">
                <a16:creationId xmlns:a16="http://schemas.microsoft.com/office/drawing/2014/main" id="{9511D392-335C-E807-B9F5-E6BBED48AFAC}"/>
              </a:ext>
            </a:extLst>
          </p:cNvPr>
          <p:cNvSpPr/>
          <p:nvPr/>
        </p:nvSpPr>
        <p:spPr>
          <a:xfrm>
            <a:off x="728866" y="2762391"/>
            <a:ext cx="11051970" cy="744468"/>
          </a:xfrm>
          <a:prstGeom prst="roundRect">
            <a:avLst>
              <a:gd name="adj" fmla="val 17168"/>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fr-FR" sz="1600" dirty="0">
                <a:solidFill>
                  <a:srgbClr val="000000"/>
                </a:solidFill>
                <a:latin typeface="Lucida Console" panose="020B0609040504020204" pitchFamily="49" charset="0"/>
              </a:rPr>
              <a:t>"À quelle heure part le train pour Paris?"</a:t>
            </a:r>
            <a:endParaRPr lang="en-US" sz="1600" dirty="0">
              <a:solidFill>
                <a:srgbClr val="000000"/>
              </a:solidFill>
              <a:latin typeface="Lucida Console" panose="020B0609040504020204" pitchFamily="49" charset="0"/>
            </a:endParaRPr>
          </a:p>
        </p:txBody>
      </p:sp>
    </p:spTree>
    <p:extLst>
      <p:ext uri="{BB962C8B-B14F-4D97-AF65-F5344CB8AC3E}">
        <p14:creationId xmlns:p14="http://schemas.microsoft.com/office/powerpoint/2010/main" val="70830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0"/>
          </a:stretch>
        </a:blipFill>
        <a:effectLst/>
      </p:bgPr>
    </p:bg>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E8553BAF-6256-4CEB-88AB-1861FD425541}"/>
              </a:ext>
            </a:extLst>
          </p:cNvPr>
          <p:cNvSpPr txBox="1">
            <a:spLocks/>
          </p:cNvSpPr>
          <p:nvPr/>
        </p:nvSpPr>
        <p:spPr>
          <a:xfrm>
            <a:off x="1241043" y="3639180"/>
            <a:ext cx="7417220" cy="1424992"/>
          </a:xfrm>
          <a:prstGeom prst="rect">
            <a:avLst/>
          </a:prstGeom>
        </p:spPr>
        <p:txBody>
          <a:bodyPr vert="horz" lIns="93260" tIns="46630" rIns="93260" bIns="46630" rtlCol="0">
            <a:normAutofit/>
          </a:bodyPr>
          <a:lstStyle>
            <a:lvl1pPr marL="0" indent="0" algn="l" defTabSz="914354" rtl="0" eaLnBrk="1" latinLnBrk="0" hangingPunct="1">
              <a:spcBef>
                <a:spcPts val="600"/>
              </a:spcBef>
              <a:buClr>
                <a:schemeClr val="bg1"/>
              </a:buClr>
              <a:buSzPct val="110000"/>
              <a:buFont typeface="Arial" pitchFamily="34" charset="0"/>
              <a:buNone/>
              <a:defRPr sz="1800" kern="1200">
                <a:solidFill>
                  <a:schemeClr val="bg1">
                    <a:alpha val="98000"/>
                  </a:schemeClr>
                </a:solidFill>
                <a:latin typeface="Segoe UI" panose="020B0502040204020203" pitchFamily="34" charset="0"/>
                <a:ea typeface="+mn-ea"/>
                <a:cs typeface="Segoe UI" panose="020B0502040204020203" pitchFamily="34" charset="0"/>
              </a:defRPr>
            </a:lvl1pPr>
            <a:lvl2pPr marL="460311" indent="0" algn="l" defTabSz="914354" rtl="0" eaLnBrk="1" latinLnBrk="0" hangingPunct="1">
              <a:spcBef>
                <a:spcPts val="600"/>
              </a:spcBef>
              <a:buClr>
                <a:schemeClr val="bg1"/>
              </a:buClr>
              <a:buSzPct val="110000"/>
              <a:buFont typeface="Arial" pitchFamily="34" charset="0"/>
              <a:buNone/>
              <a:defRPr sz="2400" kern="1200">
                <a:solidFill>
                  <a:schemeClr val="bg1"/>
                </a:solidFill>
                <a:latin typeface="Segoe UI"/>
                <a:ea typeface="+mn-ea"/>
                <a:cs typeface="Segoe UI"/>
              </a:defRPr>
            </a:lvl2pPr>
            <a:lvl3pPr marL="855551" indent="0" algn="l" defTabSz="914354" rtl="0" eaLnBrk="1" latinLnBrk="0" hangingPunct="1">
              <a:spcBef>
                <a:spcPts val="600"/>
              </a:spcBef>
              <a:buClr>
                <a:schemeClr val="bg1"/>
              </a:buClr>
              <a:buSzPct val="110000"/>
              <a:buFont typeface="Arial" pitchFamily="34" charset="0"/>
              <a:buNone/>
              <a:defRPr sz="1800" kern="1200">
                <a:solidFill>
                  <a:schemeClr val="bg1"/>
                </a:solidFill>
                <a:latin typeface="Segoe UI"/>
                <a:ea typeface="+mn-ea"/>
                <a:cs typeface="Segoe UI"/>
              </a:defRPr>
            </a:lvl3pPr>
            <a:lvl4pPr marL="1258722" indent="0" algn="l" defTabSz="914354" rtl="0" eaLnBrk="1" latinLnBrk="0" hangingPunct="1">
              <a:spcBef>
                <a:spcPts val="600"/>
              </a:spcBef>
              <a:buClr>
                <a:schemeClr val="bg1"/>
              </a:buClr>
              <a:buSzPct val="110000"/>
              <a:buFont typeface="Arial" pitchFamily="34" charset="0"/>
              <a:buNone/>
              <a:defRPr sz="1600" kern="1200">
                <a:solidFill>
                  <a:schemeClr val="bg1"/>
                </a:solidFill>
                <a:latin typeface="Segoe UI"/>
                <a:ea typeface="+mn-ea"/>
                <a:cs typeface="Segoe UI"/>
              </a:defRPr>
            </a:lvl4pPr>
            <a:lvl5pPr marL="1604748" indent="0" algn="l" defTabSz="914354" rtl="0" eaLnBrk="1" latinLnBrk="0" hangingPunct="1">
              <a:spcBef>
                <a:spcPts val="600"/>
              </a:spcBef>
              <a:buClr>
                <a:schemeClr val="bg1"/>
              </a:buClr>
              <a:buSzPct val="110000"/>
              <a:buFont typeface="Arial" pitchFamily="34" charset="0"/>
              <a:buNone/>
              <a:defRPr sz="1400" kern="1200">
                <a:solidFill>
                  <a:schemeClr val="bg1"/>
                </a:solidFill>
                <a:latin typeface="Segoe UI"/>
                <a:ea typeface="+mn-ea"/>
                <a:cs typeface="Segoe UI"/>
              </a:defRPr>
            </a:lvl5pPr>
            <a:lvl6pPr marL="1828709"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619"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593"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091"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marR="0" lvl="0" indent="0" algn="l" defTabSz="932550" rtl="0" eaLnBrk="1" fontAlgn="auto" latinLnBrk="0" hangingPunct="1">
              <a:lnSpc>
                <a:spcPct val="100000"/>
              </a:lnSpc>
              <a:spcBef>
                <a:spcPts val="612"/>
              </a:spcBef>
              <a:spcAft>
                <a:spcPts val="0"/>
              </a:spcAft>
              <a:buClr>
                <a:sysClr val="window" lastClr="FFFFFF"/>
              </a:buClr>
              <a:buSzPct val="110000"/>
              <a:buFont typeface="Arial" pitchFamily="34" charset="0"/>
              <a:buNone/>
              <a:tabLst/>
              <a:defRPr/>
            </a:pPr>
            <a:r>
              <a:rPr lang="en-US" sz="3264" dirty="0">
                <a:solidFill>
                  <a:sysClr val="window" lastClr="FFFFFF">
                    <a:alpha val="98000"/>
                  </a:sysClr>
                </a:solidFill>
                <a:latin typeface="Segoe UI Light" panose="020B0502040204020203" pitchFamily="34" charset="0"/>
                <a:cs typeface="Segoe UI Light" panose="020B0502040204020203" pitchFamily="34" charset="0"/>
              </a:rPr>
              <a:t>ChatGPT</a:t>
            </a:r>
            <a:r>
              <a:rPr kumimoji="0" lang="en-US" sz="3264" b="0" i="0" u="none" strike="noStrike" kern="1200" cap="none" spc="0" normalizeH="0" baseline="0" noProof="0" dirty="0">
                <a:ln>
                  <a:noFill/>
                </a:ln>
                <a:solidFill>
                  <a:sysClr val="window" lastClr="FFFFFF">
                    <a:alpha val="98000"/>
                  </a:sysClr>
                </a:solidFill>
                <a:effectLst/>
                <a:uLnTx/>
                <a:uFillTx/>
                <a:latin typeface="Segoe UI Light" panose="020B0502040204020203" pitchFamily="34" charset="0"/>
                <a:ea typeface="+mn-ea"/>
                <a:cs typeface="Segoe UI Light" panose="020B0502040204020203" pitchFamily="34" charset="0"/>
              </a:rPr>
              <a:t> Over Databases</a:t>
            </a:r>
            <a:endParaRPr kumimoji="0" lang="en-US" sz="1836" b="0" i="0" u="none" strike="noStrike" kern="1200" cap="none" spc="0" normalizeH="0" baseline="0" noProof="0" dirty="0">
              <a:ln>
                <a:noFill/>
              </a:ln>
              <a:solidFill>
                <a:sysClr val="window" lastClr="FFFFFF">
                  <a:alpha val="98000"/>
                </a:sysClr>
              </a:solidFill>
              <a:effectLst/>
              <a:uLnTx/>
              <a:uFillTx/>
              <a:latin typeface="Segoe UI Light" panose="020B0502040204020203" pitchFamily="34" charset="0"/>
              <a:ea typeface="+mn-ea"/>
              <a:cs typeface="Segoe UI Light" panose="020B0502040204020203" pitchFamily="34" charset="0"/>
            </a:endParaRPr>
          </a:p>
        </p:txBody>
      </p:sp>
      <p:sp>
        <p:nvSpPr>
          <p:cNvPr id="3" name="Title 2">
            <a:extLst>
              <a:ext uri="{FF2B5EF4-FFF2-40B4-BE49-F238E27FC236}">
                <a16:creationId xmlns:a16="http://schemas.microsoft.com/office/drawing/2014/main" id="{BAFFA55D-D405-487D-AF9A-3CB5762293EC}"/>
              </a:ext>
            </a:extLst>
          </p:cNvPr>
          <p:cNvSpPr txBox="1">
            <a:spLocks/>
          </p:cNvSpPr>
          <p:nvPr/>
        </p:nvSpPr>
        <p:spPr>
          <a:xfrm>
            <a:off x="1241043" y="2566790"/>
            <a:ext cx="9816619" cy="930473"/>
          </a:xfrm>
          <a:prstGeom prst="rect">
            <a:avLst/>
          </a:prstGeom>
        </p:spPr>
        <p:txBody>
          <a:bodyPr vert="horz" lIns="93260" tIns="46630" rIns="93260" bIns="46630" rtlCol="0" anchor="t" anchorCtr="0">
            <a:noAutofit/>
          </a:bodyPr>
          <a:lstStyle>
            <a:lvl1pPr marL="0" indent="0" algn="l" defTabSz="914354" rtl="0" eaLnBrk="1" latinLnBrk="0" hangingPunct="1">
              <a:spcBef>
                <a:spcPct val="0"/>
              </a:spcBef>
              <a:buClr>
                <a:schemeClr val="accent1">
                  <a:lumMod val="60000"/>
                  <a:lumOff val="40000"/>
                </a:schemeClr>
              </a:buClr>
              <a:buSzPct val="110000"/>
              <a:buFont typeface="Wingdings 2" pitchFamily="18" charset="2"/>
              <a:buNone/>
              <a:defRPr sz="6000" kern="1200">
                <a:solidFill>
                  <a:schemeClr val="bg1"/>
                </a:solidFill>
                <a:latin typeface="Segoe UI Light" panose="020B0502040204020203" pitchFamily="34" charset="0"/>
                <a:ea typeface="+mj-ea"/>
                <a:cs typeface="Segoe UI Light" panose="020B0502040204020203" pitchFamily="34" charset="0"/>
              </a:defRPr>
            </a:lvl1pPr>
          </a:lstStyle>
          <a:p>
            <a:pPr marL="0" marR="0" lvl="0" indent="0" algn="l" defTabSz="932550" rtl="0" eaLnBrk="1" fontAlgn="auto" latinLnBrk="0" hangingPunct="1">
              <a:lnSpc>
                <a:spcPct val="100000"/>
              </a:lnSpc>
              <a:spcBef>
                <a:spcPct val="0"/>
              </a:spcBef>
              <a:spcAft>
                <a:spcPts val="0"/>
              </a:spcAft>
              <a:buClr>
                <a:srgbClr val="002139">
                  <a:lumMod val="60000"/>
                  <a:lumOff val="40000"/>
                </a:srgbClr>
              </a:buClr>
              <a:buSzPct val="110000"/>
              <a:buFont typeface="Wingdings 2" pitchFamily="18" charset="2"/>
              <a:buNone/>
              <a:tabLst/>
              <a:defRPr/>
            </a:pPr>
            <a:r>
              <a:rPr kumimoji="0" lang="en-US" sz="7343"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Demo</a:t>
            </a:r>
          </a:p>
        </p:txBody>
      </p:sp>
    </p:spTree>
    <p:extLst>
      <p:ext uri="{BB962C8B-B14F-4D97-AF65-F5344CB8AC3E}">
        <p14:creationId xmlns:p14="http://schemas.microsoft.com/office/powerpoint/2010/main" val="2238907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C0B3F8-2BE4-15FE-683C-E128B358C0DA}"/>
              </a:ext>
            </a:extLst>
          </p:cNvPr>
          <p:cNvSpPr>
            <a:spLocks noGrp="1"/>
          </p:cNvSpPr>
          <p:nvPr>
            <p:ph sz="quarter" idx="12"/>
          </p:nvPr>
        </p:nvSpPr>
        <p:spPr/>
        <p:txBody>
          <a:bodyPr>
            <a:normAutofit/>
          </a:bodyPr>
          <a:lstStyle/>
          <a:p>
            <a:r>
              <a:rPr lang="en-US" dirty="0"/>
              <a:t>LLMs are not domain experts</a:t>
            </a:r>
          </a:p>
          <a:p>
            <a:pPr lvl="1"/>
            <a:r>
              <a:rPr lang="en-US" dirty="0"/>
              <a:t>Shipping and logistics</a:t>
            </a:r>
          </a:p>
          <a:p>
            <a:pPr lvl="1"/>
            <a:r>
              <a:rPr lang="en-US" dirty="0"/>
              <a:t>Finance and retirement planning</a:t>
            </a:r>
          </a:p>
          <a:p>
            <a:pPr lvl="1"/>
            <a:r>
              <a:rPr lang="en-US" dirty="0"/>
              <a:t>Math, current events, etc.</a:t>
            </a:r>
          </a:p>
          <a:p>
            <a:r>
              <a:rPr lang="en-US" b="1" dirty="0">
                <a:solidFill>
                  <a:srgbClr val="00B0F0"/>
                </a:solidFill>
              </a:rPr>
              <a:t>Agent pattern</a:t>
            </a:r>
            <a:r>
              <a:rPr lang="en-US" dirty="0"/>
              <a:t> lets LLM use external "tools" to lend a helping hand</a:t>
            </a:r>
          </a:p>
          <a:p>
            <a:r>
              <a:rPr lang="en-US" b="1" dirty="0">
                <a:solidFill>
                  <a:srgbClr val="00B0F0"/>
                </a:solidFill>
              </a:rPr>
              <a:t>Assistants API </a:t>
            </a:r>
            <a:r>
              <a:rPr lang="en-US" dirty="0"/>
              <a:t>formalizes this pattern and offers built-in tools: </a:t>
            </a:r>
            <a:r>
              <a:rPr lang="en-US" b="1" dirty="0">
                <a:solidFill>
                  <a:srgbClr val="00B0F0"/>
                </a:solidFill>
              </a:rPr>
              <a:t>knowledge retrieval</a:t>
            </a:r>
            <a:r>
              <a:rPr lang="en-US" dirty="0"/>
              <a:t>, </a:t>
            </a:r>
            <a:r>
              <a:rPr lang="en-US" b="1" dirty="0">
                <a:solidFill>
                  <a:srgbClr val="00B0F0"/>
                </a:solidFill>
              </a:rPr>
              <a:t>code interpreter</a:t>
            </a:r>
            <a:r>
              <a:rPr lang="en-US" dirty="0"/>
              <a:t>, and </a:t>
            </a:r>
            <a:r>
              <a:rPr lang="en-US" b="1" dirty="0">
                <a:solidFill>
                  <a:srgbClr val="00B0F0"/>
                </a:solidFill>
              </a:rPr>
              <a:t>function calling</a:t>
            </a:r>
            <a:r>
              <a:rPr lang="en-US" dirty="0"/>
              <a:t>, with more on the way</a:t>
            </a:r>
          </a:p>
          <a:p>
            <a:r>
              <a:rPr lang="en-US" dirty="0"/>
              <a:t>Use LLMs to create domain experts without expensive fine-tuning</a:t>
            </a:r>
          </a:p>
        </p:txBody>
      </p:sp>
      <p:sp>
        <p:nvSpPr>
          <p:cNvPr id="3" name="Title 2">
            <a:extLst>
              <a:ext uri="{FF2B5EF4-FFF2-40B4-BE49-F238E27FC236}">
                <a16:creationId xmlns:a16="http://schemas.microsoft.com/office/drawing/2014/main" id="{AA2F361D-655E-C760-5368-5C0B322E8D84}"/>
              </a:ext>
            </a:extLst>
          </p:cNvPr>
          <p:cNvSpPr>
            <a:spLocks noGrp="1"/>
          </p:cNvSpPr>
          <p:nvPr>
            <p:ph type="title"/>
          </p:nvPr>
        </p:nvSpPr>
        <p:spPr/>
        <p:txBody>
          <a:bodyPr/>
          <a:lstStyle/>
          <a:p>
            <a:r>
              <a:rPr lang="en-US" dirty="0"/>
              <a:t>Assistants API</a:t>
            </a:r>
          </a:p>
        </p:txBody>
      </p:sp>
    </p:spTree>
    <p:extLst>
      <p:ext uri="{BB962C8B-B14F-4D97-AF65-F5344CB8AC3E}">
        <p14:creationId xmlns:p14="http://schemas.microsoft.com/office/powerpoint/2010/main" val="2841476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0FD144-53AC-61D6-122A-9DF548B6CEBC}"/>
              </a:ext>
            </a:extLst>
          </p:cNvPr>
          <p:cNvSpPr>
            <a:spLocks noGrp="1"/>
          </p:cNvSpPr>
          <p:nvPr>
            <p:ph type="body" sz="quarter" idx="10"/>
          </p:nvPr>
        </p:nvSpPr>
        <p:spPr/>
        <p:txBody>
          <a:bodyPr/>
          <a:lstStyle/>
          <a:p>
            <a:r>
              <a:rPr lang="en-US" dirty="0">
                <a:solidFill>
                  <a:srgbClr val="0000FF"/>
                </a:solidFill>
              </a:rPr>
              <a:t>from</a:t>
            </a:r>
            <a:r>
              <a:rPr lang="en-US" dirty="0"/>
              <a:t> </a:t>
            </a:r>
            <a:r>
              <a:rPr lang="en-US" dirty="0" err="1"/>
              <a:t>openai</a:t>
            </a:r>
            <a:r>
              <a:rPr lang="en-US" dirty="0"/>
              <a:t> </a:t>
            </a:r>
            <a:r>
              <a:rPr lang="en-US" dirty="0">
                <a:solidFill>
                  <a:srgbClr val="0000FF"/>
                </a:solidFill>
              </a:rPr>
              <a:t>import</a:t>
            </a:r>
            <a:r>
              <a:rPr lang="en-US" dirty="0"/>
              <a:t> OpenAI</a:t>
            </a:r>
          </a:p>
          <a:p>
            <a:endParaRPr lang="en-US" dirty="0"/>
          </a:p>
          <a:p>
            <a:r>
              <a:rPr lang="en-US" dirty="0"/>
              <a:t>client = OpenAI(</a:t>
            </a:r>
            <a:r>
              <a:rPr lang="en-US" dirty="0" err="1"/>
              <a:t>api_key</a:t>
            </a:r>
            <a:r>
              <a:rPr lang="en-US" dirty="0"/>
              <a:t>=</a:t>
            </a:r>
            <a:r>
              <a:rPr lang="en-US" dirty="0">
                <a:solidFill>
                  <a:srgbClr val="C00000"/>
                </a:solidFill>
              </a:rPr>
              <a:t>'OPENAI_API_KEY'</a:t>
            </a:r>
            <a:r>
              <a:rPr lang="en-US" dirty="0"/>
              <a:t>)</a:t>
            </a:r>
          </a:p>
          <a:p>
            <a:endParaRPr lang="en-US" dirty="0"/>
          </a:p>
          <a:p>
            <a:r>
              <a:rPr lang="en-US" dirty="0"/>
              <a:t>assistant = </a:t>
            </a:r>
            <a:r>
              <a:rPr lang="en-US" dirty="0" err="1"/>
              <a:t>client.beta.assistants.create</a:t>
            </a:r>
            <a:r>
              <a:rPr lang="en-US" dirty="0"/>
              <a:t>(</a:t>
            </a:r>
          </a:p>
          <a:p>
            <a:r>
              <a:rPr lang="en-US" dirty="0"/>
              <a:t>    instructions=</a:t>
            </a:r>
            <a:r>
              <a:rPr lang="en-US" dirty="0">
                <a:solidFill>
                  <a:srgbClr val="C00000"/>
                </a:solidFill>
              </a:rPr>
              <a:t>'You are an expert who answers questions about LLMs'</a:t>
            </a:r>
            <a:r>
              <a:rPr lang="en-US" dirty="0"/>
              <a:t>,</a:t>
            </a:r>
          </a:p>
          <a:p>
            <a:r>
              <a:rPr lang="en-US" dirty="0"/>
              <a:t>    model=</a:t>
            </a:r>
            <a:r>
              <a:rPr lang="en-US" dirty="0">
                <a:solidFill>
                  <a:srgbClr val="C00000"/>
                </a:solidFill>
              </a:rPr>
              <a:t>'gpt-4-turbo-preview'</a:t>
            </a:r>
            <a:r>
              <a:rPr lang="en-US" dirty="0"/>
              <a:t>,</a:t>
            </a:r>
          </a:p>
          <a:p>
            <a:r>
              <a:rPr lang="en-US" dirty="0"/>
              <a:t>    tools=[...],   </a:t>
            </a:r>
            <a:r>
              <a:rPr lang="en-US" dirty="0">
                <a:solidFill>
                  <a:schemeClr val="accent6">
                    <a:lumMod val="75000"/>
                  </a:schemeClr>
                </a:solidFill>
              </a:rPr>
              <a:t># Tools available to the assistant</a:t>
            </a:r>
          </a:p>
          <a:p>
            <a:r>
              <a:rPr lang="en-US" dirty="0"/>
              <a:t>    </a:t>
            </a:r>
            <a:r>
              <a:rPr lang="en-US" dirty="0" err="1"/>
              <a:t>file_ids</a:t>
            </a:r>
            <a:r>
              <a:rPr lang="en-US" dirty="0"/>
              <a:t>=[...] </a:t>
            </a:r>
            <a:r>
              <a:rPr lang="en-US" dirty="0">
                <a:solidFill>
                  <a:schemeClr val="accent6">
                    <a:lumMod val="75000"/>
                  </a:schemeClr>
                </a:solidFill>
              </a:rPr>
              <a:t># Files available to the assistant</a:t>
            </a:r>
          </a:p>
          <a:p>
            <a:r>
              <a:rPr lang="en-US" dirty="0"/>
              <a:t>)</a:t>
            </a:r>
          </a:p>
        </p:txBody>
      </p:sp>
      <p:sp>
        <p:nvSpPr>
          <p:cNvPr id="3" name="Title 2">
            <a:extLst>
              <a:ext uri="{FF2B5EF4-FFF2-40B4-BE49-F238E27FC236}">
                <a16:creationId xmlns:a16="http://schemas.microsoft.com/office/drawing/2014/main" id="{8CD3E81B-670D-715B-F78B-E4AB7DE418C7}"/>
              </a:ext>
            </a:extLst>
          </p:cNvPr>
          <p:cNvSpPr>
            <a:spLocks noGrp="1"/>
          </p:cNvSpPr>
          <p:nvPr>
            <p:ph type="title"/>
          </p:nvPr>
        </p:nvSpPr>
        <p:spPr/>
        <p:txBody>
          <a:bodyPr/>
          <a:lstStyle/>
          <a:p>
            <a:r>
              <a:rPr lang="en-US" dirty="0"/>
              <a:t>Creating an Assistant</a:t>
            </a:r>
          </a:p>
        </p:txBody>
      </p:sp>
    </p:spTree>
    <p:extLst>
      <p:ext uri="{BB962C8B-B14F-4D97-AF65-F5344CB8AC3E}">
        <p14:creationId xmlns:p14="http://schemas.microsoft.com/office/powerpoint/2010/main" val="2734415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BF8FA3-FA09-67BE-58E0-3142F156A573}"/>
              </a:ext>
            </a:extLst>
          </p:cNvPr>
          <p:cNvSpPr>
            <a:spLocks noGrp="1"/>
          </p:cNvSpPr>
          <p:nvPr>
            <p:ph type="body" sz="quarter" idx="10"/>
          </p:nvPr>
        </p:nvSpPr>
        <p:spPr/>
        <p:txBody>
          <a:bodyPr>
            <a:normAutofit/>
          </a:bodyPr>
          <a:lstStyle/>
          <a:p>
            <a:r>
              <a:rPr lang="en-US" dirty="0"/>
              <a:t>thread = </a:t>
            </a:r>
            <a:r>
              <a:rPr lang="en-US" dirty="0" err="1"/>
              <a:t>client.beta.threads.create</a:t>
            </a:r>
            <a:r>
              <a:rPr lang="en-US" dirty="0"/>
              <a:t>()</a:t>
            </a:r>
          </a:p>
          <a:p>
            <a:endParaRPr lang="en-US" dirty="0"/>
          </a:p>
          <a:p>
            <a:r>
              <a:rPr lang="en-US" dirty="0"/>
              <a:t>message = </a:t>
            </a:r>
            <a:r>
              <a:rPr lang="en-US" dirty="0" err="1"/>
              <a:t>client.beta.threads.messages.create</a:t>
            </a:r>
            <a:r>
              <a:rPr lang="en-US" dirty="0"/>
              <a:t>(</a:t>
            </a:r>
          </a:p>
          <a:p>
            <a:r>
              <a:rPr lang="en-US" dirty="0"/>
              <a:t>    </a:t>
            </a:r>
            <a:r>
              <a:rPr lang="en-US" dirty="0" err="1"/>
              <a:t>thread_id</a:t>
            </a:r>
            <a:r>
              <a:rPr lang="en-US" dirty="0"/>
              <a:t>=thread.id,</a:t>
            </a:r>
          </a:p>
          <a:p>
            <a:r>
              <a:rPr lang="en-US" dirty="0"/>
              <a:t>    role=</a:t>
            </a:r>
            <a:r>
              <a:rPr lang="en-US" dirty="0">
                <a:solidFill>
                  <a:srgbClr val="C00000"/>
                </a:solidFill>
              </a:rPr>
              <a:t>'user'</a:t>
            </a:r>
            <a:r>
              <a:rPr lang="en-US" dirty="0"/>
              <a:t>,</a:t>
            </a:r>
          </a:p>
          <a:p>
            <a:r>
              <a:rPr lang="en-US" dirty="0"/>
              <a:t>    content=</a:t>
            </a:r>
            <a:r>
              <a:rPr lang="en-US" dirty="0">
                <a:solidFill>
                  <a:srgbClr val="C00000"/>
                </a:solidFill>
              </a:rPr>
              <a:t>'How many parameters does ChatGPT have?'</a:t>
            </a:r>
          </a:p>
          <a:p>
            <a:r>
              <a:rPr lang="en-US" dirty="0"/>
              <a:t>)</a:t>
            </a:r>
          </a:p>
          <a:p>
            <a:endParaRPr lang="en-US" dirty="0"/>
          </a:p>
          <a:p>
            <a:r>
              <a:rPr lang="en-US" dirty="0"/>
              <a:t>run = </a:t>
            </a:r>
            <a:r>
              <a:rPr lang="en-US" dirty="0" err="1"/>
              <a:t>client.beta.threads.runs.create</a:t>
            </a:r>
            <a:r>
              <a:rPr lang="en-US" dirty="0"/>
              <a:t>(</a:t>
            </a:r>
          </a:p>
          <a:p>
            <a:r>
              <a:rPr lang="en-US" dirty="0"/>
              <a:t>    </a:t>
            </a:r>
            <a:r>
              <a:rPr lang="en-US" dirty="0" err="1"/>
              <a:t>thread_id</a:t>
            </a:r>
            <a:r>
              <a:rPr lang="en-US" dirty="0"/>
              <a:t>=thread.id,</a:t>
            </a:r>
          </a:p>
          <a:p>
            <a:r>
              <a:rPr lang="en-US" dirty="0"/>
              <a:t>    assistant_id=assistant.id</a:t>
            </a:r>
          </a:p>
          <a:p>
            <a:r>
              <a:rPr lang="en-US" dirty="0"/>
              <a:t>)</a:t>
            </a:r>
          </a:p>
          <a:p>
            <a:r>
              <a:rPr lang="en-US" dirty="0">
                <a:solidFill>
                  <a:schemeClr val="accent6">
                    <a:lumMod val="75000"/>
                  </a:schemeClr>
                </a:solidFill>
              </a:rPr>
              <a:t># TODO: Loop until the call completes</a:t>
            </a:r>
          </a:p>
        </p:txBody>
      </p:sp>
      <p:sp>
        <p:nvSpPr>
          <p:cNvPr id="3" name="Title 2">
            <a:extLst>
              <a:ext uri="{FF2B5EF4-FFF2-40B4-BE49-F238E27FC236}">
                <a16:creationId xmlns:a16="http://schemas.microsoft.com/office/drawing/2014/main" id="{75CF6682-FBB4-4512-CA08-B4EBB3C6D44B}"/>
              </a:ext>
            </a:extLst>
          </p:cNvPr>
          <p:cNvSpPr>
            <a:spLocks noGrp="1"/>
          </p:cNvSpPr>
          <p:nvPr>
            <p:ph type="title"/>
          </p:nvPr>
        </p:nvSpPr>
        <p:spPr/>
        <p:txBody>
          <a:bodyPr/>
          <a:lstStyle/>
          <a:p>
            <a:r>
              <a:rPr lang="en-US" dirty="0"/>
              <a:t>Running an Assistant</a:t>
            </a:r>
          </a:p>
        </p:txBody>
      </p:sp>
    </p:spTree>
    <p:extLst>
      <p:ext uri="{BB962C8B-B14F-4D97-AF65-F5344CB8AC3E}">
        <p14:creationId xmlns:p14="http://schemas.microsoft.com/office/powerpoint/2010/main" val="2942226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580DDC-C282-762C-A9F8-ABFB6DA63DC0}"/>
              </a:ext>
            </a:extLst>
          </p:cNvPr>
          <p:cNvSpPr>
            <a:spLocks noGrp="1"/>
          </p:cNvSpPr>
          <p:nvPr>
            <p:ph type="body" sz="quarter" idx="10"/>
          </p:nvPr>
        </p:nvSpPr>
        <p:spPr/>
        <p:txBody>
          <a:bodyPr/>
          <a:lstStyle/>
          <a:p>
            <a:r>
              <a:rPr lang="en-US" dirty="0">
                <a:solidFill>
                  <a:srgbClr val="0000FF"/>
                </a:solidFill>
              </a:rPr>
              <a:t>if</a:t>
            </a:r>
            <a:r>
              <a:rPr lang="en-US" dirty="0"/>
              <a:t> </a:t>
            </a:r>
            <a:r>
              <a:rPr lang="en-US" dirty="0" err="1"/>
              <a:t>run.status</a:t>
            </a:r>
            <a:r>
              <a:rPr lang="en-US" dirty="0"/>
              <a:t> == </a:t>
            </a:r>
            <a:r>
              <a:rPr lang="en-US" dirty="0">
                <a:solidFill>
                  <a:srgbClr val="C00000"/>
                </a:solidFill>
              </a:rPr>
              <a:t>'completed'</a:t>
            </a:r>
            <a:r>
              <a:rPr lang="en-US" dirty="0"/>
              <a:t>:</a:t>
            </a:r>
          </a:p>
          <a:p>
            <a:r>
              <a:rPr lang="en-US" dirty="0"/>
              <a:t>    messages = </a:t>
            </a:r>
            <a:r>
              <a:rPr lang="en-US" dirty="0" err="1"/>
              <a:t>client.beta.threads.messages.list</a:t>
            </a:r>
            <a:r>
              <a:rPr lang="en-US" dirty="0"/>
              <a:t>(</a:t>
            </a:r>
            <a:r>
              <a:rPr lang="en-US" dirty="0" err="1"/>
              <a:t>thread_id</a:t>
            </a:r>
            <a:r>
              <a:rPr lang="en-US" dirty="0"/>
              <a:t>=thread.id)</a:t>
            </a:r>
          </a:p>
          <a:p>
            <a:r>
              <a:rPr lang="en-US" dirty="0"/>
              <a:t>    result = </a:t>
            </a:r>
            <a:r>
              <a:rPr lang="en-US" dirty="0" err="1"/>
              <a:t>messages.data</a:t>
            </a:r>
            <a:r>
              <a:rPr lang="en-US" dirty="0"/>
              <a:t>[0].content[0].</a:t>
            </a:r>
            <a:r>
              <a:rPr lang="en-US" dirty="0" err="1"/>
              <a:t>text.value</a:t>
            </a:r>
            <a:endParaRPr lang="en-US" dirty="0"/>
          </a:p>
        </p:txBody>
      </p:sp>
      <p:sp>
        <p:nvSpPr>
          <p:cNvPr id="3" name="Title 2">
            <a:extLst>
              <a:ext uri="{FF2B5EF4-FFF2-40B4-BE49-F238E27FC236}">
                <a16:creationId xmlns:a16="http://schemas.microsoft.com/office/drawing/2014/main" id="{5E7A783E-244E-90FB-A16C-F6E24CA437B3}"/>
              </a:ext>
            </a:extLst>
          </p:cNvPr>
          <p:cNvSpPr>
            <a:spLocks noGrp="1"/>
          </p:cNvSpPr>
          <p:nvPr>
            <p:ph type="title"/>
          </p:nvPr>
        </p:nvSpPr>
        <p:spPr/>
        <p:txBody>
          <a:bodyPr/>
          <a:lstStyle/>
          <a:p>
            <a:r>
              <a:rPr lang="en-US" dirty="0"/>
              <a:t>Retrieving the Response</a:t>
            </a:r>
          </a:p>
        </p:txBody>
      </p:sp>
    </p:spTree>
    <p:extLst>
      <p:ext uri="{BB962C8B-B14F-4D97-AF65-F5344CB8AC3E}">
        <p14:creationId xmlns:p14="http://schemas.microsoft.com/office/powerpoint/2010/main" val="1469125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0"/>
          </a:stretch>
        </a:blipFill>
        <a:effectLst/>
      </p:bgPr>
    </p:bg>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E8553BAF-6256-4CEB-88AB-1861FD425541}"/>
              </a:ext>
            </a:extLst>
          </p:cNvPr>
          <p:cNvSpPr txBox="1">
            <a:spLocks/>
          </p:cNvSpPr>
          <p:nvPr/>
        </p:nvSpPr>
        <p:spPr>
          <a:xfrm>
            <a:off x="1241043" y="3639180"/>
            <a:ext cx="7417220" cy="1424992"/>
          </a:xfrm>
          <a:prstGeom prst="rect">
            <a:avLst/>
          </a:prstGeom>
        </p:spPr>
        <p:txBody>
          <a:bodyPr vert="horz" lIns="93260" tIns="46630" rIns="93260" bIns="46630" rtlCol="0">
            <a:normAutofit/>
          </a:bodyPr>
          <a:lstStyle>
            <a:lvl1pPr marL="0" indent="0" algn="l" defTabSz="914354" rtl="0" eaLnBrk="1" latinLnBrk="0" hangingPunct="1">
              <a:spcBef>
                <a:spcPts val="600"/>
              </a:spcBef>
              <a:buClr>
                <a:schemeClr val="bg1"/>
              </a:buClr>
              <a:buSzPct val="110000"/>
              <a:buFont typeface="Arial" pitchFamily="34" charset="0"/>
              <a:buNone/>
              <a:defRPr sz="1800" kern="1200">
                <a:solidFill>
                  <a:schemeClr val="bg1">
                    <a:alpha val="98000"/>
                  </a:schemeClr>
                </a:solidFill>
                <a:latin typeface="Segoe UI" panose="020B0502040204020203" pitchFamily="34" charset="0"/>
                <a:ea typeface="+mn-ea"/>
                <a:cs typeface="Segoe UI" panose="020B0502040204020203" pitchFamily="34" charset="0"/>
              </a:defRPr>
            </a:lvl1pPr>
            <a:lvl2pPr marL="460311" indent="0" algn="l" defTabSz="914354" rtl="0" eaLnBrk="1" latinLnBrk="0" hangingPunct="1">
              <a:spcBef>
                <a:spcPts val="600"/>
              </a:spcBef>
              <a:buClr>
                <a:schemeClr val="bg1"/>
              </a:buClr>
              <a:buSzPct val="110000"/>
              <a:buFont typeface="Arial" pitchFamily="34" charset="0"/>
              <a:buNone/>
              <a:defRPr sz="2400" kern="1200">
                <a:solidFill>
                  <a:schemeClr val="bg1"/>
                </a:solidFill>
                <a:latin typeface="Segoe UI"/>
                <a:ea typeface="+mn-ea"/>
                <a:cs typeface="Segoe UI"/>
              </a:defRPr>
            </a:lvl2pPr>
            <a:lvl3pPr marL="855551" indent="0" algn="l" defTabSz="914354" rtl="0" eaLnBrk="1" latinLnBrk="0" hangingPunct="1">
              <a:spcBef>
                <a:spcPts val="600"/>
              </a:spcBef>
              <a:buClr>
                <a:schemeClr val="bg1"/>
              </a:buClr>
              <a:buSzPct val="110000"/>
              <a:buFont typeface="Arial" pitchFamily="34" charset="0"/>
              <a:buNone/>
              <a:defRPr sz="1800" kern="1200">
                <a:solidFill>
                  <a:schemeClr val="bg1"/>
                </a:solidFill>
                <a:latin typeface="Segoe UI"/>
                <a:ea typeface="+mn-ea"/>
                <a:cs typeface="Segoe UI"/>
              </a:defRPr>
            </a:lvl3pPr>
            <a:lvl4pPr marL="1258722" indent="0" algn="l" defTabSz="914354" rtl="0" eaLnBrk="1" latinLnBrk="0" hangingPunct="1">
              <a:spcBef>
                <a:spcPts val="600"/>
              </a:spcBef>
              <a:buClr>
                <a:schemeClr val="bg1"/>
              </a:buClr>
              <a:buSzPct val="110000"/>
              <a:buFont typeface="Arial" pitchFamily="34" charset="0"/>
              <a:buNone/>
              <a:defRPr sz="1600" kern="1200">
                <a:solidFill>
                  <a:schemeClr val="bg1"/>
                </a:solidFill>
                <a:latin typeface="Segoe UI"/>
                <a:ea typeface="+mn-ea"/>
                <a:cs typeface="Segoe UI"/>
              </a:defRPr>
            </a:lvl4pPr>
            <a:lvl5pPr marL="1604748" indent="0" algn="l" defTabSz="914354" rtl="0" eaLnBrk="1" latinLnBrk="0" hangingPunct="1">
              <a:spcBef>
                <a:spcPts val="600"/>
              </a:spcBef>
              <a:buClr>
                <a:schemeClr val="bg1"/>
              </a:buClr>
              <a:buSzPct val="110000"/>
              <a:buFont typeface="Arial" pitchFamily="34" charset="0"/>
              <a:buNone/>
              <a:defRPr sz="1400" kern="1200">
                <a:solidFill>
                  <a:schemeClr val="bg1"/>
                </a:solidFill>
                <a:latin typeface="Segoe UI"/>
                <a:ea typeface="+mn-ea"/>
                <a:cs typeface="Segoe UI"/>
              </a:defRPr>
            </a:lvl5pPr>
            <a:lvl6pPr marL="1828709"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619"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593"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091"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marR="0" lvl="0" indent="0" algn="l" defTabSz="932550" rtl="0" eaLnBrk="1" fontAlgn="auto" latinLnBrk="0" hangingPunct="1">
              <a:lnSpc>
                <a:spcPct val="100000"/>
              </a:lnSpc>
              <a:spcBef>
                <a:spcPts val="612"/>
              </a:spcBef>
              <a:spcAft>
                <a:spcPts val="0"/>
              </a:spcAft>
              <a:buClr>
                <a:sysClr val="window" lastClr="FFFFFF"/>
              </a:buClr>
              <a:buSzPct val="110000"/>
              <a:buFont typeface="Arial" pitchFamily="34" charset="0"/>
              <a:buNone/>
              <a:tabLst/>
              <a:defRPr/>
            </a:pPr>
            <a:r>
              <a:rPr kumimoji="0" lang="en-US" sz="3264" b="0" i="0" u="none" strike="noStrike" kern="1200" cap="none" spc="0" normalizeH="0" baseline="0" noProof="0" dirty="0">
                <a:ln>
                  <a:noFill/>
                </a:ln>
                <a:solidFill>
                  <a:sysClr val="window" lastClr="FFFFFF">
                    <a:alpha val="98000"/>
                  </a:sysClr>
                </a:solidFill>
                <a:effectLst/>
                <a:uLnTx/>
                <a:uFillTx/>
                <a:latin typeface="Segoe UI Light" panose="020B0502040204020203" pitchFamily="34" charset="0"/>
                <a:ea typeface="+mn-ea"/>
                <a:cs typeface="Segoe UI Light" panose="020B0502040204020203" pitchFamily="34" charset="0"/>
              </a:rPr>
              <a:t>Assistants API</a:t>
            </a:r>
            <a:endParaRPr kumimoji="0" lang="en-US" sz="1836" b="0" i="0" u="none" strike="noStrike" kern="1200" cap="none" spc="0" normalizeH="0" baseline="0" noProof="0" dirty="0">
              <a:ln>
                <a:noFill/>
              </a:ln>
              <a:solidFill>
                <a:sysClr val="window" lastClr="FFFFFF">
                  <a:alpha val="98000"/>
                </a:sysClr>
              </a:solidFill>
              <a:effectLst/>
              <a:uLnTx/>
              <a:uFillTx/>
              <a:latin typeface="Segoe UI Light" panose="020B0502040204020203" pitchFamily="34" charset="0"/>
              <a:ea typeface="+mn-ea"/>
              <a:cs typeface="Segoe UI Light" panose="020B0502040204020203" pitchFamily="34" charset="0"/>
            </a:endParaRPr>
          </a:p>
        </p:txBody>
      </p:sp>
      <p:sp>
        <p:nvSpPr>
          <p:cNvPr id="3" name="Title 2">
            <a:extLst>
              <a:ext uri="{FF2B5EF4-FFF2-40B4-BE49-F238E27FC236}">
                <a16:creationId xmlns:a16="http://schemas.microsoft.com/office/drawing/2014/main" id="{BAFFA55D-D405-487D-AF9A-3CB5762293EC}"/>
              </a:ext>
            </a:extLst>
          </p:cNvPr>
          <p:cNvSpPr txBox="1">
            <a:spLocks/>
          </p:cNvSpPr>
          <p:nvPr/>
        </p:nvSpPr>
        <p:spPr>
          <a:xfrm>
            <a:off x="1241043" y="2566790"/>
            <a:ext cx="9816619" cy="930473"/>
          </a:xfrm>
          <a:prstGeom prst="rect">
            <a:avLst/>
          </a:prstGeom>
        </p:spPr>
        <p:txBody>
          <a:bodyPr vert="horz" lIns="93260" tIns="46630" rIns="93260" bIns="46630" rtlCol="0" anchor="t" anchorCtr="0">
            <a:noAutofit/>
          </a:bodyPr>
          <a:lstStyle>
            <a:lvl1pPr marL="0" indent="0" algn="l" defTabSz="914354" rtl="0" eaLnBrk="1" latinLnBrk="0" hangingPunct="1">
              <a:spcBef>
                <a:spcPct val="0"/>
              </a:spcBef>
              <a:buClr>
                <a:schemeClr val="accent1">
                  <a:lumMod val="60000"/>
                  <a:lumOff val="40000"/>
                </a:schemeClr>
              </a:buClr>
              <a:buSzPct val="110000"/>
              <a:buFont typeface="Wingdings 2" pitchFamily="18" charset="2"/>
              <a:buNone/>
              <a:defRPr sz="6000" kern="1200">
                <a:solidFill>
                  <a:schemeClr val="bg1"/>
                </a:solidFill>
                <a:latin typeface="Segoe UI Light" panose="020B0502040204020203" pitchFamily="34" charset="0"/>
                <a:ea typeface="+mj-ea"/>
                <a:cs typeface="Segoe UI Light" panose="020B0502040204020203" pitchFamily="34" charset="0"/>
              </a:defRPr>
            </a:lvl1pPr>
          </a:lstStyle>
          <a:p>
            <a:pPr marL="0" marR="0" lvl="0" indent="0" algn="l" defTabSz="932550" rtl="0" eaLnBrk="1" fontAlgn="auto" latinLnBrk="0" hangingPunct="1">
              <a:lnSpc>
                <a:spcPct val="100000"/>
              </a:lnSpc>
              <a:spcBef>
                <a:spcPct val="0"/>
              </a:spcBef>
              <a:spcAft>
                <a:spcPts val="0"/>
              </a:spcAft>
              <a:buClr>
                <a:srgbClr val="002139">
                  <a:lumMod val="60000"/>
                  <a:lumOff val="40000"/>
                </a:srgbClr>
              </a:buClr>
              <a:buSzPct val="110000"/>
              <a:buFont typeface="Wingdings 2" pitchFamily="18" charset="2"/>
              <a:buNone/>
              <a:tabLst/>
              <a:defRPr/>
            </a:pPr>
            <a:r>
              <a:rPr kumimoji="0" lang="en-US" sz="7343"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Demo</a:t>
            </a:r>
          </a:p>
        </p:txBody>
      </p:sp>
    </p:spTree>
    <p:extLst>
      <p:ext uri="{BB962C8B-B14F-4D97-AF65-F5344CB8AC3E}">
        <p14:creationId xmlns:p14="http://schemas.microsoft.com/office/powerpoint/2010/main" val="3642575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FFA55D-D405-487D-AF9A-3CB5762293EC}"/>
              </a:ext>
            </a:extLst>
          </p:cNvPr>
          <p:cNvSpPr txBox="1">
            <a:spLocks/>
          </p:cNvSpPr>
          <p:nvPr/>
        </p:nvSpPr>
        <p:spPr>
          <a:xfrm>
            <a:off x="1241043" y="2049462"/>
            <a:ext cx="9053016" cy="930473"/>
          </a:xfrm>
          <a:prstGeom prst="rect">
            <a:avLst/>
          </a:prstGeom>
        </p:spPr>
        <p:txBody>
          <a:bodyPr vert="horz" lIns="93260" tIns="46630" rIns="93260" bIns="46630" rtlCol="0" anchor="t" anchorCtr="0">
            <a:noAutofit/>
          </a:bodyPr>
          <a:lstStyle>
            <a:lvl1pPr marL="0" indent="0" algn="l" defTabSz="914354" rtl="0" eaLnBrk="1" latinLnBrk="0" hangingPunct="1">
              <a:spcBef>
                <a:spcPct val="0"/>
              </a:spcBef>
              <a:buClr>
                <a:schemeClr val="accent1">
                  <a:lumMod val="60000"/>
                  <a:lumOff val="40000"/>
                </a:schemeClr>
              </a:buClr>
              <a:buSzPct val="110000"/>
              <a:buFont typeface="Wingdings 2" pitchFamily="18" charset="2"/>
              <a:buNone/>
              <a:defRPr sz="6000" kern="1200">
                <a:solidFill>
                  <a:schemeClr val="bg1"/>
                </a:solidFill>
                <a:latin typeface="Segoe UI Light" panose="020B0502040204020203" pitchFamily="34" charset="0"/>
                <a:ea typeface="+mj-ea"/>
                <a:cs typeface="Segoe UI Light" panose="020B0502040204020203" pitchFamily="34" charset="0"/>
              </a:defRPr>
            </a:lvl1pPr>
          </a:lstStyle>
          <a:p>
            <a:pPr marL="0" marR="0" lvl="0" indent="0" algn="l" defTabSz="932550" rtl="0" eaLnBrk="1" fontAlgn="auto" latinLnBrk="0" hangingPunct="1">
              <a:lnSpc>
                <a:spcPct val="100000"/>
              </a:lnSpc>
              <a:spcBef>
                <a:spcPct val="0"/>
              </a:spcBef>
              <a:spcAft>
                <a:spcPts val="0"/>
              </a:spcAft>
              <a:buClr>
                <a:srgbClr val="002139">
                  <a:lumMod val="60000"/>
                  <a:lumOff val="40000"/>
                </a:srgbClr>
              </a:buClr>
              <a:buSzPct val="110000"/>
              <a:buFont typeface="Wingdings 2" pitchFamily="18" charset="2"/>
              <a:buNone/>
              <a:tabLst/>
              <a:defRPr/>
            </a:pPr>
            <a:r>
              <a:rPr kumimoji="0" lang="en-US" sz="6119"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Questions?</a:t>
            </a:r>
          </a:p>
        </p:txBody>
      </p:sp>
    </p:spTree>
    <p:extLst>
      <p:ext uri="{BB962C8B-B14F-4D97-AF65-F5344CB8AC3E}">
        <p14:creationId xmlns:p14="http://schemas.microsoft.com/office/powerpoint/2010/main" val="1624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949C2D-40DB-788E-8F4D-E1AC2A433D42}"/>
              </a:ext>
            </a:extLst>
          </p:cNvPr>
          <p:cNvSpPr>
            <a:spLocks noGrp="1"/>
          </p:cNvSpPr>
          <p:nvPr>
            <p:ph type="title"/>
          </p:nvPr>
        </p:nvSpPr>
        <p:spPr/>
        <p:txBody>
          <a:bodyPr/>
          <a:lstStyle/>
          <a:p>
            <a:r>
              <a:rPr lang="en-US" dirty="0"/>
              <a:t>Generating Code</a:t>
            </a:r>
          </a:p>
        </p:txBody>
      </p:sp>
      <p:sp>
        <p:nvSpPr>
          <p:cNvPr id="6" name="Rectangle: Rounded Corners 5">
            <a:extLst>
              <a:ext uri="{FF2B5EF4-FFF2-40B4-BE49-F238E27FC236}">
                <a16:creationId xmlns:a16="http://schemas.microsoft.com/office/drawing/2014/main" id="{4ABA77FA-090E-3C26-DD17-C748C5C366AD}"/>
              </a:ext>
            </a:extLst>
          </p:cNvPr>
          <p:cNvSpPr/>
          <p:nvPr/>
        </p:nvSpPr>
        <p:spPr>
          <a:xfrm>
            <a:off x="728866" y="1747880"/>
            <a:ext cx="11051970" cy="834982"/>
          </a:xfrm>
          <a:prstGeom prst="roundRect">
            <a:avLst>
              <a:gd name="adj" fmla="val 1775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rgbClr val="000000"/>
                </a:solidFill>
                <a:latin typeface="Lucida Console" panose="020B0609040504020204" pitchFamily="49" charset="0"/>
              </a:rPr>
              <a:t>Create a Python function that accepts an array of numbers as input, bubble sorts the numbers, and returns a sorted array</a:t>
            </a:r>
          </a:p>
        </p:txBody>
      </p:sp>
      <p:sp>
        <p:nvSpPr>
          <p:cNvPr id="7" name="Rectangle: Rounded Corners 6">
            <a:extLst>
              <a:ext uri="{FF2B5EF4-FFF2-40B4-BE49-F238E27FC236}">
                <a16:creationId xmlns:a16="http://schemas.microsoft.com/office/drawing/2014/main" id="{39704825-BC24-98EA-5BE4-A0113AE95666}"/>
              </a:ext>
            </a:extLst>
          </p:cNvPr>
          <p:cNvSpPr/>
          <p:nvPr/>
        </p:nvSpPr>
        <p:spPr>
          <a:xfrm>
            <a:off x="728866" y="2887662"/>
            <a:ext cx="11051970" cy="3782872"/>
          </a:xfrm>
          <a:prstGeom prst="roundRect">
            <a:avLst>
              <a:gd name="adj" fmla="val 356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rgbClr val="000000"/>
                </a:solidFill>
                <a:latin typeface="Lucida Console" panose="020B0609040504020204" pitchFamily="49" charset="0"/>
              </a:rPr>
              <a:t>def </a:t>
            </a:r>
            <a:r>
              <a:rPr lang="en-US" sz="1600" dirty="0" err="1">
                <a:solidFill>
                  <a:srgbClr val="000000"/>
                </a:solidFill>
                <a:latin typeface="Lucida Console" panose="020B0609040504020204" pitchFamily="49" charset="0"/>
              </a:rPr>
              <a:t>bubble_sort</a:t>
            </a:r>
            <a:r>
              <a:rPr lang="en-US" sz="1600" dirty="0">
                <a:solidFill>
                  <a:srgbClr val="000000"/>
                </a:solidFill>
                <a:latin typeface="Lucida Console" panose="020B0609040504020204" pitchFamily="49" charset="0"/>
              </a:rPr>
              <a:t>(numbers):</a:t>
            </a:r>
          </a:p>
          <a:p>
            <a:r>
              <a:rPr lang="en-US" sz="1600" dirty="0">
                <a:solidFill>
                  <a:srgbClr val="000000"/>
                </a:solidFill>
                <a:latin typeface="Lucida Console" panose="020B0609040504020204" pitchFamily="49" charset="0"/>
              </a:rPr>
              <a:t>    # Get the length of the array</a:t>
            </a:r>
          </a:p>
          <a:p>
            <a:r>
              <a:rPr lang="en-US" sz="1600" dirty="0">
                <a:solidFill>
                  <a:srgbClr val="000000"/>
                </a:solidFill>
                <a:latin typeface="Lucida Console" panose="020B0609040504020204" pitchFamily="49" charset="0"/>
              </a:rPr>
              <a:t>    n = </a:t>
            </a:r>
            <a:r>
              <a:rPr lang="en-US" sz="1600" dirty="0" err="1">
                <a:solidFill>
                  <a:srgbClr val="000000"/>
                </a:solidFill>
                <a:latin typeface="Lucida Console" panose="020B0609040504020204" pitchFamily="49" charset="0"/>
              </a:rPr>
              <a:t>len</a:t>
            </a:r>
            <a:r>
              <a:rPr lang="en-US" sz="1600" dirty="0">
                <a:solidFill>
                  <a:srgbClr val="000000"/>
                </a:solidFill>
                <a:latin typeface="Lucida Console" panose="020B0609040504020204" pitchFamily="49" charset="0"/>
              </a:rPr>
              <a:t>(numbers)</a:t>
            </a:r>
          </a:p>
          <a:p>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    # Traverse through all the array elements</a:t>
            </a:r>
          </a:p>
          <a:p>
            <a:r>
              <a:rPr lang="en-US" sz="1600" dirty="0">
                <a:solidFill>
                  <a:srgbClr val="000000"/>
                </a:solidFill>
                <a:latin typeface="Lucida Console" panose="020B0609040504020204" pitchFamily="49" charset="0"/>
              </a:rPr>
              <a:t>    for i in range(n-1):</a:t>
            </a:r>
          </a:p>
          <a:p>
            <a:r>
              <a:rPr lang="en-US" sz="1600" dirty="0">
                <a:solidFill>
                  <a:srgbClr val="000000"/>
                </a:solidFill>
                <a:latin typeface="Lucida Console" panose="020B0609040504020204" pitchFamily="49" charset="0"/>
              </a:rPr>
              <a:t>        # Last i elements are already in place</a:t>
            </a:r>
          </a:p>
          <a:p>
            <a:r>
              <a:rPr lang="en-US" sz="1600" dirty="0">
                <a:solidFill>
                  <a:srgbClr val="000000"/>
                </a:solidFill>
                <a:latin typeface="Lucida Console" panose="020B0609040504020204" pitchFamily="49" charset="0"/>
              </a:rPr>
              <a:t>        for j in range(0, n-i-1):</a:t>
            </a:r>
          </a:p>
          <a:p>
            <a:r>
              <a:rPr lang="en-US" sz="1600" dirty="0">
                <a:solidFill>
                  <a:srgbClr val="000000"/>
                </a:solidFill>
                <a:latin typeface="Lucida Console" panose="020B0609040504020204" pitchFamily="49" charset="0"/>
              </a:rPr>
              <a:t>            # Traverse the array from 0 to n-i-1</a:t>
            </a:r>
          </a:p>
          <a:p>
            <a:r>
              <a:rPr lang="en-US" sz="1600" dirty="0">
                <a:solidFill>
                  <a:srgbClr val="000000"/>
                </a:solidFill>
                <a:latin typeface="Lucida Console" panose="020B0609040504020204" pitchFamily="49" charset="0"/>
              </a:rPr>
              <a:t>            # Swap if the element found is greater than the next element</a:t>
            </a:r>
          </a:p>
          <a:p>
            <a:r>
              <a:rPr lang="en-US" sz="1600" dirty="0">
                <a:solidFill>
                  <a:srgbClr val="000000"/>
                </a:solidFill>
                <a:latin typeface="Lucida Console" panose="020B0609040504020204" pitchFamily="49" charset="0"/>
              </a:rPr>
              <a:t>            if numbers[j] &gt; numbers[j+1]:</a:t>
            </a:r>
          </a:p>
          <a:p>
            <a:r>
              <a:rPr lang="en-US" sz="1600" dirty="0">
                <a:solidFill>
                  <a:srgbClr val="000000"/>
                </a:solidFill>
                <a:latin typeface="Lucida Console" panose="020B0609040504020204" pitchFamily="49" charset="0"/>
              </a:rPr>
              <a:t>                numbers[j], numbers[j+1] = numbers[j+1], numbers[j]</a:t>
            </a:r>
          </a:p>
          <a:p>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    return numbers</a:t>
            </a:r>
          </a:p>
        </p:txBody>
      </p:sp>
    </p:spTree>
    <p:extLst>
      <p:ext uri="{BB962C8B-B14F-4D97-AF65-F5344CB8AC3E}">
        <p14:creationId xmlns:p14="http://schemas.microsoft.com/office/powerpoint/2010/main" val="21695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7D7B5-35DB-0925-96EE-79797F5E502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3C142BA-FE45-AEF7-20E7-4A3744B30114}"/>
              </a:ext>
            </a:extLst>
          </p:cNvPr>
          <p:cNvSpPr>
            <a:spLocks noGrp="1"/>
          </p:cNvSpPr>
          <p:nvPr>
            <p:ph type="title"/>
          </p:nvPr>
        </p:nvSpPr>
        <p:spPr/>
        <p:txBody>
          <a:bodyPr/>
          <a:lstStyle/>
          <a:p>
            <a:r>
              <a:rPr lang="en-US" dirty="0"/>
              <a:t>Translating Code</a:t>
            </a:r>
          </a:p>
        </p:txBody>
      </p:sp>
      <p:sp>
        <p:nvSpPr>
          <p:cNvPr id="7" name="Rectangle: Rounded Corners 6">
            <a:extLst>
              <a:ext uri="{FF2B5EF4-FFF2-40B4-BE49-F238E27FC236}">
                <a16:creationId xmlns:a16="http://schemas.microsoft.com/office/drawing/2014/main" id="{29D6C626-78F2-E004-2C46-E72434852940}"/>
              </a:ext>
            </a:extLst>
          </p:cNvPr>
          <p:cNvSpPr/>
          <p:nvPr/>
        </p:nvSpPr>
        <p:spPr>
          <a:xfrm>
            <a:off x="728866" y="2811462"/>
            <a:ext cx="11051970" cy="3886200"/>
          </a:xfrm>
          <a:prstGeom prst="roundRect">
            <a:avLst>
              <a:gd name="adj" fmla="val 4068"/>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rgbClr val="000000"/>
                </a:solidFill>
                <a:latin typeface="Lucida Console" panose="020B0609040504020204" pitchFamily="49" charset="0"/>
              </a:rPr>
              <a:t>FUNCTION </a:t>
            </a:r>
            <a:r>
              <a:rPr lang="en-US" sz="1600" dirty="0" err="1">
                <a:solidFill>
                  <a:srgbClr val="000000"/>
                </a:solidFill>
                <a:latin typeface="Lucida Console" panose="020B0609040504020204" pitchFamily="49" charset="0"/>
              </a:rPr>
              <a:t>bubble_sort</a:t>
            </a:r>
            <a:r>
              <a:rPr lang="en-US" sz="1600" dirty="0">
                <a:solidFill>
                  <a:srgbClr val="000000"/>
                </a:solidFill>
                <a:latin typeface="Lucida Console" panose="020B0609040504020204" pitchFamily="49" charset="0"/>
              </a:rPr>
              <a:t>(</a:t>
            </a:r>
            <a:r>
              <a:rPr lang="en-US" sz="1600" dirty="0" err="1">
                <a:solidFill>
                  <a:srgbClr val="000000"/>
                </a:solidFill>
                <a:latin typeface="Lucida Console" panose="020B0609040504020204" pitchFamily="49" charset="0"/>
              </a:rPr>
              <a:t>arr</a:t>
            </a:r>
            <a:r>
              <a:rPr lang="en-US" sz="1600" dirty="0">
                <a:solidFill>
                  <a:srgbClr val="000000"/>
                </a:solidFill>
                <a:latin typeface="Lucida Console" panose="020B0609040504020204" pitchFamily="49" charset="0"/>
              </a:rPr>
              <a:t>, n) RESULT(result)</a:t>
            </a:r>
          </a:p>
          <a:p>
            <a:r>
              <a:rPr lang="en-US" sz="1600" dirty="0">
                <a:solidFill>
                  <a:srgbClr val="000000"/>
                </a:solidFill>
                <a:latin typeface="Lucida Console" panose="020B0609040504020204" pitchFamily="49" charset="0"/>
              </a:rPr>
              <a:t>      ...</a:t>
            </a:r>
          </a:p>
          <a:p>
            <a:r>
              <a:rPr lang="en-US" sz="1600" dirty="0">
                <a:solidFill>
                  <a:srgbClr val="000000"/>
                </a:solidFill>
                <a:latin typeface="Lucida Console" panose="020B0609040504020204" pitchFamily="49" charset="0"/>
              </a:rPr>
              <a:t>    DO i = 1, n</a:t>
            </a:r>
          </a:p>
          <a:p>
            <a:r>
              <a:rPr lang="en-US" sz="1600" dirty="0">
                <a:solidFill>
                  <a:srgbClr val="000000"/>
                </a:solidFill>
                <a:latin typeface="Lucida Console" panose="020B0609040504020204" pitchFamily="49" charset="0"/>
              </a:rPr>
              <a:t>        DO j = 1, n-i-1</a:t>
            </a:r>
          </a:p>
          <a:p>
            <a:r>
              <a:rPr lang="en-US" sz="1600" dirty="0">
                <a:solidFill>
                  <a:srgbClr val="000000"/>
                </a:solidFill>
                <a:latin typeface="Lucida Console" panose="020B0609040504020204" pitchFamily="49" charset="0"/>
              </a:rPr>
              <a:t>            IF (</a:t>
            </a:r>
            <a:r>
              <a:rPr lang="en-US" sz="1600" dirty="0" err="1">
                <a:solidFill>
                  <a:srgbClr val="000000"/>
                </a:solidFill>
                <a:latin typeface="Lucida Console" panose="020B0609040504020204" pitchFamily="49" charset="0"/>
              </a:rPr>
              <a:t>arr</a:t>
            </a:r>
            <a:r>
              <a:rPr lang="en-US" sz="1600" dirty="0">
                <a:solidFill>
                  <a:srgbClr val="000000"/>
                </a:solidFill>
                <a:latin typeface="Lucida Console" panose="020B0609040504020204" pitchFamily="49" charset="0"/>
              </a:rPr>
              <a:t>(j) &gt; </a:t>
            </a:r>
            <a:r>
              <a:rPr lang="en-US" sz="1600" dirty="0" err="1">
                <a:solidFill>
                  <a:srgbClr val="000000"/>
                </a:solidFill>
                <a:latin typeface="Lucida Console" panose="020B0609040504020204" pitchFamily="49" charset="0"/>
              </a:rPr>
              <a:t>arr</a:t>
            </a:r>
            <a:r>
              <a:rPr lang="en-US" sz="1600" dirty="0">
                <a:solidFill>
                  <a:srgbClr val="000000"/>
                </a:solidFill>
                <a:latin typeface="Lucida Console" panose="020B0609040504020204" pitchFamily="49" charset="0"/>
              </a:rPr>
              <a:t>(j+1)) THEN</a:t>
            </a:r>
          </a:p>
          <a:p>
            <a:r>
              <a:rPr lang="en-US" sz="1600" dirty="0">
                <a:solidFill>
                  <a:srgbClr val="000000"/>
                </a:solidFill>
                <a:latin typeface="Lucida Console" panose="020B0609040504020204" pitchFamily="49" charset="0"/>
              </a:rPr>
              <a:t>                temp = </a:t>
            </a:r>
            <a:r>
              <a:rPr lang="en-US" sz="1600" dirty="0" err="1">
                <a:solidFill>
                  <a:srgbClr val="000000"/>
                </a:solidFill>
                <a:latin typeface="Lucida Console" panose="020B0609040504020204" pitchFamily="49" charset="0"/>
              </a:rPr>
              <a:t>arr</a:t>
            </a:r>
            <a:r>
              <a:rPr lang="en-US" sz="1600" dirty="0">
                <a:solidFill>
                  <a:srgbClr val="000000"/>
                </a:solidFill>
                <a:latin typeface="Lucida Console" panose="020B0609040504020204" pitchFamily="49" charset="0"/>
              </a:rPr>
              <a:t>(j)</a:t>
            </a:r>
          </a:p>
          <a:p>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arr</a:t>
            </a:r>
            <a:r>
              <a:rPr lang="en-US" sz="1600" dirty="0">
                <a:solidFill>
                  <a:srgbClr val="000000"/>
                </a:solidFill>
                <a:latin typeface="Lucida Console" panose="020B0609040504020204" pitchFamily="49" charset="0"/>
              </a:rPr>
              <a:t>(j) = </a:t>
            </a:r>
            <a:r>
              <a:rPr lang="en-US" sz="1600" dirty="0" err="1">
                <a:solidFill>
                  <a:srgbClr val="000000"/>
                </a:solidFill>
                <a:latin typeface="Lucida Console" panose="020B0609040504020204" pitchFamily="49" charset="0"/>
              </a:rPr>
              <a:t>arr</a:t>
            </a:r>
            <a:r>
              <a:rPr lang="en-US" sz="1600" dirty="0">
                <a:solidFill>
                  <a:srgbClr val="000000"/>
                </a:solidFill>
                <a:latin typeface="Lucida Console" panose="020B0609040504020204" pitchFamily="49" charset="0"/>
              </a:rPr>
              <a:t>(j+1)</a:t>
            </a:r>
          </a:p>
          <a:p>
            <a:r>
              <a:rPr lang="en-US" sz="1600" dirty="0">
                <a:solidFill>
                  <a:srgbClr val="000000"/>
                </a:solidFill>
                <a:latin typeface="Lucida Console" panose="020B0609040504020204" pitchFamily="49" charset="0"/>
              </a:rPr>
              <a:t>                </a:t>
            </a:r>
            <a:r>
              <a:rPr lang="en-US" sz="1600" dirty="0" err="1">
                <a:solidFill>
                  <a:srgbClr val="000000"/>
                </a:solidFill>
                <a:latin typeface="Lucida Console" panose="020B0609040504020204" pitchFamily="49" charset="0"/>
              </a:rPr>
              <a:t>arr</a:t>
            </a:r>
            <a:r>
              <a:rPr lang="en-US" sz="1600" dirty="0">
                <a:solidFill>
                  <a:srgbClr val="000000"/>
                </a:solidFill>
                <a:latin typeface="Lucida Console" panose="020B0609040504020204" pitchFamily="49" charset="0"/>
              </a:rPr>
              <a:t>(j+1) = temp</a:t>
            </a:r>
          </a:p>
          <a:p>
            <a:r>
              <a:rPr lang="en-US" sz="1600" dirty="0">
                <a:solidFill>
                  <a:srgbClr val="000000"/>
                </a:solidFill>
                <a:latin typeface="Lucida Console" panose="020B0609040504020204" pitchFamily="49" charset="0"/>
              </a:rPr>
              <a:t>            END IF</a:t>
            </a:r>
          </a:p>
          <a:p>
            <a:r>
              <a:rPr lang="en-US" sz="1600" dirty="0">
                <a:solidFill>
                  <a:srgbClr val="000000"/>
                </a:solidFill>
                <a:latin typeface="Lucida Console" panose="020B0609040504020204" pitchFamily="49" charset="0"/>
              </a:rPr>
              <a:t>        END DO</a:t>
            </a:r>
          </a:p>
          <a:p>
            <a:r>
              <a:rPr lang="en-US" sz="1600" dirty="0">
                <a:solidFill>
                  <a:srgbClr val="000000"/>
                </a:solidFill>
                <a:latin typeface="Lucida Console" panose="020B0609040504020204" pitchFamily="49" charset="0"/>
              </a:rPr>
              <a:t>    END DO</a:t>
            </a:r>
          </a:p>
          <a:p>
            <a:r>
              <a:rPr lang="en-US" sz="1600" dirty="0">
                <a:solidFill>
                  <a:srgbClr val="000000"/>
                </a:solidFill>
                <a:latin typeface="Lucida Console" panose="020B0609040504020204" pitchFamily="49" charset="0"/>
              </a:rPr>
              <a:t>    </a:t>
            </a:r>
          </a:p>
          <a:p>
            <a:r>
              <a:rPr lang="en-US" sz="1600" dirty="0">
                <a:solidFill>
                  <a:srgbClr val="000000"/>
                </a:solidFill>
                <a:latin typeface="Lucida Console" panose="020B0609040504020204" pitchFamily="49" charset="0"/>
              </a:rPr>
              <a:t>    result = </a:t>
            </a:r>
            <a:r>
              <a:rPr lang="en-US" sz="1600" dirty="0" err="1">
                <a:solidFill>
                  <a:srgbClr val="000000"/>
                </a:solidFill>
                <a:latin typeface="Lucida Console" panose="020B0609040504020204" pitchFamily="49" charset="0"/>
              </a:rPr>
              <a:t>arr</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END FUNCTION </a:t>
            </a:r>
            <a:r>
              <a:rPr lang="en-US" sz="1600" dirty="0" err="1">
                <a:solidFill>
                  <a:srgbClr val="000000"/>
                </a:solidFill>
                <a:latin typeface="Lucida Console" panose="020B0609040504020204" pitchFamily="49" charset="0"/>
              </a:rPr>
              <a:t>bubble_sort</a:t>
            </a:r>
            <a:endParaRPr lang="en-US" sz="1600" dirty="0">
              <a:solidFill>
                <a:srgbClr val="000000"/>
              </a:solidFill>
              <a:latin typeface="Lucida Console" panose="020B0609040504020204" pitchFamily="49" charset="0"/>
            </a:endParaRPr>
          </a:p>
        </p:txBody>
      </p:sp>
      <p:sp>
        <p:nvSpPr>
          <p:cNvPr id="9" name="Rectangle: Rounded Corners 8">
            <a:extLst>
              <a:ext uri="{FF2B5EF4-FFF2-40B4-BE49-F238E27FC236}">
                <a16:creationId xmlns:a16="http://schemas.microsoft.com/office/drawing/2014/main" id="{3F75AFBD-4D27-6FE2-95D2-5887752B315B}"/>
              </a:ext>
            </a:extLst>
          </p:cNvPr>
          <p:cNvSpPr/>
          <p:nvPr/>
        </p:nvSpPr>
        <p:spPr>
          <a:xfrm>
            <a:off x="728866" y="1747880"/>
            <a:ext cx="11051970" cy="744467"/>
          </a:xfrm>
          <a:prstGeom prst="roundRect">
            <a:avLst>
              <a:gd name="adj" fmla="val 1775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rgbClr val="000000"/>
                </a:solidFill>
                <a:latin typeface="Lucida Console" panose="020B0609040504020204" pitchFamily="49" charset="0"/>
              </a:rPr>
              <a:t>Translate the </a:t>
            </a:r>
            <a:r>
              <a:rPr lang="en-US" sz="1600" dirty="0" err="1">
                <a:solidFill>
                  <a:srgbClr val="000000"/>
                </a:solidFill>
                <a:latin typeface="Lucida Console" panose="020B0609040504020204" pitchFamily="49" charset="0"/>
              </a:rPr>
              <a:t>bubble_sort</a:t>
            </a:r>
            <a:r>
              <a:rPr lang="en-US" sz="1600" dirty="0">
                <a:solidFill>
                  <a:srgbClr val="000000"/>
                </a:solidFill>
                <a:latin typeface="Lucida Console" panose="020B0609040504020204" pitchFamily="49" charset="0"/>
              </a:rPr>
              <a:t> function into FORTRAN</a:t>
            </a:r>
          </a:p>
        </p:txBody>
      </p:sp>
    </p:spTree>
    <p:extLst>
      <p:ext uri="{BB962C8B-B14F-4D97-AF65-F5344CB8AC3E}">
        <p14:creationId xmlns:p14="http://schemas.microsoft.com/office/powerpoint/2010/main" val="102450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79C3B7-1CC0-FD69-23FD-0EF8A6792B5C}"/>
              </a:ext>
            </a:extLst>
          </p:cNvPr>
          <p:cNvSpPr>
            <a:spLocks noGrp="1"/>
          </p:cNvSpPr>
          <p:nvPr>
            <p:ph type="title"/>
          </p:nvPr>
        </p:nvSpPr>
        <p:spPr/>
        <p:txBody>
          <a:bodyPr/>
          <a:lstStyle/>
          <a:p>
            <a:r>
              <a:rPr lang="en-US" dirty="0"/>
              <a:t>Generating Charts and Graphs</a:t>
            </a:r>
          </a:p>
        </p:txBody>
      </p:sp>
      <p:pic>
        <p:nvPicPr>
          <p:cNvPr id="1026" name="Picture 2">
            <a:extLst>
              <a:ext uri="{FF2B5EF4-FFF2-40B4-BE49-F238E27FC236}">
                <a16:creationId xmlns:a16="http://schemas.microsoft.com/office/drawing/2014/main" id="{79FCD99E-4B41-67F4-0F3D-42626DAFB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66" y="2811462"/>
            <a:ext cx="6629400" cy="39530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B164B683-09AB-07C0-6BFF-8AEAF6FB74F8}"/>
              </a:ext>
            </a:extLst>
          </p:cNvPr>
          <p:cNvGraphicFramePr>
            <a:graphicFrameLocks noGrp="1"/>
          </p:cNvGraphicFramePr>
          <p:nvPr/>
        </p:nvGraphicFramePr>
        <p:xfrm>
          <a:off x="9278605" y="2957897"/>
          <a:ext cx="2497468" cy="3472670"/>
        </p:xfrm>
        <a:graphic>
          <a:graphicData uri="http://schemas.openxmlformats.org/drawingml/2006/table">
            <a:tbl>
              <a:tblPr firstRow="1" bandRow="1">
                <a:tableStyleId>{5C22544A-7EE6-4342-B048-85BDC9FD1C3A}</a:tableStyleId>
              </a:tblPr>
              <a:tblGrid>
                <a:gridCol w="874114">
                  <a:extLst>
                    <a:ext uri="{9D8B030D-6E8A-4147-A177-3AD203B41FA5}">
                      <a16:colId xmlns:a16="http://schemas.microsoft.com/office/drawing/2014/main" val="4100696643"/>
                    </a:ext>
                  </a:extLst>
                </a:gridCol>
                <a:gridCol w="1623354">
                  <a:extLst>
                    <a:ext uri="{9D8B030D-6E8A-4147-A177-3AD203B41FA5}">
                      <a16:colId xmlns:a16="http://schemas.microsoft.com/office/drawing/2014/main" val="3975949260"/>
                    </a:ext>
                  </a:extLst>
                </a:gridCol>
              </a:tblGrid>
              <a:tr h="347267">
                <a:tc>
                  <a:txBody>
                    <a:bodyPr/>
                    <a:lstStyle/>
                    <a:p>
                      <a:pPr algn="ctr"/>
                      <a:r>
                        <a:rPr lang="en-US" sz="1300" dirty="0"/>
                        <a:t>Airport</a:t>
                      </a:r>
                    </a:p>
                  </a:txBody>
                  <a:tcPr marL="85627" marR="85627" marT="42814" marB="42814"/>
                </a:tc>
                <a:tc>
                  <a:txBody>
                    <a:bodyPr/>
                    <a:lstStyle/>
                    <a:p>
                      <a:pPr algn="ctr"/>
                      <a:r>
                        <a:rPr lang="en-US" sz="1300" dirty="0"/>
                        <a:t>Average Delay</a:t>
                      </a:r>
                    </a:p>
                  </a:txBody>
                  <a:tcPr marL="85627" marR="85627" marT="42814" marB="42814"/>
                </a:tc>
                <a:extLst>
                  <a:ext uri="{0D108BD9-81ED-4DB2-BD59-A6C34878D82A}">
                    <a16:rowId xmlns:a16="http://schemas.microsoft.com/office/drawing/2014/main" val="4098761589"/>
                  </a:ext>
                </a:extLst>
              </a:tr>
              <a:tr h="347267">
                <a:tc>
                  <a:txBody>
                    <a:bodyPr/>
                    <a:lstStyle/>
                    <a:p>
                      <a:r>
                        <a:rPr lang="en-US" sz="1300" dirty="0">
                          <a:solidFill>
                            <a:srgbClr val="000000"/>
                          </a:solidFill>
                        </a:rPr>
                        <a:t>ATL</a:t>
                      </a:r>
                    </a:p>
                  </a:txBody>
                  <a:tcPr marL="85627" marR="85627" marT="42814" marB="42814"/>
                </a:tc>
                <a:tc>
                  <a:txBody>
                    <a:bodyPr/>
                    <a:lstStyle/>
                    <a:p>
                      <a:pPr algn="ctr"/>
                      <a:r>
                        <a:rPr lang="en-US" sz="1300" dirty="0">
                          <a:solidFill>
                            <a:srgbClr val="000000"/>
                          </a:solidFill>
                        </a:rPr>
                        <a:t>22</a:t>
                      </a:r>
                    </a:p>
                  </a:txBody>
                  <a:tcPr marL="85627" marR="85627" marT="42814" marB="42814"/>
                </a:tc>
                <a:extLst>
                  <a:ext uri="{0D108BD9-81ED-4DB2-BD59-A6C34878D82A}">
                    <a16:rowId xmlns:a16="http://schemas.microsoft.com/office/drawing/2014/main" val="1046954471"/>
                  </a:ext>
                </a:extLst>
              </a:tr>
              <a:tr h="347267">
                <a:tc>
                  <a:txBody>
                    <a:bodyPr/>
                    <a:lstStyle/>
                    <a:p>
                      <a:r>
                        <a:rPr lang="en-US" sz="1300" dirty="0">
                          <a:solidFill>
                            <a:srgbClr val="000000"/>
                          </a:solidFill>
                        </a:rPr>
                        <a:t>JFK</a:t>
                      </a:r>
                    </a:p>
                  </a:txBody>
                  <a:tcPr marL="85627" marR="85627" marT="42814" marB="42814"/>
                </a:tc>
                <a:tc>
                  <a:txBody>
                    <a:bodyPr/>
                    <a:lstStyle/>
                    <a:p>
                      <a:pPr algn="ctr"/>
                      <a:r>
                        <a:rPr lang="en-US" sz="1300" dirty="0">
                          <a:solidFill>
                            <a:srgbClr val="000000"/>
                          </a:solidFill>
                        </a:rPr>
                        <a:t>146</a:t>
                      </a:r>
                    </a:p>
                  </a:txBody>
                  <a:tcPr marL="85627" marR="85627" marT="42814" marB="42814"/>
                </a:tc>
                <a:extLst>
                  <a:ext uri="{0D108BD9-81ED-4DB2-BD59-A6C34878D82A}">
                    <a16:rowId xmlns:a16="http://schemas.microsoft.com/office/drawing/2014/main" val="3523706962"/>
                  </a:ext>
                </a:extLst>
              </a:tr>
              <a:tr h="347267">
                <a:tc>
                  <a:txBody>
                    <a:bodyPr/>
                    <a:lstStyle/>
                    <a:p>
                      <a:r>
                        <a:rPr lang="en-US" sz="1300" dirty="0">
                          <a:solidFill>
                            <a:srgbClr val="000000"/>
                          </a:solidFill>
                        </a:rPr>
                        <a:t>LGA</a:t>
                      </a:r>
                    </a:p>
                  </a:txBody>
                  <a:tcPr marL="85627" marR="85627" marT="42814" marB="42814"/>
                </a:tc>
                <a:tc>
                  <a:txBody>
                    <a:bodyPr/>
                    <a:lstStyle/>
                    <a:p>
                      <a:pPr algn="ctr"/>
                      <a:r>
                        <a:rPr lang="en-US" sz="1300" dirty="0">
                          <a:solidFill>
                            <a:srgbClr val="000000"/>
                          </a:solidFill>
                        </a:rPr>
                        <a:t>98</a:t>
                      </a:r>
                    </a:p>
                  </a:txBody>
                  <a:tcPr marL="85627" marR="85627" marT="42814" marB="42814"/>
                </a:tc>
                <a:extLst>
                  <a:ext uri="{0D108BD9-81ED-4DB2-BD59-A6C34878D82A}">
                    <a16:rowId xmlns:a16="http://schemas.microsoft.com/office/drawing/2014/main" val="2294562221"/>
                  </a:ext>
                </a:extLst>
              </a:tr>
              <a:tr h="347267">
                <a:tc>
                  <a:txBody>
                    <a:bodyPr/>
                    <a:lstStyle/>
                    <a:p>
                      <a:r>
                        <a:rPr lang="en-US" sz="1300" dirty="0">
                          <a:solidFill>
                            <a:srgbClr val="000000"/>
                          </a:solidFill>
                        </a:rPr>
                        <a:t>DTW</a:t>
                      </a:r>
                    </a:p>
                  </a:txBody>
                  <a:tcPr marL="85627" marR="85627" marT="42814" marB="42814"/>
                </a:tc>
                <a:tc>
                  <a:txBody>
                    <a:bodyPr/>
                    <a:lstStyle/>
                    <a:p>
                      <a:pPr algn="ctr"/>
                      <a:r>
                        <a:rPr lang="en-US" sz="1300" dirty="0">
                          <a:solidFill>
                            <a:srgbClr val="000000"/>
                          </a:solidFill>
                        </a:rPr>
                        <a:t>13</a:t>
                      </a:r>
                    </a:p>
                  </a:txBody>
                  <a:tcPr marL="85627" marR="85627" marT="42814" marB="42814"/>
                </a:tc>
                <a:extLst>
                  <a:ext uri="{0D108BD9-81ED-4DB2-BD59-A6C34878D82A}">
                    <a16:rowId xmlns:a16="http://schemas.microsoft.com/office/drawing/2014/main" val="356565903"/>
                  </a:ext>
                </a:extLst>
              </a:tr>
              <a:tr h="347267">
                <a:tc>
                  <a:txBody>
                    <a:bodyPr/>
                    <a:lstStyle/>
                    <a:p>
                      <a:r>
                        <a:rPr lang="en-US" sz="1300" dirty="0">
                          <a:solidFill>
                            <a:srgbClr val="000000"/>
                          </a:solidFill>
                        </a:rPr>
                        <a:t>MCO</a:t>
                      </a:r>
                    </a:p>
                  </a:txBody>
                  <a:tcPr marL="85627" marR="85627" marT="42814" marB="42814"/>
                </a:tc>
                <a:tc>
                  <a:txBody>
                    <a:bodyPr/>
                    <a:lstStyle/>
                    <a:p>
                      <a:pPr algn="ctr"/>
                      <a:r>
                        <a:rPr lang="en-US" sz="1300" dirty="0">
                          <a:solidFill>
                            <a:srgbClr val="000000"/>
                          </a:solidFill>
                        </a:rPr>
                        <a:t>12</a:t>
                      </a:r>
                    </a:p>
                  </a:txBody>
                  <a:tcPr marL="85627" marR="85627" marT="42814" marB="42814"/>
                </a:tc>
                <a:extLst>
                  <a:ext uri="{0D108BD9-81ED-4DB2-BD59-A6C34878D82A}">
                    <a16:rowId xmlns:a16="http://schemas.microsoft.com/office/drawing/2014/main" val="1785052814"/>
                  </a:ext>
                </a:extLst>
              </a:tr>
              <a:tr h="347267">
                <a:tc>
                  <a:txBody>
                    <a:bodyPr/>
                    <a:lstStyle/>
                    <a:p>
                      <a:r>
                        <a:rPr lang="en-US" sz="1300" dirty="0">
                          <a:solidFill>
                            <a:srgbClr val="000000"/>
                          </a:solidFill>
                        </a:rPr>
                        <a:t>MCI</a:t>
                      </a:r>
                    </a:p>
                  </a:txBody>
                  <a:tcPr marL="85627" marR="85627" marT="42814" marB="42814"/>
                </a:tc>
                <a:tc>
                  <a:txBody>
                    <a:bodyPr/>
                    <a:lstStyle/>
                    <a:p>
                      <a:pPr algn="ctr"/>
                      <a:r>
                        <a:rPr lang="en-US" sz="1300" dirty="0">
                          <a:solidFill>
                            <a:srgbClr val="000000"/>
                          </a:solidFill>
                        </a:rPr>
                        <a:t>12</a:t>
                      </a:r>
                    </a:p>
                  </a:txBody>
                  <a:tcPr marL="85627" marR="85627" marT="42814" marB="42814"/>
                </a:tc>
                <a:extLst>
                  <a:ext uri="{0D108BD9-81ED-4DB2-BD59-A6C34878D82A}">
                    <a16:rowId xmlns:a16="http://schemas.microsoft.com/office/drawing/2014/main" val="3557643072"/>
                  </a:ext>
                </a:extLst>
              </a:tr>
              <a:tr h="347267">
                <a:tc>
                  <a:txBody>
                    <a:bodyPr/>
                    <a:lstStyle/>
                    <a:p>
                      <a:r>
                        <a:rPr lang="en-US" sz="1300" dirty="0">
                          <a:solidFill>
                            <a:srgbClr val="000000"/>
                          </a:solidFill>
                        </a:rPr>
                        <a:t>LHR</a:t>
                      </a:r>
                    </a:p>
                  </a:txBody>
                  <a:tcPr marL="85627" marR="85627" marT="42814" marB="42814"/>
                </a:tc>
                <a:tc>
                  <a:txBody>
                    <a:bodyPr/>
                    <a:lstStyle/>
                    <a:p>
                      <a:pPr algn="ctr"/>
                      <a:r>
                        <a:rPr lang="en-US" sz="1300" dirty="0">
                          <a:solidFill>
                            <a:srgbClr val="000000"/>
                          </a:solidFill>
                        </a:rPr>
                        <a:t>33</a:t>
                      </a:r>
                    </a:p>
                  </a:txBody>
                  <a:tcPr marL="85627" marR="85627" marT="42814" marB="42814"/>
                </a:tc>
                <a:extLst>
                  <a:ext uri="{0D108BD9-81ED-4DB2-BD59-A6C34878D82A}">
                    <a16:rowId xmlns:a16="http://schemas.microsoft.com/office/drawing/2014/main" val="3113192164"/>
                  </a:ext>
                </a:extLst>
              </a:tr>
              <a:tr h="347267">
                <a:tc>
                  <a:txBody>
                    <a:bodyPr/>
                    <a:lstStyle/>
                    <a:p>
                      <a:r>
                        <a:rPr lang="en-US" sz="1300" dirty="0">
                          <a:solidFill>
                            <a:srgbClr val="000000"/>
                          </a:solidFill>
                        </a:rPr>
                        <a:t>CDG</a:t>
                      </a:r>
                    </a:p>
                  </a:txBody>
                  <a:tcPr marL="85627" marR="85627" marT="42814" marB="42814"/>
                </a:tc>
                <a:tc>
                  <a:txBody>
                    <a:bodyPr/>
                    <a:lstStyle/>
                    <a:p>
                      <a:pPr algn="ctr"/>
                      <a:r>
                        <a:rPr lang="en-US" sz="1300" dirty="0">
                          <a:solidFill>
                            <a:srgbClr val="000000"/>
                          </a:solidFill>
                        </a:rPr>
                        <a:t>45</a:t>
                      </a:r>
                    </a:p>
                  </a:txBody>
                  <a:tcPr marL="85627" marR="85627" marT="42814" marB="42814"/>
                </a:tc>
                <a:extLst>
                  <a:ext uri="{0D108BD9-81ED-4DB2-BD59-A6C34878D82A}">
                    <a16:rowId xmlns:a16="http://schemas.microsoft.com/office/drawing/2014/main" val="1763030352"/>
                  </a:ext>
                </a:extLst>
              </a:tr>
              <a:tr h="347267">
                <a:tc>
                  <a:txBody>
                    <a:bodyPr/>
                    <a:lstStyle/>
                    <a:p>
                      <a:r>
                        <a:rPr lang="en-US" sz="1300" dirty="0">
                          <a:solidFill>
                            <a:srgbClr val="000000"/>
                          </a:solidFill>
                        </a:rPr>
                        <a:t>LAX</a:t>
                      </a:r>
                    </a:p>
                  </a:txBody>
                  <a:tcPr marL="85627" marR="85627" marT="42814" marB="42814"/>
                </a:tc>
                <a:tc>
                  <a:txBody>
                    <a:bodyPr/>
                    <a:lstStyle/>
                    <a:p>
                      <a:pPr algn="ctr"/>
                      <a:r>
                        <a:rPr lang="en-US" sz="1300" dirty="0">
                          <a:solidFill>
                            <a:srgbClr val="000000"/>
                          </a:solidFill>
                        </a:rPr>
                        <a:t>26</a:t>
                      </a:r>
                    </a:p>
                  </a:txBody>
                  <a:tcPr marL="85627" marR="85627" marT="42814" marB="42814"/>
                </a:tc>
                <a:extLst>
                  <a:ext uri="{0D108BD9-81ED-4DB2-BD59-A6C34878D82A}">
                    <a16:rowId xmlns:a16="http://schemas.microsoft.com/office/drawing/2014/main" val="1292956268"/>
                  </a:ext>
                </a:extLst>
              </a:tr>
            </a:tbl>
          </a:graphicData>
        </a:graphic>
      </p:graphicFrame>
      <p:sp>
        <p:nvSpPr>
          <p:cNvPr id="5" name="Rectangle: Rounded Corners 4">
            <a:extLst>
              <a:ext uri="{FF2B5EF4-FFF2-40B4-BE49-F238E27FC236}">
                <a16:creationId xmlns:a16="http://schemas.microsoft.com/office/drawing/2014/main" id="{DF3C9951-7E25-7470-1BE7-C2F1FD13B7BD}"/>
              </a:ext>
            </a:extLst>
          </p:cNvPr>
          <p:cNvSpPr/>
          <p:nvPr/>
        </p:nvSpPr>
        <p:spPr>
          <a:xfrm>
            <a:off x="728866" y="1747880"/>
            <a:ext cx="11051970" cy="744467"/>
          </a:xfrm>
          <a:prstGeom prst="roundRect">
            <a:avLst>
              <a:gd name="adj" fmla="val 1775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85775">
              <a:buClrTx/>
            </a:pPr>
            <a:r>
              <a:rPr lang="en-US" sz="1600" kern="1200" dirty="0">
                <a:solidFill>
                  <a:srgbClr val="000000"/>
                </a:solidFill>
                <a:latin typeface="Lucida Console" panose="020B0609040504020204" pitchFamily="49" charset="0"/>
              </a:rPr>
              <a:t>Generate a histogram from the attached CSV file showing delays at various airports</a:t>
            </a:r>
          </a:p>
        </p:txBody>
      </p:sp>
    </p:spTree>
    <p:extLst>
      <p:ext uri="{BB962C8B-B14F-4D97-AF65-F5344CB8AC3E}">
        <p14:creationId xmlns:p14="http://schemas.microsoft.com/office/powerpoint/2010/main" val="208910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0"/>
          </a:stretch>
        </a:blipFill>
        <a:effectLst/>
      </p:bgPr>
    </p:bg>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E8553BAF-6256-4CEB-88AB-1861FD425541}"/>
              </a:ext>
            </a:extLst>
          </p:cNvPr>
          <p:cNvSpPr txBox="1">
            <a:spLocks/>
          </p:cNvSpPr>
          <p:nvPr/>
        </p:nvSpPr>
        <p:spPr>
          <a:xfrm>
            <a:off x="1241043" y="3639180"/>
            <a:ext cx="7417220" cy="1424992"/>
          </a:xfrm>
          <a:prstGeom prst="rect">
            <a:avLst/>
          </a:prstGeom>
        </p:spPr>
        <p:txBody>
          <a:bodyPr vert="horz" lIns="93260" tIns="46630" rIns="93260" bIns="46630" rtlCol="0">
            <a:normAutofit/>
          </a:bodyPr>
          <a:lstStyle>
            <a:lvl1pPr marL="0" indent="0" algn="l" defTabSz="914354" rtl="0" eaLnBrk="1" latinLnBrk="0" hangingPunct="1">
              <a:spcBef>
                <a:spcPts val="600"/>
              </a:spcBef>
              <a:buClr>
                <a:schemeClr val="bg1"/>
              </a:buClr>
              <a:buSzPct val="110000"/>
              <a:buFont typeface="Arial" pitchFamily="34" charset="0"/>
              <a:buNone/>
              <a:defRPr sz="1800" kern="1200">
                <a:solidFill>
                  <a:schemeClr val="bg1">
                    <a:alpha val="98000"/>
                  </a:schemeClr>
                </a:solidFill>
                <a:latin typeface="Segoe UI" panose="020B0502040204020203" pitchFamily="34" charset="0"/>
                <a:ea typeface="+mn-ea"/>
                <a:cs typeface="Segoe UI" panose="020B0502040204020203" pitchFamily="34" charset="0"/>
              </a:defRPr>
            </a:lvl1pPr>
            <a:lvl2pPr marL="460311" indent="0" algn="l" defTabSz="914354" rtl="0" eaLnBrk="1" latinLnBrk="0" hangingPunct="1">
              <a:spcBef>
                <a:spcPts val="600"/>
              </a:spcBef>
              <a:buClr>
                <a:schemeClr val="bg1"/>
              </a:buClr>
              <a:buSzPct val="110000"/>
              <a:buFont typeface="Arial" pitchFamily="34" charset="0"/>
              <a:buNone/>
              <a:defRPr sz="2400" kern="1200">
                <a:solidFill>
                  <a:schemeClr val="bg1"/>
                </a:solidFill>
                <a:latin typeface="Segoe UI"/>
                <a:ea typeface="+mn-ea"/>
                <a:cs typeface="Segoe UI"/>
              </a:defRPr>
            </a:lvl2pPr>
            <a:lvl3pPr marL="855551" indent="0" algn="l" defTabSz="914354" rtl="0" eaLnBrk="1" latinLnBrk="0" hangingPunct="1">
              <a:spcBef>
                <a:spcPts val="600"/>
              </a:spcBef>
              <a:buClr>
                <a:schemeClr val="bg1"/>
              </a:buClr>
              <a:buSzPct val="110000"/>
              <a:buFont typeface="Arial" pitchFamily="34" charset="0"/>
              <a:buNone/>
              <a:defRPr sz="1800" kern="1200">
                <a:solidFill>
                  <a:schemeClr val="bg1"/>
                </a:solidFill>
                <a:latin typeface="Segoe UI"/>
                <a:ea typeface="+mn-ea"/>
                <a:cs typeface="Segoe UI"/>
              </a:defRPr>
            </a:lvl3pPr>
            <a:lvl4pPr marL="1258722" indent="0" algn="l" defTabSz="914354" rtl="0" eaLnBrk="1" latinLnBrk="0" hangingPunct="1">
              <a:spcBef>
                <a:spcPts val="600"/>
              </a:spcBef>
              <a:buClr>
                <a:schemeClr val="bg1"/>
              </a:buClr>
              <a:buSzPct val="110000"/>
              <a:buFont typeface="Arial" pitchFamily="34" charset="0"/>
              <a:buNone/>
              <a:defRPr sz="1600" kern="1200">
                <a:solidFill>
                  <a:schemeClr val="bg1"/>
                </a:solidFill>
                <a:latin typeface="Segoe UI"/>
                <a:ea typeface="+mn-ea"/>
                <a:cs typeface="Segoe UI"/>
              </a:defRPr>
            </a:lvl4pPr>
            <a:lvl5pPr marL="1604748" indent="0" algn="l" defTabSz="914354" rtl="0" eaLnBrk="1" latinLnBrk="0" hangingPunct="1">
              <a:spcBef>
                <a:spcPts val="600"/>
              </a:spcBef>
              <a:buClr>
                <a:schemeClr val="bg1"/>
              </a:buClr>
              <a:buSzPct val="110000"/>
              <a:buFont typeface="Arial" pitchFamily="34" charset="0"/>
              <a:buNone/>
              <a:defRPr sz="1400" kern="1200">
                <a:solidFill>
                  <a:schemeClr val="bg1"/>
                </a:solidFill>
                <a:latin typeface="Segoe UI"/>
                <a:ea typeface="+mn-ea"/>
                <a:cs typeface="Segoe UI"/>
              </a:defRPr>
            </a:lvl5pPr>
            <a:lvl6pPr marL="1828709"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619"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593"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091"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marR="0" lvl="0" indent="0" algn="l" defTabSz="932550" rtl="0" eaLnBrk="1" fontAlgn="auto" latinLnBrk="0" hangingPunct="1">
              <a:lnSpc>
                <a:spcPct val="100000"/>
              </a:lnSpc>
              <a:spcBef>
                <a:spcPts val="612"/>
              </a:spcBef>
              <a:spcAft>
                <a:spcPts val="0"/>
              </a:spcAft>
              <a:buClr>
                <a:sysClr val="window" lastClr="FFFFFF"/>
              </a:buClr>
              <a:buSzPct val="110000"/>
              <a:buFont typeface="Arial" pitchFamily="34" charset="0"/>
              <a:buNone/>
              <a:tabLst/>
              <a:defRPr/>
            </a:pPr>
            <a:r>
              <a:rPr kumimoji="0" lang="en-US" sz="3264" b="0" i="0" u="none" strike="noStrike" kern="1200" cap="none" spc="0" normalizeH="0" baseline="0" noProof="0" dirty="0">
                <a:ln>
                  <a:noFill/>
                </a:ln>
                <a:solidFill>
                  <a:sysClr val="window" lastClr="FFFFFF">
                    <a:alpha val="98000"/>
                  </a:sysClr>
                </a:solidFill>
                <a:effectLst/>
                <a:uLnTx/>
                <a:uFillTx/>
                <a:latin typeface="Segoe UI Light" panose="020B0502040204020203" pitchFamily="34" charset="0"/>
                <a:ea typeface="+mn-ea"/>
                <a:cs typeface="Segoe UI Light" panose="020B0502040204020203" pitchFamily="34" charset="0"/>
              </a:rPr>
              <a:t>Job Matching with LLMs</a:t>
            </a:r>
            <a:endParaRPr kumimoji="0" lang="en-US" sz="1836" b="0" i="0" u="none" strike="noStrike" kern="1200" cap="none" spc="0" normalizeH="0" baseline="0" noProof="0" dirty="0">
              <a:ln>
                <a:noFill/>
              </a:ln>
              <a:solidFill>
                <a:sysClr val="window" lastClr="FFFFFF">
                  <a:alpha val="98000"/>
                </a:sysClr>
              </a:solidFill>
              <a:effectLst/>
              <a:uLnTx/>
              <a:uFillTx/>
              <a:latin typeface="Segoe UI Light" panose="020B0502040204020203" pitchFamily="34" charset="0"/>
              <a:ea typeface="+mn-ea"/>
              <a:cs typeface="Segoe UI Light" panose="020B0502040204020203" pitchFamily="34" charset="0"/>
            </a:endParaRPr>
          </a:p>
        </p:txBody>
      </p:sp>
      <p:sp>
        <p:nvSpPr>
          <p:cNvPr id="3" name="Title 2">
            <a:extLst>
              <a:ext uri="{FF2B5EF4-FFF2-40B4-BE49-F238E27FC236}">
                <a16:creationId xmlns:a16="http://schemas.microsoft.com/office/drawing/2014/main" id="{BAFFA55D-D405-487D-AF9A-3CB5762293EC}"/>
              </a:ext>
            </a:extLst>
          </p:cNvPr>
          <p:cNvSpPr txBox="1">
            <a:spLocks/>
          </p:cNvSpPr>
          <p:nvPr/>
        </p:nvSpPr>
        <p:spPr>
          <a:xfrm>
            <a:off x="1241043" y="2566790"/>
            <a:ext cx="9816619" cy="930473"/>
          </a:xfrm>
          <a:prstGeom prst="rect">
            <a:avLst/>
          </a:prstGeom>
        </p:spPr>
        <p:txBody>
          <a:bodyPr vert="horz" lIns="93260" tIns="46630" rIns="93260" bIns="46630" rtlCol="0" anchor="t" anchorCtr="0">
            <a:noAutofit/>
          </a:bodyPr>
          <a:lstStyle>
            <a:lvl1pPr marL="0" indent="0" algn="l" defTabSz="914354" rtl="0" eaLnBrk="1" latinLnBrk="0" hangingPunct="1">
              <a:spcBef>
                <a:spcPct val="0"/>
              </a:spcBef>
              <a:buClr>
                <a:schemeClr val="accent1">
                  <a:lumMod val="60000"/>
                  <a:lumOff val="40000"/>
                </a:schemeClr>
              </a:buClr>
              <a:buSzPct val="110000"/>
              <a:buFont typeface="Wingdings 2" pitchFamily="18" charset="2"/>
              <a:buNone/>
              <a:defRPr sz="6000" kern="1200">
                <a:solidFill>
                  <a:schemeClr val="bg1"/>
                </a:solidFill>
                <a:latin typeface="Segoe UI Light" panose="020B0502040204020203" pitchFamily="34" charset="0"/>
                <a:ea typeface="+mj-ea"/>
                <a:cs typeface="Segoe UI Light" panose="020B0502040204020203" pitchFamily="34" charset="0"/>
              </a:defRPr>
            </a:lvl1pPr>
          </a:lstStyle>
          <a:p>
            <a:pPr marL="0" marR="0" lvl="0" indent="0" algn="l" defTabSz="932550" rtl="0" eaLnBrk="1" fontAlgn="auto" latinLnBrk="0" hangingPunct="1">
              <a:lnSpc>
                <a:spcPct val="100000"/>
              </a:lnSpc>
              <a:spcBef>
                <a:spcPct val="0"/>
              </a:spcBef>
              <a:spcAft>
                <a:spcPts val="0"/>
              </a:spcAft>
              <a:buClr>
                <a:srgbClr val="002139">
                  <a:lumMod val="60000"/>
                  <a:lumOff val="40000"/>
                </a:srgbClr>
              </a:buClr>
              <a:buSzPct val="110000"/>
              <a:buFont typeface="Wingdings 2" pitchFamily="18" charset="2"/>
              <a:buNone/>
              <a:tabLst/>
              <a:defRPr/>
            </a:pPr>
            <a:r>
              <a:rPr kumimoji="0" lang="en-US" sz="7343"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Demo</a:t>
            </a:r>
          </a:p>
        </p:txBody>
      </p:sp>
    </p:spTree>
    <p:extLst>
      <p:ext uri="{BB962C8B-B14F-4D97-AF65-F5344CB8AC3E}">
        <p14:creationId xmlns:p14="http://schemas.microsoft.com/office/powerpoint/2010/main" val="1176922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C9450A-A329-5C22-0623-A3AB04F40C79}"/>
              </a:ext>
            </a:extLst>
          </p:cNvPr>
          <p:cNvSpPr>
            <a:spLocks noGrp="1"/>
          </p:cNvSpPr>
          <p:nvPr>
            <p:ph sz="quarter" idx="12"/>
          </p:nvPr>
        </p:nvSpPr>
        <p:spPr/>
        <p:txBody>
          <a:bodyPr>
            <a:normAutofit/>
          </a:bodyPr>
          <a:lstStyle/>
          <a:p>
            <a:r>
              <a:rPr lang="en-US" dirty="0"/>
              <a:t>Using deep-learning models to process human language</a:t>
            </a:r>
          </a:p>
          <a:p>
            <a:endParaRPr lang="en-US" dirty="0"/>
          </a:p>
          <a:p>
            <a:endParaRPr lang="en-US" dirty="0"/>
          </a:p>
          <a:p>
            <a:endParaRPr lang="en-US" dirty="0"/>
          </a:p>
          <a:p>
            <a:endParaRPr lang="en-US" sz="4896" dirty="0"/>
          </a:p>
          <a:p>
            <a:r>
              <a:rPr lang="en-US" dirty="0"/>
              <a:t>Capabilities have grown exponentially in recent years thanks to new neural architectures, including transformer encoder-decoders</a:t>
            </a:r>
          </a:p>
          <a:p>
            <a:r>
              <a:rPr lang="en-US" dirty="0"/>
              <a:t>Key concepts: Word embeddings, neural attention, and self-attention</a:t>
            </a:r>
          </a:p>
        </p:txBody>
      </p:sp>
      <p:sp>
        <p:nvSpPr>
          <p:cNvPr id="3" name="Title 2">
            <a:extLst>
              <a:ext uri="{FF2B5EF4-FFF2-40B4-BE49-F238E27FC236}">
                <a16:creationId xmlns:a16="http://schemas.microsoft.com/office/drawing/2014/main" id="{0CE0BACC-CF6D-7479-6C70-71B4B5AD4E7E}"/>
              </a:ext>
            </a:extLst>
          </p:cNvPr>
          <p:cNvSpPr>
            <a:spLocks noGrp="1"/>
          </p:cNvSpPr>
          <p:nvPr>
            <p:ph type="title"/>
          </p:nvPr>
        </p:nvSpPr>
        <p:spPr/>
        <p:txBody>
          <a:bodyPr/>
          <a:lstStyle/>
          <a:p>
            <a:r>
              <a:rPr lang="en-US" dirty="0"/>
              <a:t>Natural Language Processing (NLP)</a:t>
            </a:r>
          </a:p>
        </p:txBody>
      </p:sp>
      <p:sp>
        <p:nvSpPr>
          <p:cNvPr id="54" name="Rectangle 53">
            <a:extLst>
              <a:ext uri="{FF2B5EF4-FFF2-40B4-BE49-F238E27FC236}">
                <a16:creationId xmlns:a16="http://schemas.microsoft.com/office/drawing/2014/main" id="{98959CE3-A886-7BBB-8887-A69540BCCF01}"/>
              </a:ext>
            </a:extLst>
          </p:cNvPr>
          <p:cNvSpPr/>
          <p:nvPr/>
        </p:nvSpPr>
        <p:spPr>
          <a:xfrm>
            <a:off x="935466" y="2405963"/>
            <a:ext cx="1872167" cy="2239458"/>
          </a:xfrm>
          <a:prstGeom prst="rect">
            <a:avLst/>
          </a:prstGeom>
          <a:solidFill>
            <a:srgbClr val="FFCCFF"/>
          </a:solidFill>
          <a:ln w="12700" cap="flat" cmpd="sng" algn="ctr">
            <a:solidFill>
              <a:sysClr val="window" lastClr="FFFFFF">
                <a:lumMod val="75000"/>
              </a:sysClr>
            </a:solidFill>
            <a:prstDash val="solid"/>
            <a:miter lim="800000"/>
          </a:ln>
          <a:effectLst/>
        </p:spPr>
        <p:txBody>
          <a:bodyPr rtlCol="0" anchor="ctr"/>
          <a:lstStyle/>
          <a:p>
            <a:pPr algn="ctr" defTabSz="932597">
              <a:defRPr/>
            </a:pPr>
            <a:endParaRPr lang="en-US" sz="1224" kern="0" dirty="0">
              <a:solidFill>
                <a:prstClr val="black"/>
              </a:solidFill>
              <a:latin typeface="Calibri" panose="020F0502020204030204"/>
            </a:endParaRPr>
          </a:p>
        </p:txBody>
      </p:sp>
      <p:sp>
        <p:nvSpPr>
          <p:cNvPr id="55" name="Rectangle 54">
            <a:extLst>
              <a:ext uri="{FF2B5EF4-FFF2-40B4-BE49-F238E27FC236}">
                <a16:creationId xmlns:a16="http://schemas.microsoft.com/office/drawing/2014/main" id="{7D5483D9-472D-3B75-96B0-F897CF46011C}"/>
              </a:ext>
            </a:extLst>
          </p:cNvPr>
          <p:cNvSpPr/>
          <p:nvPr/>
        </p:nvSpPr>
        <p:spPr>
          <a:xfrm>
            <a:off x="3153300" y="2405963"/>
            <a:ext cx="1872167" cy="2239458"/>
          </a:xfrm>
          <a:prstGeom prst="rect">
            <a:avLst/>
          </a:prstGeom>
          <a:solidFill>
            <a:srgbClr val="CCCCFF"/>
          </a:solidFill>
          <a:ln w="12700" cap="flat" cmpd="sng" algn="ctr">
            <a:solidFill>
              <a:sysClr val="window" lastClr="FFFFFF">
                <a:lumMod val="75000"/>
              </a:sysClr>
            </a:solidFill>
            <a:prstDash val="solid"/>
            <a:miter lim="800000"/>
          </a:ln>
          <a:effectLst/>
        </p:spPr>
        <p:txBody>
          <a:bodyPr rtlCol="0" anchor="ctr"/>
          <a:lstStyle/>
          <a:p>
            <a:pPr algn="ctr" defTabSz="932597">
              <a:defRPr/>
            </a:pPr>
            <a:endParaRPr lang="en-US" sz="1632" kern="0" dirty="0">
              <a:solidFill>
                <a:prstClr val="black"/>
              </a:solidFill>
              <a:latin typeface="Calibri" panose="020F0502020204030204"/>
            </a:endParaRPr>
          </a:p>
        </p:txBody>
      </p:sp>
      <p:sp>
        <p:nvSpPr>
          <p:cNvPr id="56" name="Rectangle 55">
            <a:extLst>
              <a:ext uri="{FF2B5EF4-FFF2-40B4-BE49-F238E27FC236}">
                <a16:creationId xmlns:a16="http://schemas.microsoft.com/office/drawing/2014/main" id="{F0457FEF-209D-D942-3388-04B679BC5D52}"/>
              </a:ext>
            </a:extLst>
          </p:cNvPr>
          <p:cNvSpPr/>
          <p:nvPr/>
        </p:nvSpPr>
        <p:spPr>
          <a:xfrm>
            <a:off x="5320093" y="2405963"/>
            <a:ext cx="1872167" cy="2239458"/>
          </a:xfrm>
          <a:prstGeom prst="rect">
            <a:avLst/>
          </a:prstGeom>
          <a:solidFill>
            <a:srgbClr val="70AD47">
              <a:lumMod val="20000"/>
              <a:lumOff val="80000"/>
            </a:srgbClr>
          </a:solidFill>
          <a:ln w="12700" cap="flat" cmpd="sng" algn="ctr">
            <a:solidFill>
              <a:sysClr val="window" lastClr="FFFFFF">
                <a:lumMod val="75000"/>
              </a:sysClr>
            </a:solidFill>
            <a:prstDash val="solid"/>
            <a:miter lim="800000"/>
          </a:ln>
          <a:effectLst/>
        </p:spPr>
        <p:txBody>
          <a:bodyPr rtlCol="0" anchor="ctr"/>
          <a:lstStyle/>
          <a:p>
            <a:pPr algn="ctr" defTabSz="932597">
              <a:defRPr/>
            </a:pPr>
            <a:endParaRPr lang="en-US" sz="1224" kern="0" dirty="0">
              <a:solidFill>
                <a:prstClr val="black"/>
              </a:solidFill>
              <a:latin typeface="Calibri" panose="020F0502020204030204"/>
            </a:endParaRPr>
          </a:p>
        </p:txBody>
      </p:sp>
      <p:sp>
        <p:nvSpPr>
          <p:cNvPr id="57" name="Rectangle 56">
            <a:extLst>
              <a:ext uri="{FF2B5EF4-FFF2-40B4-BE49-F238E27FC236}">
                <a16:creationId xmlns:a16="http://schemas.microsoft.com/office/drawing/2014/main" id="{032AFAFE-9758-FDEC-AE04-3F3EB74CEE52}"/>
              </a:ext>
            </a:extLst>
          </p:cNvPr>
          <p:cNvSpPr/>
          <p:nvPr/>
        </p:nvSpPr>
        <p:spPr>
          <a:xfrm>
            <a:off x="7461707" y="2405963"/>
            <a:ext cx="1872167" cy="2239458"/>
          </a:xfrm>
          <a:prstGeom prst="rect">
            <a:avLst/>
          </a:prstGeom>
          <a:solidFill>
            <a:srgbClr val="FFC000">
              <a:lumMod val="20000"/>
              <a:lumOff val="80000"/>
            </a:srgbClr>
          </a:solidFill>
          <a:ln w="12700" cap="flat" cmpd="sng" algn="ctr">
            <a:solidFill>
              <a:sysClr val="window" lastClr="FFFFFF">
                <a:lumMod val="75000"/>
              </a:sysClr>
            </a:solidFill>
            <a:prstDash val="solid"/>
            <a:miter lim="800000"/>
          </a:ln>
          <a:effectLst/>
        </p:spPr>
        <p:txBody>
          <a:bodyPr rtlCol="0" anchor="ctr"/>
          <a:lstStyle/>
          <a:p>
            <a:pPr algn="ctr" defTabSz="932597">
              <a:defRPr/>
            </a:pPr>
            <a:endParaRPr lang="en-US" sz="1224" kern="0" dirty="0">
              <a:solidFill>
                <a:prstClr val="black"/>
              </a:solidFill>
              <a:latin typeface="Calibri" panose="020F0502020204030204"/>
            </a:endParaRPr>
          </a:p>
        </p:txBody>
      </p:sp>
      <p:sp>
        <p:nvSpPr>
          <p:cNvPr id="58" name="Rectangle 57">
            <a:extLst>
              <a:ext uri="{FF2B5EF4-FFF2-40B4-BE49-F238E27FC236}">
                <a16:creationId xmlns:a16="http://schemas.microsoft.com/office/drawing/2014/main" id="{623BF6B6-C52E-D440-03D1-E16FD2284FEB}"/>
              </a:ext>
            </a:extLst>
          </p:cNvPr>
          <p:cNvSpPr/>
          <p:nvPr/>
        </p:nvSpPr>
        <p:spPr>
          <a:xfrm>
            <a:off x="9654020" y="2405963"/>
            <a:ext cx="1872167" cy="2239458"/>
          </a:xfrm>
          <a:prstGeom prst="rect">
            <a:avLst/>
          </a:prstGeom>
          <a:solidFill>
            <a:srgbClr val="CCECFF"/>
          </a:solidFill>
          <a:ln w="12700" cap="flat" cmpd="sng" algn="ctr">
            <a:solidFill>
              <a:sysClr val="window" lastClr="FFFFFF">
                <a:lumMod val="75000"/>
              </a:sysClr>
            </a:solidFill>
            <a:prstDash val="solid"/>
            <a:miter lim="800000"/>
          </a:ln>
          <a:effectLst/>
        </p:spPr>
        <p:txBody>
          <a:bodyPr rtlCol="0" anchor="ctr"/>
          <a:lstStyle/>
          <a:p>
            <a:pPr algn="ctr" defTabSz="932597">
              <a:defRPr/>
            </a:pPr>
            <a:endParaRPr lang="en-US" sz="1224" kern="0" dirty="0">
              <a:solidFill>
                <a:prstClr val="black"/>
              </a:solidFill>
              <a:latin typeface="Calibri" panose="020F0502020204030204"/>
            </a:endParaRPr>
          </a:p>
        </p:txBody>
      </p:sp>
      <p:sp>
        <p:nvSpPr>
          <p:cNvPr id="59" name="TextBox 58">
            <a:extLst>
              <a:ext uri="{FF2B5EF4-FFF2-40B4-BE49-F238E27FC236}">
                <a16:creationId xmlns:a16="http://schemas.microsoft.com/office/drawing/2014/main" id="{4B990FB8-F218-EC88-916D-0C9E51459FDE}"/>
              </a:ext>
            </a:extLst>
          </p:cNvPr>
          <p:cNvSpPr txBox="1"/>
          <p:nvPr/>
        </p:nvSpPr>
        <p:spPr>
          <a:xfrm>
            <a:off x="935466" y="3435754"/>
            <a:ext cx="1872168" cy="1054716"/>
          </a:xfrm>
          <a:prstGeom prst="rect">
            <a:avLst/>
          </a:prstGeom>
          <a:noFill/>
        </p:spPr>
        <p:txBody>
          <a:bodyPr wrap="square" rtlCol="0">
            <a:spAutoFit/>
          </a:bodyPr>
          <a:lstStyle/>
          <a:p>
            <a:pPr algn="ctr" defTabSz="932597"/>
            <a:r>
              <a:rPr lang="en-US" sz="2040" b="1" dirty="0">
                <a:solidFill>
                  <a:prstClr val="black"/>
                </a:solidFill>
                <a:latin typeface="Calibri" panose="020F0502020204030204"/>
              </a:rPr>
              <a:t>Text and Document</a:t>
            </a:r>
          </a:p>
          <a:p>
            <a:pPr algn="ctr" defTabSz="932597"/>
            <a:r>
              <a:rPr lang="en-US" sz="2040" b="1" dirty="0">
                <a:solidFill>
                  <a:prstClr val="black"/>
                </a:solidFill>
                <a:latin typeface="Calibri" panose="020F0502020204030204"/>
              </a:rPr>
              <a:t>Classification</a:t>
            </a:r>
          </a:p>
        </p:txBody>
      </p:sp>
      <p:pic>
        <p:nvPicPr>
          <p:cNvPr id="64" name="Graphic 63" descr="Lights On with solid fill">
            <a:extLst>
              <a:ext uri="{FF2B5EF4-FFF2-40B4-BE49-F238E27FC236}">
                <a16:creationId xmlns:a16="http://schemas.microsoft.com/office/drawing/2014/main" id="{E41BA7C3-4293-EB74-661A-8754127BC6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3580" y="2562181"/>
            <a:ext cx="814538" cy="814538"/>
          </a:xfrm>
          <a:prstGeom prst="rect">
            <a:avLst/>
          </a:prstGeom>
        </p:spPr>
      </p:pic>
      <p:pic>
        <p:nvPicPr>
          <p:cNvPr id="65" name="Graphic 64" descr="Lights On with solid fill">
            <a:extLst>
              <a:ext uri="{FF2B5EF4-FFF2-40B4-BE49-F238E27FC236}">
                <a16:creationId xmlns:a16="http://schemas.microsoft.com/office/drawing/2014/main" id="{BD1FB400-F65D-AD36-4EA8-D327D01535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82115" y="2562181"/>
            <a:ext cx="814538" cy="814538"/>
          </a:xfrm>
          <a:prstGeom prst="rect">
            <a:avLst/>
          </a:prstGeom>
        </p:spPr>
      </p:pic>
      <p:pic>
        <p:nvPicPr>
          <p:cNvPr id="66" name="Graphic 65" descr="Lights On with solid fill">
            <a:extLst>
              <a:ext uri="{FF2B5EF4-FFF2-40B4-BE49-F238E27FC236}">
                <a16:creationId xmlns:a16="http://schemas.microsoft.com/office/drawing/2014/main" id="{86CE6409-8435-6782-80E3-4600252A0D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48909" y="2562181"/>
            <a:ext cx="814538" cy="814538"/>
          </a:xfrm>
          <a:prstGeom prst="rect">
            <a:avLst/>
          </a:prstGeom>
        </p:spPr>
      </p:pic>
      <p:pic>
        <p:nvPicPr>
          <p:cNvPr id="67" name="Graphic 66" descr="Lights On with solid fill">
            <a:extLst>
              <a:ext uri="{FF2B5EF4-FFF2-40B4-BE49-F238E27FC236}">
                <a16:creationId xmlns:a16="http://schemas.microsoft.com/office/drawing/2014/main" id="{3019FA2F-45EE-423A-50EC-031B20A4F3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55142" y="2562181"/>
            <a:ext cx="814538" cy="814538"/>
          </a:xfrm>
          <a:prstGeom prst="rect">
            <a:avLst/>
          </a:prstGeom>
        </p:spPr>
      </p:pic>
      <p:pic>
        <p:nvPicPr>
          <p:cNvPr id="68" name="Graphic 67" descr="Lights On with solid fill">
            <a:extLst>
              <a:ext uri="{FF2B5EF4-FFF2-40B4-BE49-F238E27FC236}">
                <a16:creationId xmlns:a16="http://schemas.microsoft.com/office/drawing/2014/main" id="{C147E83B-44C9-58D9-7CB1-149BA5CF78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85979" y="2562181"/>
            <a:ext cx="814538" cy="814538"/>
          </a:xfrm>
          <a:prstGeom prst="rect">
            <a:avLst/>
          </a:prstGeom>
        </p:spPr>
      </p:pic>
      <p:sp>
        <p:nvSpPr>
          <p:cNvPr id="69" name="TextBox 68">
            <a:extLst>
              <a:ext uri="{FF2B5EF4-FFF2-40B4-BE49-F238E27FC236}">
                <a16:creationId xmlns:a16="http://schemas.microsoft.com/office/drawing/2014/main" id="{77E56220-E61A-DC69-80EA-6CDDB012E9F0}"/>
              </a:ext>
            </a:extLst>
          </p:cNvPr>
          <p:cNvSpPr txBox="1"/>
          <p:nvPr/>
        </p:nvSpPr>
        <p:spPr>
          <a:xfrm>
            <a:off x="3153299" y="3435754"/>
            <a:ext cx="1872168" cy="1054716"/>
          </a:xfrm>
          <a:prstGeom prst="rect">
            <a:avLst/>
          </a:prstGeom>
          <a:noFill/>
        </p:spPr>
        <p:txBody>
          <a:bodyPr wrap="square" rtlCol="0">
            <a:spAutoFit/>
          </a:bodyPr>
          <a:lstStyle/>
          <a:p>
            <a:pPr algn="ctr" defTabSz="932597"/>
            <a:r>
              <a:rPr lang="en-US" sz="2040" b="1" dirty="0">
                <a:solidFill>
                  <a:prstClr val="black"/>
                </a:solidFill>
                <a:latin typeface="Calibri" panose="020F0502020204030204"/>
              </a:rPr>
              <a:t>Named</a:t>
            </a:r>
          </a:p>
          <a:p>
            <a:pPr algn="ctr" defTabSz="932597"/>
            <a:r>
              <a:rPr lang="en-US" sz="2040" b="1" dirty="0">
                <a:solidFill>
                  <a:prstClr val="black"/>
                </a:solidFill>
                <a:latin typeface="Calibri" panose="020F0502020204030204"/>
              </a:rPr>
              <a:t>Entity</a:t>
            </a:r>
          </a:p>
          <a:p>
            <a:pPr algn="ctr" defTabSz="932597"/>
            <a:r>
              <a:rPr lang="en-US" sz="2040" b="1" dirty="0">
                <a:solidFill>
                  <a:prstClr val="black"/>
                </a:solidFill>
                <a:latin typeface="Calibri" panose="020F0502020204030204"/>
              </a:rPr>
              <a:t>Recognition</a:t>
            </a:r>
          </a:p>
        </p:txBody>
      </p:sp>
      <p:sp>
        <p:nvSpPr>
          <p:cNvPr id="70" name="TextBox 69">
            <a:extLst>
              <a:ext uri="{FF2B5EF4-FFF2-40B4-BE49-F238E27FC236}">
                <a16:creationId xmlns:a16="http://schemas.microsoft.com/office/drawing/2014/main" id="{598399A7-551E-3A87-6EC2-F37E8E094C9A}"/>
              </a:ext>
            </a:extLst>
          </p:cNvPr>
          <p:cNvSpPr txBox="1"/>
          <p:nvPr/>
        </p:nvSpPr>
        <p:spPr>
          <a:xfrm>
            <a:off x="5320093" y="3435754"/>
            <a:ext cx="1872168" cy="734534"/>
          </a:xfrm>
          <a:prstGeom prst="rect">
            <a:avLst/>
          </a:prstGeom>
          <a:noFill/>
        </p:spPr>
        <p:txBody>
          <a:bodyPr wrap="square" rtlCol="0">
            <a:spAutoFit/>
          </a:bodyPr>
          <a:lstStyle/>
          <a:p>
            <a:pPr algn="ctr" defTabSz="932597"/>
            <a:r>
              <a:rPr lang="en-US" sz="2040" b="1" dirty="0">
                <a:solidFill>
                  <a:prstClr val="black"/>
                </a:solidFill>
                <a:latin typeface="Calibri" panose="020F0502020204030204"/>
              </a:rPr>
              <a:t>Keyword Extraction</a:t>
            </a:r>
          </a:p>
        </p:txBody>
      </p:sp>
      <p:sp>
        <p:nvSpPr>
          <p:cNvPr id="71" name="TextBox 70">
            <a:extLst>
              <a:ext uri="{FF2B5EF4-FFF2-40B4-BE49-F238E27FC236}">
                <a16:creationId xmlns:a16="http://schemas.microsoft.com/office/drawing/2014/main" id="{FA7ABCF4-11F7-02BC-7B68-40B36BD6F7AF}"/>
              </a:ext>
            </a:extLst>
          </p:cNvPr>
          <p:cNvSpPr txBox="1"/>
          <p:nvPr/>
        </p:nvSpPr>
        <p:spPr>
          <a:xfrm>
            <a:off x="7461706" y="3435754"/>
            <a:ext cx="1872168" cy="734534"/>
          </a:xfrm>
          <a:prstGeom prst="rect">
            <a:avLst/>
          </a:prstGeom>
          <a:noFill/>
        </p:spPr>
        <p:txBody>
          <a:bodyPr wrap="square" rtlCol="0">
            <a:spAutoFit/>
          </a:bodyPr>
          <a:lstStyle/>
          <a:p>
            <a:pPr algn="ctr" defTabSz="932597"/>
            <a:r>
              <a:rPr lang="en-US" sz="2040" b="1" dirty="0">
                <a:solidFill>
                  <a:prstClr val="black"/>
                </a:solidFill>
                <a:latin typeface="Calibri" panose="020F0502020204030204"/>
              </a:rPr>
              <a:t>Question Answering</a:t>
            </a:r>
          </a:p>
        </p:txBody>
      </p:sp>
      <p:sp>
        <p:nvSpPr>
          <p:cNvPr id="72" name="TextBox 71">
            <a:extLst>
              <a:ext uri="{FF2B5EF4-FFF2-40B4-BE49-F238E27FC236}">
                <a16:creationId xmlns:a16="http://schemas.microsoft.com/office/drawing/2014/main" id="{3610588F-E91D-E10E-6423-1DCB983B14AF}"/>
              </a:ext>
            </a:extLst>
          </p:cNvPr>
          <p:cNvSpPr txBox="1"/>
          <p:nvPr/>
        </p:nvSpPr>
        <p:spPr>
          <a:xfrm>
            <a:off x="9654021" y="3435754"/>
            <a:ext cx="1872168" cy="1054716"/>
          </a:xfrm>
          <a:prstGeom prst="rect">
            <a:avLst/>
          </a:prstGeom>
          <a:noFill/>
        </p:spPr>
        <p:txBody>
          <a:bodyPr wrap="square" rtlCol="0">
            <a:spAutoFit/>
          </a:bodyPr>
          <a:lstStyle/>
          <a:p>
            <a:pPr algn="ctr" defTabSz="932597"/>
            <a:r>
              <a:rPr lang="en-US" sz="2040" b="1" dirty="0">
                <a:solidFill>
                  <a:prstClr val="black"/>
                </a:solidFill>
                <a:latin typeface="Calibri" panose="020F0502020204030204"/>
              </a:rPr>
              <a:t>Neural Machine Translation</a:t>
            </a:r>
          </a:p>
        </p:txBody>
      </p:sp>
    </p:spTree>
    <p:extLst>
      <p:ext uri="{BB962C8B-B14F-4D97-AF65-F5344CB8AC3E}">
        <p14:creationId xmlns:p14="http://schemas.microsoft.com/office/powerpoint/2010/main" val="1304385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tent Slides (No Footer)">
  <a:themeElements>
    <a:clrScheme name="Wintellect">
      <a:dk1>
        <a:srgbClr val="046E8F"/>
      </a:dk1>
      <a:lt1>
        <a:sysClr val="window" lastClr="FFFFFF"/>
      </a:lt1>
      <a:dk2>
        <a:srgbClr val="002139"/>
      </a:dk2>
      <a:lt2>
        <a:srgbClr val="FFFFFF"/>
      </a:lt2>
      <a:accent1>
        <a:srgbClr val="002139"/>
      </a:accent1>
      <a:accent2>
        <a:srgbClr val="999999"/>
      </a:accent2>
      <a:accent3>
        <a:srgbClr val="FF5900"/>
      </a:accent3>
      <a:accent4>
        <a:srgbClr val="0E289C"/>
      </a:accent4>
      <a:accent5>
        <a:srgbClr val="E5A200"/>
      </a:accent5>
      <a:accent6>
        <a:srgbClr val="00A839"/>
      </a:accent6>
      <a:hlink>
        <a:srgbClr val="EC1C23"/>
      </a:hlink>
      <a:folHlink>
        <a:srgbClr val="FF5900"/>
      </a:folHlink>
    </a:clrScheme>
    <a:fontScheme name="Wintellect">
      <a:majorFont>
        <a:latin typeface="Segoe UI"/>
        <a:ea typeface=""/>
        <a:cs typeface=""/>
      </a:majorFont>
      <a:minorFont>
        <a:latin typeface="Segoe UI"/>
        <a:ea typeface=""/>
        <a:cs typeface=""/>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E055751D-1DD6-407B-9D51-0A413DB413E1}" vid="{531A49C1-FD8D-459E-BD02-8750859FF4F2}"/>
    </a:ext>
  </a:extLst>
</a:theme>
</file>

<file path=ppt/theme/theme2.xml><?xml version="1.0" encoding="utf-8"?>
<a:theme xmlns:a="http://schemas.openxmlformats.org/drawingml/2006/main" name="Title Slides">
  <a:themeElements>
    <a:clrScheme name="Wintellect">
      <a:dk1>
        <a:srgbClr val="046E8F"/>
      </a:dk1>
      <a:lt1>
        <a:sysClr val="window" lastClr="FFFFFF"/>
      </a:lt1>
      <a:dk2>
        <a:srgbClr val="002139"/>
      </a:dk2>
      <a:lt2>
        <a:srgbClr val="FFFFFF"/>
      </a:lt2>
      <a:accent1>
        <a:srgbClr val="002139"/>
      </a:accent1>
      <a:accent2>
        <a:srgbClr val="999999"/>
      </a:accent2>
      <a:accent3>
        <a:srgbClr val="FF5900"/>
      </a:accent3>
      <a:accent4>
        <a:srgbClr val="0E289C"/>
      </a:accent4>
      <a:accent5>
        <a:srgbClr val="E5A200"/>
      </a:accent5>
      <a:accent6>
        <a:srgbClr val="00A839"/>
      </a:accent6>
      <a:hlink>
        <a:srgbClr val="EC1C23"/>
      </a:hlink>
      <a:folHlink>
        <a:srgbClr val="FF5900"/>
      </a:folHlink>
    </a:clrScheme>
    <a:fontScheme name="Wintellect">
      <a:majorFont>
        <a:latin typeface="Segoe UI"/>
        <a:ea typeface=""/>
        <a:cs typeface=""/>
      </a:majorFont>
      <a:minorFont>
        <a:latin typeface="Segoe UI"/>
        <a:ea typeface=""/>
        <a:cs typeface=""/>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E055751D-1DD6-407B-9D51-0A413DB413E1}" vid="{B738F57E-EDFC-4498-A15D-6D48C6A36019}"/>
    </a:ext>
  </a:extLst>
</a:theme>
</file>

<file path=ppt/theme/theme3.xml><?xml version="1.0" encoding="utf-8"?>
<a:theme xmlns:a="http://schemas.openxmlformats.org/drawingml/2006/main" name="1_Content Slides (No Footer)">
  <a:themeElements>
    <a:clrScheme name="Wintellect">
      <a:dk1>
        <a:srgbClr val="046E8F"/>
      </a:dk1>
      <a:lt1>
        <a:sysClr val="window" lastClr="FFFFFF"/>
      </a:lt1>
      <a:dk2>
        <a:srgbClr val="002139"/>
      </a:dk2>
      <a:lt2>
        <a:srgbClr val="FFFFFF"/>
      </a:lt2>
      <a:accent1>
        <a:srgbClr val="002139"/>
      </a:accent1>
      <a:accent2>
        <a:srgbClr val="999999"/>
      </a:accent2>
      <a:accent3>
        <a:srgbClr val="FF5900"/>
      </a:accent3>
      <a:accent4>
        <a:srgbClr val="0E289C"/>
      </a:accent4>
      <a:accent5>
        <a:srgbClr val="E5A200"/>
      </a:accent5>
      <a:accent6>
        <a:srgbClr val="00A839"/>
      </a:accent6>
      <a:hlink>
        <a:srgbClr val="EC1C23"/>
      </a:hlink>
      <a:folHlink>
        <a:srgbClr val="FF5900"/>
      </a:folHlink>
    </a:clrScheme>
    <a:fontScheme name="Wintellect">
      <a:majorFont>
        <a:latin typeface="Segoe UI"/>
        <a:ea typeface=""/>
        <a:cs typeface=""/>
      </a:majorFont>
      <a:minorFont>
        <a:latin typeface="Segoe UI"/>
        <a:ea typeface=""/>
        <a:cs typeface=""/>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E055751D-1DD6-407B-9D51-0A413DB413E1}" vid="{531A49C1-FD8D-459E-BD02-8750859FF4F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A3C0C6565F5F847B9D4CB1B4EFE3378" ma:contentTypeVersion="6" ma:contentTypeDescription="Create a new document." ma:contentTypeScope="" ma:versionID="df32fd57fe4ded672f296b8a339fdcd1">
  <xsd:schema xmlns:xsd="http://www.w3.org/2001/XMLSchema" xmlns:xs="http://www.w3.org/2001/XMLSchema" xmlns:p="http://schemas.microsoft.com/office/2006/metadata/properties" xmlns:ns2="f73df4c3-ae38-4109-9600-1b8223f57686" xmlns:ns3="47239a44-8958-4354-abfe-797a9e16859c" targetNamespace="http://schemas.microsoft.com/office/2006/metadata/properties" ma:root="true" ma:fieldsID="17211a1d1fd5da9f51efcba5de28fa23" ns2:_="" ns3:_="">
    <xsd:import namespace="f73df4c3-ae38-4109-9600-1b8223f57686"/>
    <xsd:import namespace="47239a44-8958-4354-abfe-797a9e16859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3df4c3-ae38-4109-9600-1b8223f5768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239a44-8958-4354-abfe-797a9e16859c"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www.w3.org/XML/1998/namespace"/>
    <ds:schemaRef ds:uri="http://schemas.microsoft.com/office/infopath/2007/PartnerControls"/>
    <ds:schemaRef ds:uri="f73df4c3-ae38-4109-9600-1b8223f57686"/>
    <ds:schemaRef ds:uri="http://purl.org/dc/terms/"/>
    <ds:schemaRef ds:uri="http://schemas.openxmlformats.org/package/2006/metadata/core-properties"/>
    <ds:schemaRef ds:uri="http://purl.org/dc/elements/1.1/"/>
    <ds:schemaRef ds:uri="http://schemas.microsoft.com/office/2006/metadata/properties"/>
    <ds:schemaRef ds:uri="47239a44-8958-4354-abfe-797a9e16859c"/>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2717EBC-EC68-4A9E-99A6-F135F0AEB4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3df4c3-ae38-4109-9600-1b8223f57686"/>
    <ds:schemaRef ds:uri="47239a44-8958-4354-abfe-797a9e1685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Connect 2016</Template>
  <TotalTime>41361</TotalTime>
  <Words>6419</Words>
  <Application>Microsoft Office PowerPoint</Application>
  <PresentationFormat>Custom</PresentationFormat>
  <Paragraphs>667</Paragraphs>
  <Slides>46</Slides>
  <Notes>31</Notes>
  <HiddenSlides>2</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46</vt:i4>
      </vt:variant>
    </vt:vector>
  </HeadingPairs>
  <TitlesOfParts>
    <vt:vector size="57" baseType="lpstr">
      <vt:lpstr>Arial</vt:lpstr>
      <vt:lpstr>Calibri</vt:lpstr>
      <vt:lpstr>Consolas</vt:lpstr>
      <vt:lpstr>Lucida Console</vt:lpstr>
      <vt:lpstr>Roboto</vt:lpstr>
      <vt:lpstr>Segoe UI</vt:lpstr>
      <vt:lpstr>Segoe UI Light</vt:lpstr>
      <vt:lpstr>Wingdings 2</vt:lpstr>
      <vt:lpstr>Content Slides (No Footer)</vt:lpstr>
      <vt:lpstr>Title Slides</vt:lpstr>
      <vt:lpstr>1_Content Slides (No Footer)</vt:lpstr>
      <vt:lpstr>PowerPoint Presentation</vt:lpstr>
      <vt:lpstr>Why Generative AI?</vt:lpstr>
      <vt:lpstr>Generating Text</vt:lpstr>
      <vt:lpstr>Translating Text</vt:lpstr>
      <vt:lpstr>Generating Code</vt:lpstr>
      <vt:lpstr>Translating Code</vt:lpstr>
      <vt:lpstr>Generating Charts and Graphs</vt:lpstr>
      <vt:lpstr>PowerPoint Presentation</vt:lpstr>
      <vt:lpstr>Natural Language Processing (NLP)</vt:lpstr>
      <vt:lpstr>Recurrent Neural Networks (RNNs)</vt:lpstr>
      <vt:lpstr>Google Translate circa 2016</vt:lpstr>
      <vt:lpstr>Transformers</vt:lpstr>
      <vt:lpstr>Self-Attention</vt:lpstr>
      <vt:lpstr>Neural Machine Translation</vt:lpstr>
      <vt:lpstr>Implementing a Transformer Encoder-Decoder</vt:lpstr>
      <vt:lpstr>Translating Text</vt:lpstr>
      <vt:lpstr>Translating Text, Cont.</vt:lpstr>
      <vt:lpstr>Translating Text, Cont.</vt:lpstr>
      <vt:lpstr>Translating Text, Cont.</vt:lpstr>
      <vt:lpstr>BERT</vt:lpstr>
      <vt:lpstr>Masked Language Modeling (MLM)</vt:lpstr>
      <vt:lpstr>OpenAI</vt:lpstr>
      <vt:lpstr>The Road to ChatGPT</vt:lpstr>
      <vt:lpstr>How ChatGPT was Created</vt:lpstr>
      <vt:lpstr>How ChatGPT Works</vt:lpstr>
      <vt:lpstr>How ChatGPT Works, Cont.</vt:lpstr>
      <vt:lpstr>Generating Text with the ChatGPT API</vt:lpstr>
      <vt:lpstr>Specifying the Temperature</vt:lpstr>
      <vt:lpstr>PowerPoint Presentation</vt:lpstr>
      <vt:lpstr>Retrieval-Augmented Generation (RAG)</vt:lpstr>
      <vt:lpstr>Answering Contextual Questions</vt:lpstr>
      <vt:lpstr>OpenAI Embeddings API</vt:lpstr>
      <vt:lpstr>Generating an Embedding Vector</vt:lpstr>
      <vt:lpstr>Comparing Embedding Vectors</vt:lpstr>
      <vt:lpstr>PowerPoint Presentation</vt:lpstr>
      <vt:lpstr>Generating a SQL Query</vt:lpstr>
      <vt:lpstr>SQL-Augmented Generation (SAG)</vt:lpstr>
      <vt:lpstr>Generating a SQL Query</vt:lpstr>
      <vt:lpstr>Generating a Natural-Language Response</vt:lpstr>
      <vt:lpstr>PowerPoint Presentation</vt:lpstr>
      <vt:lpstr>Assistants API</vt:lpstr>
      <vt:lpstr>Creating an Assistant</vt:lpstr>
      <vt:lpstr>Running an Assistant</vt:lpstr>
      <vt:lpstr>Retrieving the Response</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Smart Apps with Microsoft Cognitive Services</dc:title>
  <dc:subject>&lt;Speech title here&gt;</dc:subject>
  <dc:creator>jeffpro@wintellect.com</dc:creator>
  <cp:keywords/>
  <dc:description>Template: Mindseye
Formatting: 
Audience Type:</dc:description>
  <cp:lastModifiedBy>Jeff Prosise</cp:lastModifiedBy>
  <cp:revision>2376</cp:revision>
  <dcterms:created xsi:type="dcterms:W3CDTF">2016-10-14T20:19:31Z</dcterms:created>
  <dcterms:modified xsi:type="dcterms:W3CDTF">2024-02-15T14:54:02Z</dcterms:modified>
  <cp:category>WintellectNOW</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0x0101007A3C0C6565F5F847B9D4CB1B4EFE3378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