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2" r:id="rId7"/>
    <p:sldId id="260" r:id="rId8"/>
    <p:sldId id="263" r:id="rId9"/>
    <p:sldId id="264" r:id="rId10"/>
    <p:sldId id="272" r:id="rId11"/>
    <p:sldId id="266" r:id="rId12"/>
    <p:sldId id="265" r:id="rId13"/>
    <p:sldId id="267" r:id="rId14"/>
    <p:sldId id="268" r:id="rId15"/>
    <p:sldId id="269" r:id="rId16"/>
    <p:sldId id="270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72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208" y="2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presProps" Target="presProps.xml"/><Relationship Id="rId22" Type="http://schemas.openxmlformats.org/officeDocument/2006/relationships/viewProps" Target="viewProps.xml"/><Relationship Id="rId23" Type="http://schemas.openxmlformats.org/officeDocument/2006/relationships/theme" Target="theme/theme1.xml"/><Relationship Id="rId2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36C-13B8-4E1F-A181-6B997B39F2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D393-BE59-478C-8465-44158AA1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27894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36C-13B8-4E1F-A181-6B997B39F2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D393-BE59-478C-8465-44158AA1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6333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36C-13B8-4E1F-A181-6B997B39F2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D393-BE59-478C-8465-44158AA1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471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36C-13B8-4E1F-A181-6B997B39F2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D393-BE59-478C-8465-44158AA1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2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36C-13B8-4E1F-A181-6B997B39F2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D393-BE59-478C-8465-44158AA1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12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36C-13B8-4E1F-A181-6B997B39F2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D393-BE59-478C-8465-44158AA1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88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36C-13B8-4E1F-A181-6B997B39F2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D393-BE59-478C-8465-44158AA1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67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36C-13B8-4E1F-A181-6B997B39F2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D393-BE59-478C-8465-44158AA1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069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36C-13B8-4E1F-A181-6B997B39F2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D393-BE59-478C-8465-44158AA1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42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36C-13B8-4E1F-A181-6B997B39F2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D393-BE59-478C-8465-44158AA1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9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2536C-13B8-4E1F-A181-6B997B39F2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38D393-BE59-478C-8465-44158AA1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415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2536C-13B8-4E1F-A181-6B997B39F26A}" type="datetimeFigureOut">
              <a:rPr lang="en-US" smtClean="0"/>
              <a:t>3/28/16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8D393-BE59-478C-8465-44158AA19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00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eblogs.asp.net/jeff" TargetMode="External"/><Relationship Id="rId4" Type="http://schemas.openxmlformats.org/officeDocument/2006/relationships/hyperlink" Target="http://coasterbuzz.com/" TargetMode="External"/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github.com/POPWorldMedia/POPForum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Query For Speed and Performance: It’s Architectural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Jeff Putz</a:t>
            </a:r>
          </a:p>
          <a:p>
            <a:r>
              <a:rPr lang="en-US" dirty="0" smtClean="0"/>
              <a:t>jeff@popw.com | @</a:t>
            </a:r>
            <a:r>
              <a:rPr lang="en-US" dirty="0" err="1" smtClean="0"/>
              <a:t>jeffputz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8578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vs. pre-calculated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Getting to pre-calculated data is easier when you’re coding from scratch.</a:t>
            </a:r>
          </a:p>
          <a:p>
            <a:r>
              <a:rPr lang="en-US" dirty="0" smtClean="0"/>
              <a:t>All updates to your data should occur inside the same code, with rules that trigger the updates for the aggregated and pre-calculated data. Be well-factored!</a:t>
            </a:r>
          </a:p>
          <a:p>
            <a:r>
              <a:rPr lang="en-US" dirty="0" smtClean="0"/>
              <a:t>Older systems that update data from multiple angles and not shared code make the shift hard.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256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advantage of being “SQL dumb”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you don’t know how to do a JOIN with aggregates and sums and such, you’re more likely to calculate that data more frequently, and as the underlying data changes.</a:t>
            </a:r>
          </a:p>
          <a:p>
            <a:r>
              <a:rPr lang="en-US" dirty="0" smtClean="0"/>
              <a:t>Logic and business rules are less likely to end up in the database as views or stored procedures.</a:t>
            </a:r>
          </a:p>
          <a:p>
            <a:r>
              <a:rPr lang="en-US" dirty="0" err="1" smtClean="0"/>
              <a:t>Denormalization</a:t>
            </a:r>
            <a:r>
              <a:rPr lang="en-US" dirty="0" smtClean="0"/>
              <a:t> happens, but that isn’t a bad thing. Disk space is cheap. The only risk is making sure the redundant data is consistently updated from your application.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31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i.imgur.com/qxPdp6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840067" y="285750"/>
            <a:ext cx="6343650" cy="634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800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real-life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POP Forums: 1999</a:t>
            </a:r>
          </a:p>
          <a:p>
            <a:r>
              <a:rPr lang="en-US" dirty="0" smtClean="0"/>
              <a:t>Jeff has almost no experience with relational databases.</a:t>
            </a:r>
          </a:p>
          <a:p>
            <a:r>
              <a:rPr lang="en-US" dirty="0" smtClean="0"/>
              <a:t>The list of forums should include the last post time, last post user, the number of topics and the number of posts in each forum.</a:t>
            </a:r>
          </a:p>
          <a:p>
            <a:r>
              <a:rPr lang="en-US" dirty="0" smtClean="0"/>
              <a:t>Jeff feels like there should be some magic SQL that can get all of this, but he doesn’t know what it is.</a:t>
            </a:r>
          </a:p>
          <a:p>
            <a:r>
              <a:rPr lang="en-US" dirty="0" smtClean="0"/>
              <a:t>Being a n00b, he updates those numbers every time a post is created, deleted or moved.</a:t>
            </a:r>
          </a:p>
          <a:p>
            <a:r>
              <a:rPr lang="en-US" dirty="0" smtClean="0"/>
              <a:t>Jeff doesn’t know it, but he preempts a future performance issue.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427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real-life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917"/>
            <a:ext cx="10515600" cy="4981904"/>
          </a:xfrm>
        </p:spPr>
        <p:txBody>
          <a:bodyPr>
            <a:normAutofit fontScale="40000" lnSpcReduction="20000"/>
          </a:bodyPr>
          <a:lstStyle/>
          <a:p>
            <a:r>
              <a:rPr lang="en-US" dirty="0" smtClean="0"/>
              <a:t>The would-be solution for an aggregated bit of SQL magic: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WITH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test_table_ranked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AS (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SELECT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ForumID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LastPostName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LastPostTime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    ROW_NUMBER() OVER (PARTITION BY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ForumID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ORDER BY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LastPostTime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DESC) AS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most_recent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   FROM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pf_Topic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is-IS" dirty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f.ForumID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f.CategoryID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f.Title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f.Description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f.IsVisible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f.IsArchived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f.SortOrder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tc.TopicCount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pc.PostCount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lastposts.LastPostTime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lastposts.LastPostName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f.UrlName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f.ForumAdapterName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f.IsQAForum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pf_Forum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AS f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JOIN (SELECT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t.ForumID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COUNT(*) AS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TopicCount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FROM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pf_Topic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t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WHERE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t.IsDeleted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0 GROUP BY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t.ForumID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AS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tc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tc.ForumID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f.ForumID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JOIN (SELECT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ForumID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, SUM(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PostCount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AS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PostCount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FROM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pf_Forum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	GROUP BY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ForumID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) AS pc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pc.ForumID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f.ForumID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JOIN (SELECT * FROM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test_table_ranked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WHERE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most_recent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1) AS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lastposts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ON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lastposts.ForumID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f.ForumID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WHERE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f.IsVisible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= 1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dirty="0">
                <a:latin typeface="Consolas" charset="0"/>
                <a:ea typeface="Consolas" charset="0"/>
                <a:cs typeface="Consolas" charset="0"/>
              </a:rPr>
              <a:t>ORDER BY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f.SortOrder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3309" y="3803212"/>
            <a:ext cx="5727700" cy="12065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3781499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real-life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SQL dumb version, with counts, date, last post calculated at post time and stored in a flat table: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SELECT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ForumID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CategoryID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Title, Description, 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IsVisible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IsArchived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SortOrder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TopicCount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PostCount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LastPostTime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LastPostName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UrlName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	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ForumAdapterName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,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IsQAForum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FROM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pf_Forum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WHERE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IsVisible</a:t>
            </a:r>
            <a:r>
              <a:rPr lang="en-US" sz="2000" dirty="0">
                <a:latin typeface="Consolas" charset="0"/>
                <a:ea typeface="Consolas" charset="0"/>
                <a:cs typeface="Consolas" charset="0"/>
              </a:rPr>
              <a:t> = 1 ORDER BY </a:t>
            </a:r>
            <a:r>
              <a:rPr lang="en-US" sz="2000" dirty="0" err="1">
                <a:latin typeface="Consolas" charset="0"/>
                <a:ea typeface="Consolas" charset="0"/>
                <a:cs typeface="Consolas" charset="0"/>
              </a:rPr>
              <a:t>SortOrder</a:t>
            </a:r>
            <a:endParaRPr lang="en-US" sz="2000" dirty="0">
              <a:latin typeface="Consolas" charset="0"/>
              <a:ea typeface="Consolas" charset="0"/>
              <a:cs typeface="Consolas" charset="0"/>
            </a:endParaRP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5300" y="4856163"/>
            <a:ext cx="5778500" cy="13208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855285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real-life example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2150" y="1690688"/>
            <a:ext cx="5727700" cy="12065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750" y="3416245"/>
            <a:ext cx="5778500" cy="1320800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1581806" y="5108957"/>
            <a:ext cx="902838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99.99% reduction in CPU usage</a:t>
            </a:r>
          </a:p>
          <a:p>
            <a:pPr algn="ctr"/>
            <a:r>
              <a:rPr lang="en-US" sz="2400" dirty="0" smtClean="0"/>
              <a:t>99.83% reduction in disk reads</a:t>
            </a:r>
          </a:p>
          <a:p>
            <a:pPr algn="ctr"/>
            <a:r>
              <a:rPr lang="en-US" sz="2400" dirty="0" smtClean="0"/>
              <a:t>66% reduction in execution time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11261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real-life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1958"/>
            <a:ext cx="10515600" cy="301647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These are the results, not under load, of the story that inspired this talk.</a:t>
            </a:r>
          </a:p>
          <a:p>
            <a:r>
              <a:rPr lang="en-US" dirty="0" smtClean="0"/>
              <a:t>About </a:t>
            </a:r>
            <a:r>
              <a:rPr lang="en-US" dirty="0"/>
              <a:t>10k records on parent table, 100k records on child </a:t>
            </a:r>
            <a:r>
              <a:rPr lang="en-US" dirty="0" smtClean="0"/>
              <a:t>tables.</a:t>
            </a:r>
          </a:p>
          <a:p>
            <a:r>
              <a:rPr lang="en-US" dirty="0" smtClean="0"/>
              <a:t>Database was not CPU or memory bound, but I/O bound under user load of 250+.</a:t>
            </a:r>
          </a:p>
          <a:p>
            <a:r>
              <a:rPr lang="en-US" dirty="0" smtClean="0"/>
              <a:t>Flat table solution load tested to 500 users, performance did not degrade.</a:t>
            </a:r>
          </a:p>
          <a:p>
            <a:r>
              <a:rPr lang="en-US" dirty="0" smtClean="0"/>
              <a:t>There were about 14 places in the code where the hook had to be added to update the flat table. (It was a well-designed app!)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509384"/>
              </p:ext>
            </p:extLst>
          </p:nvPr>
        </p:nvGraphicFramePr>
        <p:xfrm>
          <a:off x="2322786" y="4695142"/>
          <a:ext cx="7556938" cy="1605274"/>
        </p:xfrm>
        <a:graphic>
          <a:graphicData uri="http://schemas.openxmlformats.org/drawingml/2006/table">
            <a:tbl>
              <a:tblPr firstRow="1" lastRow="1">
                <a:tableStyleId>{5C22544A-7EE6-4342-B048-85BDC9FD1C3A}</a:tableStyleId>
              </a:tblPr>
              <a:tblGrid>
                <a:gridCol w="4174309"/>
                <a:gridCol w="1690463"/>
                <a:gridCol w="1692166"/>
              </a:tblGrid>
              <a:tr h="258142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Reads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Duration (</a:t>
                      </a:r>
                      <a:r>
                        <a:rPr lang="en-US" dirty="0" err="1" smtClean="0"/>
                        <a:t>ms</a:t>
                      </a:r>
                      <a:r>
                        <a:rPr lang="en-US" dirty="0" smtClean="0"/>
                        <a:t>)</a:t>
                      </a:r>
                      <a:endParaRPr lang="en-US" dirty="0"/>
                    </a:p>
                  </a:txBody>
                  <a:tcPr/>
                </a:tc>
              </a:tr>
              <a:tr h="43857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12-way</a:t>
                      </a:r>
                      <a:r>
                        <a:rPr lang="en-US" baseline="0" dirty="0" smtClean="0"/>
                        <a:t> join in a view, with aggregates</a:t>
                      </a:r>
                      <a:endParaRPr lang="en-US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574,887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1214</a:t>
                      </a:r>
                      <a:endParaRPr lang="en-US" dirty="0"/>
                    </a:p>
                  </a:txBody>
                  <a:tcPr/>
                </a:tc>
              </a:tr>
              <a:tr h="400471">
                <a:tc>
                  <a:txBody>
                    <a:bodyPr/>
                    <a:lstStyle/>
                    <a:p>
                      <a:r>
                        <a:rPr lang="en-US" dirty="0" smtClean="0"/>
                        <a:t>Straight select on flat table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617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90</a:t>
                      </a:r>
                      <a:endParaRPr lang="en-US" dirty="0"/>
                    </a:p>
                  </a:txBody>
                  <a:tcPr/>
                </a:tc>
              </a:tr>
              <a:tr h="400471">
                <a:tc>
                  <a:txBody>
                    <a:bodyPr/>
                    <a:lstStyle/>
                    <a:p>
                      <a:r>
                        <a:rPr lang="en-US" dirty="0" smtClean="0"/>
                        <a:t>Change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99.9%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92.6%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4747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Hidden evil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Exposing EF </a:t>
            </a:r>
            <a:r>
              <a:rPr lang="en-US" dirty="0" err="1" smtClean="0"/>
              <a:t>IQueryable</a:t>
            </a:r>
            <a:r>
              <a:rPr lang="en-US" dirty="0" smtClean="0"/>
              <a:t> objects to grid controls causes a heap of </a:t>
            </a:r>
            <a:r>
              <a:rPr lang="en-US" i="1" dirty="0" smtClean="0"/>
              <a:t>leaky abstractions</a:t>
            </a:r>
            <a:r>
              <a:rPr lang="en-US" dirty="0" smtClean="0"/>
              <a:t>. You shouldn’t have to understand how each works, but you do.</a:t>
            </a:r>
          </a:p>
          <a:p>
            <a:r>
              <a:rPr lang="en-US" dirty="0" smtClean="0"/>
              <a:t>Views may act like a table, but they result in a potentially complex world of joins and indexes in the wrong places, or they may require new indexes that adversely affect write performance.</a:t>
            </a:r>
          </a:p>
          <a:p>
            <a:r>
              <a:rPr lang="en-US" dirty="0" smtClean="0"/>
              <a:t>EF’s use of connections inside of transactions can result in the undesirable use of isolation levels set to </a:t>
            </a:r>
            <a:r>
              <a:rPr lang="en-US" dirty="0" err="1" smtClean="0"/>
              <a:t>serializable</a:t>
            </a:r>
            <a:r>
              <a:rPr lang="en-US" dirty="0" smtClean="0"/>
              <a:t>, which is a </a:t>
            </a:r>
            <a:r>
              <a:rPr lang="en-US" dirty="0" err="1" smtClean="0"/>
              <a:t>diaster</a:t>
            </a:r>
            <a:r>
              <a:rPr lang="en-US" dirty="0" smtClean="0"/>
              <a:t> of deadlocks and sadness.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9796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Feedback is always welcome</a:t>
            </a:r>
            <a:r>
              <a:rPr lang="is-IS" dirty="0" smtClean="0"/>
              <a:t>… </a:t>
            </a:r>
            <a:r>
              <a:rPr lang="is-IS" dirty="0" smtClean="0"/>
              <a:t>jeff@popw.com</a:t>
            </a:r>
          </a:p>
          <a:p>
            <a:r>
              <a:rPr lang="is-IS" dirty="0" smtClean="0"/>
              <a:t>Get this deck:</a:t>
            </a:r>
            <a:br>
              <a:rPr lang="is-IS" dirty="0" smtClean="0"/>
            </a:br>
            <a:r>
              <a:rPr lang="en-US" dirty="0"/>
              <a:t> https://</a:t>
            </a:r>
            <a:r>
              <a:rPr lang="en-US" dirty="0" err="1"/>
              <a:t>github.com</a:t>
            </a:r>
            <a:r>
              <a:rPr lang="en-US" dirty="0"/>
              <a:t>/</a:t>
            </a:r>
            <a:r>
              <a:rPr lang="en-US" dirty="0" err="1"/>
              <a:t>jeffputz</a:t>
            </a:r>
            <a:r>
              <a:rPr lang="en-US" dirty="0"/>
              <a:t>/presentations</a:t>
            </a:r>
            <a:endParaRPr lang="is-IS" dirty="0" smtClean="0"/>
          </a:p>
        </p:txBody>
      </p:sp>
    </p:spTree>
    <p:extLst>
      <p:ext uri="{BB962C8B-B14F-4D97-AF65-F5344CB8AC3E}">
        <p14:creationId xmlns:p14="http://schemas.microsoft.com/office/powerpoint/2010/main" val="627946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About me</a:t>
            </a:r>
          </a:p>
          <a:p>
            <a:r>
              <a:rPr lang="en-US" dirty="0" smtClean="0"/>
              <a:t>Assumptions</a:t>
            </a:r>
          </a:p>
          <a:p>
            <a:r>
              <a:rPr lang="en-US" dirty="0" smtClean="0"/>
              <a:t>The problem</a:t>
            </a:r>
          </a:p>
          <a:p>
            <a:r>
              <a:rPr lang="en-US" dirty="0" smtClean="0"/>
              <a:t>Trace to find your bottleneck</a:t>
            </a:r>
          </a:p>
          <a:p>
            <a:r>
              <a:rPr lang="en-US" dirty="0" smtClean="0"/>
              <a:t>Derived vs. pre-calculated data</a:t>
            </a:r>
          </a:p>
          <a:p>
            <a:r>
              <a:rPr lang="en-US" dirty="0" smtClean="0"/>
              <a:t>The advantage of being “SQL dumb”</a:t>
            </a:r>
          </a:p>
          <a:p>
            <a:r>
              <a:rPr lang="en-US" dirty="0" smtClean="0"/>
              <a:t>A real life example</a:t>
            </a:r>
          </a:p>
          <a:p>
            <a:r>
              <a:rPr lang="en-US" dirty="0" smtClean="0"/>
              <a:t>Hidden evil: The leaky abstraction of </a:t>
            </a:r>
            <a:r>
              <a:rPr lang="en-US" dirty="0" err="1" smtClean="0"/>
              <a:t>IQueryable</a:t>
            </a:r>
            <a:r>
              <a:rPr lang="en-US" dirty="0" smtClean="0"/>
              <a:t> and grid controls, plus Transaction levels and deadlocks</a:t>
            </a:r>
          </a:p>
          <a:p>
            <a:r>
              <a:rPr lang="en-US" dirty="0" smtClean="0"/>
              <a:t>Questions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473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Broadcaster gone software hack, since 1999-ish.</a:t>
            </a:r>
          </a:p>
          <a:p>
            <a:r>
              <a:rPr lang="en-US" dirty="0" smtClean="0"/>
              <a:t>Currently a Technical Architect at AgileThought.</a:t>
            </a:r>
          </a:p>
          <a:p>
            <a:r>
              <a:rPr lang="en-US" dirty="0" smtClean="0"/>
              <a:t>See also: Microsoft, SeaWorld Parks &amp; Entertainment, Humana, Progressive, Insurance.com (RIP).</a:t>
            </a:r>
          </a:p>
          <a:p>
            <a:r>
              <a:rPr lang="en-US" dirty="0" smtClean="0"/>
              <a:t>Open source: POP Forums </a:t>
            </a:r>
            <a:r>
              <a:rPr lang="en-US" dirty="0" smtClean="0">
                <a:hlinkClick r:id="rId2"/>
              </a:rPr>
              <a:t>https://github.com/POPWorldMedia/POPForums</a:t>
            </a:r>
            <a:endParaRPr lang="en-US" dirty="0" smtClean="0"/>
          </a:p>
          <a:p>
            <a:r>
              <a:rPr lang="en-US" dirty="0" smtClean="0"/>
              <a:t>Blog</a:t>
            </a:r>
            <a:br>
              <a:rPr lang="en-US" dirty="0" smtClean="0"/>
            </a:br>
            <a:r>
              <a:rPr lang="en-US" dirty="0" smtClean="0">
                <a:hlinkClick r:id="rId3"/>
              </a:rPr>
              <a:t>http://weblogs.asp.net/jeff</a:t>
            </a:r>
            <a:endParaRPr lang="en-US" dirty="0" smtClean="0"/>
          </a:p>
          <a:p>
            <a:r>
              <a:rPr lang="en-US" dirty="0" smtClean="0"/>
              <a:t>Site for roller coaster nerds:</a:t>
            </a:r>
          </a:p>
          <a:p>
            <a:r>
              <a:rPr lang="en-US" smtClean="0">
                <a:hlinkClick r:id="rId4"/>
              </a:rPr>
              <a:t>http://coasterbuzz.com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0304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You’re here to hear about a specific problem that is found everywhere in the wild.</a:t>
            </a:r>
          </a:p>
          <a:p>
            <a:r>
              <a:rPr lang="en-US" dirty="0" smtClean="0"/>
              <a:t>Conceptually, this can apply to most platforms.</a:t>
            </a:r>
          </a:p>
          <a:p>
            <a:r>
              <a:rPr lang="en-US" dirty="0" smtClean="0"/>
              <a:t>We’re using SQL Server as a backend.</a:t>
            </a:r>
          </a:p>
          <a:p>
            <a:r>
              <a:rPr lang="en-US" dirty="0" smtClean="0"/>
              <a:t>For some issues described, .NET is our dev platform.</a:t>
            </a:r>
          </a:p>
          <a:p>
            <a:r>
              <a:rPr lang="en-US" dirty="0" smtClean="0"/>
              <a:t>This story is based on a real project, but the names have been changed to protect the guilty. First concrete example is a science experiment, but I’ll show results of the real project.</a:t>
            </a:r>
          </a:p>
          <a:p>
            <a:r>
              <a:rPr lang="en-US" dirty="0" smtClean="0"/>
              <a:t>This is a lot to cover for in 50 minutes!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274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problem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build the best application ever: A line-of-business app for a Fortune 500.</a:t>
            </a:r>
          </a:p>
          <a:p>
            <a:r>
              <a:rPr lang="en-US" dirty="0" smtClean="0"/>
              <a:t>The app grows in usage to 50+ users.</a:t>
            </a:r>
          </a:p>
          <a:p>
            <a:r>
              <a:rPr lang="en-US" dirty="0" smtClean="0"/>
              <a:t>It stops working.</a:t>
            </a:r>
          </a:p>
          <a:p>
            <a:r>
              <a:rPr lang="en-US" dirty="0" smtClean="0"/>
              <a:t>Throwing hardware at it doesn’t help.</a:t>
            </a:r>
          </a:p>
          <a:p>
            <a:r>
              <a:rPr lang="en-US" dirty="0" smtClean="0"/>
              <a:t>You never managed to get the business to understand that high performance is a feature.</a:t>
            </a:r>
          </a:p>
          <a:p>
            <a:r>
              <a:rPr lang="en-US" dirty="0" smtClean="0"/>
              <a:t>Your self-esteem is suffering.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715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0233" y="283233"/>
            <a:ext cx="6038491" cy="6038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692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to find your bottleneck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9917"/>
            <a:ext cx="10515600" cy="4737046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Behold, SQL Server Profiler!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438" y="2047688"/>
            <a:ext cx="7415123" cy="4581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376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Trace to find your bottleneck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61381"/>
            <a:ext cx="10515600" cy="4615582"/>
          </a:xfrm>
        </p:spPr>
        <p:txBody>
          <a:bodyPr/>
          <a:lstStyle/>
          <a:p>
            <a:r>
              <a:rPr lang="en-US" dirty="0" smtClean="0"/>
              <a:t>Look for the longest running things.</a:t>
            </a:r>
          </a:p>
          <a:p>
            <a:r>
              <a:rPr lang="en-US" dirty="0" smtClean="0"/>
              <a:t>Look for the most reads and writes.</a:t>
            </a:r>
          </a:p>
          <a:p>
            <a:r>
              <a:rPr lang="en-US" dirty="0" smtClean="0"/>
              <a:t>Look for the crazy CPU usage.</a:t>
            </a:r>
          </a:p>
          <a:p>
            <a:r>
              <a:rPr lang="en-US" dirty="0" smtClean="0"/>
              <a:t>Copy the query, execute in SSMS and check execution plan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1753" y="3864633"/>
            <a:ext cx="10008493" cy="277051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747185" y="3795620"/>
            <a:ext cx="2286000" cy="672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5989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Derived vs. pre-calculated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7437"/>
            <a:ext cx="10515600" cy="926201"/>
          </a:xfrm>
        </p:spPr>
        <p:txBody>
          <a:bodyPr/>
          <a:lstStyle/>
          <a:p>
            <a:r>
              <a:rPr lang="en-US" dirty="0" smtClean="0"/>
              <a:t>Ask yourself: Should I calculate data on every request, for every user, or should I do it once and store it when the underlying data changes?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2363638"/>
            <a:ext cx="472727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Derived: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Convenient, inexpensive to implement, requires no additional app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Is often encapsulated in database logic (view or stored procedure).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Aggregation has a performance cost.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Easy to expose for sorting and filtering abstractions (like grid controls).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6096000" y="2363638"/>
            <a:ext cx="4727275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Pre-calculated: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Requires refresh logic any time underlying data changes.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Code has to be well-factored and organized.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Typically involves flat, indexed data structures.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Crazy fast because it’s flat. (NoSQL for all </a:t>
            </a:r>
            <a:r>
              <a:rPr lang="en-US" sz="2400" dirty="0" err="1" smtClean="0"/>
              <a:t>teh</a:t>
            </a:r>
            <a:r>
              <a:rPr lang="en-US" sz="2400" dirty="0" smtClean="0"/>
              <a:t> </a:t>
            </a:r>
            <a:r>
              <a:rPr lang="en-US" sz="2400" dirty="0" err="1" smtClean="0"/>
              <a:t>thingz</a:t>
            </a:r>
            <a:r>
              <a:rPr lang="en-US" sz="2400" dirty="0" smtClean="0"/>
              <a:t>!!!!!111!)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smtClean="0"/>
              <a:t>Sorting and filtering can get complicated when aggregates get involved.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12888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405</TotalTime>
  <Words>1029</Words>
  <Application>Microsoft Macintosh PowerPoint</Application>
  <PresentationFormat>Widescreen</PresentationFormat>
  <Paragraphs>129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Calibri</vt:lpstr>
      <vt:lpstr>Calibri Light</vt:lpstr>
      <vt:lpstr>Consolas</vt:lpstr>
      <vt:lpstr>Arial</vt:lpstr>
      <vt:lpstr>Office Theme</vt:lpstr>
      <vt:lpstr>Query For Speed and Performance: It’s Architectural</vt:lpstr>
      <vt:lpstr>Agenda</vt:lpstr>
      <vt:lpstr>About me</vt:lpstr>
      <vt:lpstr>Assumptions</vt:lpstr>
      <vt:lpstr>The problem</vt:lpstr>
      <vt:lpstr>PowerPoint Presentation</vt:lpstr>
      <vt:lpstr>Trace to find your bottleneck</vt:lpstr>
      <vt:lpstr>Trace to find your bottleneck</vt:lpstr>
      <vt:lpstr>Derived vs. pre-calculated data</vt:lpstr>
      <vt:lpstr>Derived vs. pre-calculated data</vt:lpstr>
      <vt:lpstr>The advantage of being “SQL dumb”</vt:lpstr>
      <vt:lpstr>PowerPoint Presentation</vt:lpstr>
      <vt:lpstr>A real-life example</vt:lpstr>
      <vt:lpstr>A real-life example</vt:lpstr>
      <vt:lpstr>A real-life example</vt:lpstr>
      <vt:lpstr>A real-life example</vt:lpstr>
      <vt:lpstr>A real-life example</vt:lpstr>
      <vt:lpstr>Hidden evil</vt:lpstr>
      <vt:lpstr>Questions?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For Speed and Performance: It’s Architectural</dc:title>
  <dc:creator>Jeff Putz</dc:creator>
  <cp:lastModifiedBy>Jeff Putz</cp:lastModifiedBy>
  <cp:revision>37</cp:revision>
  <dcterms:created xsi:type="dcterms:W3CDTF">2016-03-24T13:48:04Z</dcterms:created>
  <dcterms:modified xsi:type="dcterms:W3CDTF">2016-03-28T22:25:44Z</dcterms:modified>
</cp:coreProperties>
</file>