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Average" panose="020B0604020202020204" charset="0"/>
      <p:regular r:id="rId21"/>
    </p:embeddedFont>
    <p:embeddedFont>
      <p:font typeface="Oswald" panose="020B0604020202020204"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722" y="4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5521a4e42d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5521a4e42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5521a4e42d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5521a4e42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55c133888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55c133888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55c133888f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55c133888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5c133888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5c133888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5c133888f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5c133888f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5c133888f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5c133888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55c133888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55c133888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551711bb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551711bb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5521a4e42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5521a4e42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551711bb7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551711bb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521a4e42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521a4e42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551cb8e79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551cb8e79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521a4e42d_0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521a4e42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55c133888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55c13388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521a4e42d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521a4e42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jeffputz"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jeffputz.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popforumsdev.azurewebsites.ne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Create a build and release pipeline for your open source project in Azure DevOps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Jeff Putz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241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Choose your source repository</a:t>
            </a:r>
            <a:endParaRPr/>
          </a:p>
        </p:txBody>
      </p:sp>
      <p:pic>
        <p:nvPicPr>
          <p:cNvPr id="120" name="Google Shape;120;p22"/>
          <p:cNvPicPr preferRelativeResize="0"/>
          <p:nvPr/>
        </p:nvPicPr>
        <p:blipFill>
          <a:blip r:embed="rId3">
            <a:alphaModFix/>
          </a:blip>
          <a:stretch>
            <a:fillRect/>
          </a:stretch>
        </p:blipFill>
        <p:spPr>
          <a:xfrm>
            <a:off x="845500" y="889900"/>
            <a:ext cx="7452991" cy="4025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2088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Select a build template</a:t>
            </a:r>
            <a:endParaRPr/>
          </a:p>
        </p:txBody>
      </p:sp>
      <p:pic>
        <p:nvPicPr>
          <p:cNvPr id="126" name="Google Shape;126;p23"/>
          <p:cNvPicPr preferRelativeResize="0"/>
          <p:nvPr/>
        </p:nvPicPr>
        <p:blipFill>
          <a:blip r:embed="rId3">
            <a:alphaModFix/>
          </a:blip>
          <a:stretch>
            <a:fillRect/>
          </a:stretch>
        </p:blipFill>
        <p:spPr>
          <a:xfrm>
            <a:off x="306638" y="880225"/>
            <a:ext cx="8530735" cy="4057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2521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Triggering a build</a:t>
            </a:r>
            <a:endParaRPr/>
          </a:p>
        </p:txBody>
      </p:sp>
      <p:pic>
        <p:nvPicPr>
          <p:cNvPr id="132" name="Google Shape;132;p24"/>
          <p:cNvPicPr preferRelativeResize="0"/>
          <p:nvPr/>
        </p:nvPicPr>
        <p:blipFill>
          <a:blip r:embed="rId3">
            <a:alphaModFix/>
          </a:blip>
          <a:stretch>
            <a:fillRect/>
          </a:stretch>
        </p:blipFill>
        <p:spPr>
          <a:xfrm>
            <a:off x="937413" y="1095100"/>
            <a:ext cx="7269169" cy="38209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311700" y="112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steps</a:t>
            </a:r>
            <a:endParaRPr/>
          </a:p>
        </p:txBody>
      </p:sp>
      <p:pic>
        <p:nvPicPr>
          <p:cNvPr id="138" name="Google Shape;138;p25"/>
          <p:cNvPicPr preferRelativeResize="0"/>
          <p:nvPr/>
        </p:nvPicPr>
        <p:blipFill>
          <a:blip r:embed="rId3">
            <a:alphaModFix/>
          </a:blip>
          <a:stretch>
            <a:fillRect/>
          </a:stretch>
        </p:blipFill>
        <p:spPr>
          <a:xfrm>
            <a:off x="880313" y="685550"/>
            <a:ext cx="7383379" cy="41531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LIVE BUILD!!!!!111!</a:t>
            </a:r>
            <a:br>
              <a:rPr lang="en" dirty="0"/>
            </a:br>
            <a:r>
              <a:rPr lang="en" sz="2400"/>
              <a:t>(and explanation of steps)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311700" y="273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Release gates</a:t>
            </a:r>
            <a:endParaRPr/>
          </a:p>
        </p:txBody>
      </p:sp>
      <p:pic>
        <p:nvPicPr>
          <p:cNvPr id="149" name="Google Shape;149;p27"/>
          <p:cNvPicPr preferRelativeResize="0"/>
          <p:nvPr/>
        </p:nvPicPr>
        <p:blipFill>
          <a:blip r:embed="rId3">
            <a:alphaModFix/>
          </a:blip>
          <a:stretch>
            <a:fillRect/>
          </a:stretch>
        </p:blipFill>
        <p:spPr>
          <a:xfrm>
            <a:off x="1653450" y="1105850"/>
            <a:ext cx="5837103"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8"/>
          <p:cNvSpPr txBox="1">
            <a:spLocks noGrp="1"/>
          </p:cNvSpPr>
          <p:nvPr>
            <p:ph type="title"/>
          </p:nvPr>
        </p:nvSpPr>
        <p:spPr>
          <a:xfrm>
            <a:off x="311700" y="2307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Release steps</a:t>
            </a:r>
            <a:endParaRPr/>
          </a:p>
        </p:txBody>
      </p:sp>
      <p:pic>
        <p:nvPicPr>
          <p:cNvPr id="155" name="Google Shape;155;p28"/>
          <p:cNvPicPr preferRelativeResize="0"/>
          <p:nvPr/>
        </p:nvPicPr>
        <p:blipFill>
          <a:blip r:embed="rId3">
            <a:alphaModFix/>
          </a:blip>
          <a:stretch>
            <a:fillRect/>
          </a:stretch>
        </p:blipFill>
        <p:spPr>
          <a:xfrm>
            <a:off x="414800" y="879625"/>
            <a:ext cx="8314398" cy="4048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xfrm>
            <a:off x="311700" y="1985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DEPLOYED!</a:t>
            </a:r>
            <a:endParaRPr/>
          </a:p>
        </p:txBody>
      </p:sp>
      <p:pic>
        <p:nvPicPr>
          <p:cNvPr id="161" name="Google Shape;161;p29"/>
          <p:cNvPicPr preferRelativeResize="0"/>
          <p:nvPr/>
        </p:nvPicPr>
        <p:blipFill>
          <a:blip r:embed="rId3">
            <a:alphaModFix/>
          </a:blip>
          <a:stretch>
            <a:fillRect/>
          </a:stretch>
        </p:blipFill>
        <p:spPr>
          <a:xfrm>
            <a:off x="823438" y="816500"/>
            <a:ext cx="7497124" cy="40674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6BC5-F75C-4F37-875B-66D5CC64CC12}"/>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805604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me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Working in software since 1999, from startups to gigantocorps like Microsoft.</a:t>
            </a:r>
            <a:endParaRPr/>
          </a:p>
          <a:p>
            <a:pPr marL="457200" lvl="0" indent="-342900" algn="l" rtl="0">
              <a:spcBef>
                <a:spcPts val="0"/>
              </a:spcBef>
              <a:spcAft>
                <a:spcPts val="0"/>
              </a:spcAft>
              <a:buSzPts val="1800"/>
              <a:buChar char="●"/>
            </a:pPr>
            <a:r>
              <a:rPr lang="en"/>
              <a:t>Currently VP of Engineering at PowerDMS in Orlando.</a:t>
            </a:r>
            <a:endParaRPr/>
          </a:p>
          <a:p>
            <a:pPr marL="457200" lvl="0" indent="-342900" algn="l" rtl="0">
              <a:spcBef>
                <a:spcPts val="0"/>
              </a:spcBef>
              <a:spcAft>
                <a:spcPts val="0"/>
              </a:spcAft>
              <a:buSzPts val="1800"/>
              <a:buChar char="●"/>
            </a:pPr>
            <a:r>
              <a:rPr lang="en"/>
              <a:t>Sixth year speaking at Orlando Code Camp.</a:t>
            </a:r>
            <a:endParaRPr/>
          </a:p>
          <a:p>
            <a:pPr marL="457200" lvl="0" indent="-342900" algn="l" rtl="0">
              <a:spcBef>
                <a:spcPts val="0"/>
              </a:spcBef>
              <a:spcAft>
                <a:spcPts val="0"/>
              </a:spcAft>
              <a:buSzPts val="1800"/>
              <a:buChar char="●"/>
            </a:pPr>
            <a:r>
              <a:rPr lang="en"/>
              <a:t>Been nerding hard about roller coasters and theme parks with sites like CoasterBuzz.com for 20 years.</a:t>
            </a:r>
            <a:endParaRPr/>
          </a:p>
          <a:p>
            <a:pPr marL="457200" lvl="0" indent="-342900" algn="l" rtl="0">
              <a:spcBef>
                <a:spcPts val="0"/>
              </a:spcBef>
              <a:spcAft>
                <a:spcPts val="0"/>
              </a:spcAft>
              <a:buSzPts val="1800"/>
              <a:buChar char="●"/>
            </a:pPr>
            <a:r>
              <a:rPr lang="en"/>
              <a:t>Maintainer of POP Forums for most of that time.</a:t>
            </a:r>
            <a:endParaRPr/>
          </a:p>
          <a:p>
            <a:pPr marL="457200" lvl="0" indent="-342900" algn="l" rtl="0">
              <a:spcBef>
                <a:spcPts val="0"/>
              </a:spcBef>
              <a:spcAft>
                <a:spcPts val="0"/>
              </a:spcAft>
              <a:buSzPts val="1800"/>
              <a:buChar char="●"/>
            </a:pPr>
            <a:r>
              <a:rPr lang="en"/>
              <a:t>Doing stuff like this to maintain street cred.</a:t>
            </a:r>
            <a:endParaRPr/>
          </a:p>
          <a:p>
            <a:pPr marL="457200" lvl="0" indent="-342900" algn="l" rtl="0">
              <a:spcBef>
                <a:spcPts val="0"/>
              </a:spcBef>
              <a:spcAft>
                <a:spcPts val="0"/>
              </a:spcAft>
              <a:buSzPts val="1800"/>
              <a:buChar char="●"/>
            </a:pPr>
            <a:r>
              <a:rPr lang="en"/>
              <a:t>Bits and decks: </a:t>
            </a:r>
            <a:r>
              <a:rPr lang="en" u="sng">
                <a:solidFill>
                  <a:schemeClr val="hlink"/>
                </a:solidFill>
                <a:hlinkClick r:id="rId3"/>
              </a:rPr>
              <a:t>https://github.com/jeffputz</a:t>
            </a:r>
            <a:endParaRPr/>
          </a:p>
          <a:p>
            <a:pPr marL="457200" lvl="0" indent="-342900" algn="l" rtl="0">
              <a:spcBef>
                <a:spcPts val="0"/>
              </a:spcBef>
              <a:spcAft>
                <a:spcPts val="0"/>
              </a:spcAft>
              <a:buSzPts val="1800"/>
              <a:buChar char="●"/>
            </a:pPr>
            <a:r>
              <a:rPr lang="en"/>
              <a:t>Blog: </a:t>
            </a:r>
            <a:r>
              <a:rPr lang="en" u="sng">
                <a:solidFill>
                  <a:schemeClr val="hlink"/>
                </a:solidFill>
                <a:hlinkClick r:id="rId4"/>
              </a:rPr>
              <a:t>https://jeffputz.com/</a:t>
            </a:r>
            <a:endParaRPr/>
          </a:p>
          <a:p>
            <a:pPr marL="457200" lvl="0" indent="-342900" algn="l" rtl="0">
              <a:spcBef>
                <a:spcPts val="0"/>
              </a:spcBef>
              <a:spcAft>
                <a:spcPts val="0"/>
              </a:spcAft>
              <a:buSzPts val="1800"/>
              <a:buChar char="●"/>
            </a:pPr>
            <a:r>
              <a:rPr lang="en"/>
              <a:t>The Twitter: @jeffputz</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Effect transition="in" filter="fade">
                                      <p:cBhvr>
                                        <p:cTn id="7" dur="1000"/>
                                        <p:tgtEl>
                                          <p:spTgt spid="6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6">
                                            <p:txEl>
                                              <p:pRg st="1" end="1"/>
                                            </p:txEl>
                                          </p:spTgt>
                                        </p:tgtEl>
                                        <p:attrNameLst>
                                          <p:attrName>style.visibility</p:attrName>
                                        </p:attrNameLst>
                                      </p:cBhvr>
                                      <p:to>
                                        <p:strVal val="visible"/>
                                      </p:to>
                                    </p:set>
                                    <p:animEffect transition="in" filter="fade">
                                      <p:cBhvr>
                                        <p:cTn id="12" dur="1000"/>
                                        <p:tgtEl>
                                          <p:spTgt spid="6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6">
                                            <p:txEl>
                                              <p:pRg st="2" end="2"/>
                                            </p:txEl>
                                          </p:spTgt>
                                        </p:tgtEl>
                                        <p:attrNameLst>
                                          <p:attrName>style.visibility</p:attrName>
                                        </p:attrNameLst>
                                      </p:cBhvr>
                                      <p:to>
                                        <p:strVal val="visible"/>
                                      </p:to>
                                    </p:set>
                                    <p:animEffect transition="in" filter="fade">
                                      <p:cBhvr>
                                        <p:cTn id="17" dur="1000"/>
                                        <p:tgtEl>
                                          <p:spTgt spid="6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6">
                                            <p:txEl>
                                              <p:pRg st="3" end="3"/>
                                            </p:txEl>
                                          </p:spTgt>
                                        </p:tgtEl>
                                        <p:attrNameLst>
                                          <p:attrName>style.visibility</p:attrName>
                                        </p:attrNameLst>
                                      </p:cBhvr>
                                      <p:to>
                                        <p:strVal val="visible"/>
                                      </p:to>
                                    </p:set>
                                    <p:animEffect transition="in" filter="fade">
                                      <p:cBhvr>
                                        <p:cTn id="22" dur="1000"/>
                                        <p:tgtEl>
                                          <p:spTgt spid="6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6">
                                            <p:txEl>
                                              <p:pRg st="4" end="4"/>
                                            </p:txEl>
                                          </p:spTgt>
                                        </p:tgtEl>
                                        <p:attrNameLst>
                                          <p:attrName>style.visibility</p:attrName>
                                        </p:attrNameLst>
                                      </p:cBhvr>
                                      <p:to>
                                        <p:strVal val="visible"/>
                                      </p:to>
                                    </p:set>
                                    <p:animEffect transition="in" filter="fade">
                                      <p:cBhvr>
                                        <p:cTn id="27" dur="1000"/>
                                        <p:tgtEl>
                                          <p:spTgt spid="6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6">
                                            <p:txEl>
                                              <p:pRg st="5" end="5"/>
                                            </p:txEl>
                                          </p:spTgt>
                                        </p:tgtEl>
                                        <p:attrNameLst>
                                          <p:attrName>style.visibility</p:attrName>
                                        </p:attrNameLst>
                                      </p:cBhvr>
                                      <p:to>
                                        <p:strVal val="visible"/>
                                      </p:to>
                                    </p:set>
                                    <p:animEffect transition="in" filter="fade">
                                      <p:cBhvr>
                                        <p:cTn id="32" dur="1000"/>
                                        <p:tgtEl>
                                          <p:spTgt spid="6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6">
                                            <p:txEl>
                                              <p:pRg st="6" end="6"/>
                                            </p:txEl>
                                          </p:spTgt>
                                        </p:tgtEl>
                                        <p:attrNameLst>
                                          <p:attrName>style.visibility</p:attrName>
                                        </p:attrNameLst>
                                      </p:cBhvr>
                                      <p:to>
                                        <p:strVal val="visible"/>
                                      </p:to>
                                    </p:set>
                                    <p:animEffect transition="in" filter="fade">
                                      <p:cBhvr>
                                        <p:cTn id="37" dur="1000"/>
                                        <p:tgtEl>
                                          <p:spTgt spid="66">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6">
                                            <p:txEl>
                                              <p:pRg st="7" end="7"/>
                                            </p:txEl>
                                          </p:spTgt>
                                        </p:tgtEl>
                                        <p:attrNameLst>
                                          <p:attrName>style.visibility</p:attrName>
                                        </p:attrNameLst>
                                      </p:cBhvr>
                                      <p:to>
                                        <p:strVal val="visible"/>
                                      </p:to>
                                    </p:set>
                                    <p:animEffect transition="in" filter="fade">
                                      <p:cBhvr>
                                        <p:cTn id="42" dur="1000"/>
                                        <p:tgtEl>
                                          <p:spTgt spid="66">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66">
                                            <p:txEl>
                                              <p:pRg st="8" end="8"/>
                                            </p:txEl>
                                          </p:spTgt>
                                        </p:tgtEl>
                                        <p:attrNameLst>
                                          <p:attrName>style.visibility</p:attrName>
                                        </p:attrNameLst>
                                      </p:cBhvr>
                                      <p:to>
                                        <p:strVal val="visible"/>
                                      </p:to>
                                    </p:set>
                                    <p:animEffect transition="in" filter="fade">
                                      <p:cBhvr>
                                        <p:cTn id="47" dur="1000"/>
                                        <p:tgtEl>
                                          <p:spTgt spid="6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Prerequisites</a:t>
            </a:r>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A Microsoft account (formerly Live, formerly Windows Live, formerly Passport).</a:t>
            </a:r>
            <a:endParaRPr/>
          </a:p>
          <a:p>
            <a:pPr marL="457200" lvl="0" indent="-342900" algn="l" rtl="0">
              <a:spcBef>
                <a:spcPts val="0"/>
              </a:spcBef>
              <a:spcAft>
                <a:spcPts val="0"/>
              </a:spcAft>
              <a:buSzPts val="1800"/>
              <a:buChar char="●"/>
            </a:pPr>
            <a:r>
              <a:rPr lang="en"/>
              <a:t>A public project on GitHub (formerly GitHub but not owned by Microsoft).</a:t>
            </a:r>
            <a:endParaRPr/>
          </a:p>
          <a:p>
            <a:pPr marL="457200" lvl="0" indent="-342900" algn="l" rtl="0">
              <a:spcBef>
                <a:spcPts val="0"/>
              </a:spcBef>
              <a:spcAft>
                <a:spcPts val="0"/>
              </a:spcAft>
              <a:buSzPts val="1800"/>
              <a:buChar char="●"/>
            </a:pPr>
            <a:r>
              <a:rPr lang="en"/>
              <a:t>An organization and project on Azure DevOps (formerly Visual Studio Team Services, formerly Visual Studio Team System, formerly Visual Studio Online, formerly Team Foundation Server Online, formerly TFS running on an old comprooder under your desk).</a:t>
            </a:r>
            <a:endParaRPr/>
          </a:p>
          <a:p>
            <a:pPr marL="457200" lvl="0" indent="-342900" algn="l" rtl="0">
              <a:spcBef>
                <a:spcPts val="0"/>
              </a:spcBef>
              <a:spcAft>
                <a:spcPts val="0"/>
              </a:spcAft>
              <a:buSzPts val="1800"/>
              <a:buChar char="●"/>
            </a:pPr>
            <a:r>
              <a:rPr lang="en"/>
              <a:t>An Azure subscription (mercifully only known previously as Windows Azure).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10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fade">
                                      <p:cBhvr>
                                        <p:cTn id="12" dur="1000"/>
                                        <p:tgtEl>
                                          <p:spTgt spid="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2">
                                            <p:txEl>
                                              <p:pRg st="2" end="2"/>
                                            </p:txEl>
                                          </p:spTgt>
                                        </p:tgtEl>
                                        <p:attrNameLst>
                                          <p:attrName>style.visibility</p:attrName>
                                        </p:attrNameLst>
                                      </p:cBhvr>
                                      <p:to>
                                        <p:strVal val="visible"/>
                                      </p:to>
                                    </p:set>
                                    <p:animEffect transition="in" filter="fade">
                                      <p:cBhvr>
                                        <p:cTn id="17" dur="1000"/>
                                        <p:tgtEl>
                                          <p:spTgt spid="7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2">
                                            <p:txEl>
                                              <p:pRg st="3" end="3"/>
                                            </p:txEl>
                                          </p:spTgt>
                                        </p:tgtEl>
                                        <p:attrNameLst>
                                          <p:attrName>style.visibility</p:attrName>
                                        </p:attrNameLst>
                                      </p:cBhvr>
                                      <p:to>
                                        <p:strVal val="visible"/>
                                      </p:to>
                                    </p:set>
                                    <p:animEffect transition="in" filter="fade">
                                      <p:cBhvr>
                                        <p:cTn id="22" dur="1000"/>
                                        <p:tgtEl>
                                          <p:spTgt spid="7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Scenario</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POP Forums is an open source project on GitHub.</a:t>
            </a:r>
            <a:endParaRPr/>
          </a:p>
          <a:p>
            <a:pPr marL="457200" lvl="0" indent="-342900" algn="l" rtl="0">
              <a:spcBef>
                <a:spcPts val="0"/>
              </a:spcBef>
              <a:spcAft>
                <a:spcPts val="0"/>
              </a:spcAft>
              <a:buSzPts val="1800"/>
              <a:buChar char="●"/>
            </a:pPr>
            <a:r>
              <a:rPr lang="en"/>
              <a:t>CoasterBuzz uses POP Forums as the core of its membership system, and of course has a forum.</a:t>
            </a:r>
            <a:endParaRPr/>
          </a:p>
          <a:p>
            <a:pPr marL="457200" lvl="0" indent="-342900" algn="l" rtl="0">
              <a:spcBef>
                <a:spcPts val="0"/>
              </a:spcBef>
              <a:spcAft>
                <a:spcPts val="0"/>
              </a:spcAft>
              <a:buSzPts val="1800"/>
              <a:buChar char="●"/>
            </a:pPr>
            <a:r>
              <a:rPr lang="en"/>
              <a:t>The latter is a means to put the former under load. Have to integrate quickly.</a:t>
            </a:r>
            <a:endParaRPr/>
          </a:p>
          <a:p>
            <a:pPr marL="457200" lvl="0" indent="-342900" algn="l" rtl="0">
              <a:spcBef>
                <a:spcPts val="0"/>
              </a:spcBef>
              <a:spcAft>
                <a:spcPts val="0"/>
              </a:spcAft>
              <a:buSzPts val="1800"/>
              <a:buChar char="●"/>
            </a:pPr>
            <a:r>
              <a:rPr lang="en"/>
              <a:t>Need a CI site to validate build. </a:t>
            </a:r>
            <a:r>
              <a:rPr lang="en" u="sng">
                <a:solidFill>
                  <a:schemeClr val="hlink"/>
                </a:solidFill>
                <a:hlinkClick r:id="rId3"/>
              </a:rPr>
              <a:t>https://popforumsdev.azurewebsites.net/</a:t>
            </a:r>
            <a:endParaRPr/>
          </a:p>
          <a:p>
            <a:pPr marL="457200" lvl="0" indent="-342900" algn="l" rtl="0">
              <a:spcBef>
                <a:spcPts val="0"/>
              </a:spcBef>
              <a:spcAft>
                <a:spcPts val="0"/>
              </a:spcAft>
              <a:buSzPts val="1800"/>
              <a:buChar char="●"/>
            </a:pPr>
            <a:r>
              <a:rPr lang="en"/>
              <a:t>CI site is running on an Azure App Service with Azure Functions.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xEl>
                                              <p:pRg st="0" end="0"/>
                                            </p:txEl>
                                          </p:spTgt>
                                        </p:tgtEl>
                                        <p:attrNameLst>
                                          <p:attrName>style.visibility</p:attrName>
                                        </p:attrNameLst>
                                      </p:cBhvr>
                                      <p:to>
                                        <p:strVal val="visible"/>
                                      </p:to>
                                    </p:set>
                                    <p:animEffect transition="in" filter="fade">
                                      <p:cBhvr>
                                        <p:cTn id="7" dur="1000"/>
                                        <p:tgtEl>
                                          <p:spTgt spid="7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8">
                                            <p:txEl>
                                              <p:pRg st="1" end="1"/>
                                            </p:txEl>
                                          </p:spTgt>
                                        </p:tgtEl>
                                        <p:attrNameLst>
                                          <p:attrName>style.visibility</p:attrName>
                                        </p:attrNameLst>
                                      </p:cBhvr>
                                      <p:to>
                                        <p:strVal val="visible"/>
                                      </p:to>
                                    </p:set>
                                    <p:animEffect transition="in" filter="fade">
                                      <p:cBhvr>
                                        <p:cTn id="12" dur="1000"/>
                                        <p:tgtEl>
                                          <p:spTgt spid="7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8">
                                            <p:txEl>
                                              <p:pRg st="2" end="2"/>
                                            </p:txEl>
                                          </p:spTgt>
                                        </p:tgtEl>
                                        <p:attrNameLst>
                                          <p:attrName>style.visibility</p:attrName>
                                        </p:attrNameLst>
                                      </p:cBhvr>
                                      <p:to>
                                        <p:strVal val="visible"/>
                                      </p:to>
                                    </p:set>
                                    <p:animEffect transition="in" filter="fade">
                                      <p:cBhvr>
                                        <p:cTn id="17" dur="1000"/>
                                        <p:tgtEl>
                                          <p:spTgt spid="7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xEl>
                                              <p:pRg st="3" end="3"/>
                                            </p:txEl>
                                          </p:spTgt>
                                        </p:tgtEl>
                                        <p:attrNameLst>
                                          <p:attrName>style.visibility</p:attrName>
                                        </p:attrNameLst>
                                      </p:cBhvr>
                                      <p:to>
                                        <p:strVal val="visible"/>
                                      </p:to>
                                    </p:set>
                                    <p:animEffect transition="in" filter="fade">
                                      <p:cBhvr>
                                        <p:cTn id="22" dur="1000"/>
                                        <p:tgtEl>
                                          <p:spTgt spid="7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8">
                                            <p:txEl>
                                              <p:pRg st="4" end="4"/>
                                            </p:txEl>
                                          </p:spTgt>
                                        </p:tgtEl>
                                        <p:attrNameLst>
                                          <p:attrName>style.visibility</p:attrName>
                                        </p:attrNameLst>
                                      </p:cBhvr>
                                      <p:to>
                                        <p:strVal val="visible"/>
                                      </p:to>
                                    </p:set>
                                    <p:animEffect transition="in" filter="fade">
                                      <p:cBhvr>
                                        <p:cTn id="27" dur="1000"/>
                                        <p:tgtEl>
                                          <p:spTgt spid="7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1980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 to software flow</a:t>
            </a:r>
            <a:endParaRPr/>
          </a:p>
        </p:txBody>
      </p:sp>
      <p:sp>
        <p:nvSpPr>
          <p:cNvPr id="84" name="Google Shape;84;p17"/>
          <p:cNvSpPr/>
          <p:nvPr/>
        </p:nvSpPr>
        <p:spPr>
          <a:xfrm>
            <a:off x="311700" y="1022713"/>
            <a:ext cx="3028200" cy="78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GitHub Repository</a:t>
            </a:r>
            <a:endParaRPr sz="2400"/>
          </a:p>
        </p:txBody>
      </p:sp>
      <p:sp>
        <p:nvSpPr>
          <p:cNvPr id="85" name="Google Shape;85;p17"/>
          <p:cNvSpPr/>
          <p:nvPr/>
        </p:nvSpPr>
        <p:spPr>
          <a:xfrm>
            <a:off x="3057900" y="2058563"/>
            <a:ext cx="3028200" cy="78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Build Pipeline</a:t>
            </a:r>
            <a:endParaRPr sz="2400"/>
          </a:p>
        </p:txBody>
      </p:sp>
      <p:sp>
        <p:nvSpPr>
          <p:cNvPr id="86" name="Google Shape;86;p17"/>
          <p:cNvSpPr/>
          <p:nvPr/>
        </p:nvSpPr>
        <p:spPr>
          <a:xfrm>
            <a:off x="5804100" y="3107750"/>
            <a:ext cx="3028200" cy="78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Release Pipeline</a:t>
            </a:r>
            <a:endParaRPr sz="2400"/>
          </a:p>
        </p:txBody>
      </p:sp>
      <p:sp>
        <p:nvSpPr>
          <p:cNvPr id="87" name="Google Shape;87;p17"/>
          <p:cNvSpPr/>
          <p:nvPr/>
        </p:nvSpPr>
        <p:spPr>
          <a:xfrm>
            <a:off x="1133675" y="4076950"/>
            <a:ext cx="3028200" cy="78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2400"/>
              <a:t>Azure App Service</a:t>
            </a:r>
            <a:endParaRPr sz="1200"/>
          </a:p>
          <a:p>
            <a:pPr marL="0" lvl="0" indent="0" algn="l" rtl="0">
              <a:spcBef>
                <a:spcPts val="0"/>
              </a:spcBef>
              <a:spcAft>
                <a:spcPts val="0"/>
              </a:spcAft>
              <a:buNone/>
            </a:pPr>
            <a:r>
              <a:rPr lang="en" sz="1200"/>
              <a:t>(and Azure Functions)</a:t>
            </a:r>
            <a:endParaRPr sz="1200"/>
          </a:p>
        </p:txBody>
      </p:sp>
      <p:cxnSp>
        <p:nvCxnSpPr>
          <p:cNvPr id="88" name="Google Shape;88;p17"/>
          <p:cNvCxnSpPr>
            <a:stCxn id="84" idx="2"/>
            <a:endCxn id="85" idx="1"/>
          </p:cNvCxnSpPr>
          <p:nvPr/>
        </p:nvCxnSpPr>
        <p:spPr>
          <a:xfrm>
            <a:off x="1825800" y="1806613"/>
            <a:ext cx="1232100" cy="643800"/>
          </a:xfrm>
          <a:prstGeom prst="straightConnector1">
            <a:avLst/>
          </a:prstGeom>
          <a:noFill/>
          <a:ln w="38100" cap="flat" cmpd="sng">
            <a:solidFill>
              <a:schemeClr val="dk2"/>
            </a:solidFill>
            <a:prstDash val="solid"/>
            <a:round/>
            <a:headEnd type="none" w="med" len="med"/>
            <a:tailEnd type="triangle" w="med" len="med"/>
          </a:ln>
        </p:spPr>
      </p:cxnSp>
      <p:cxnSp>
        <p:nvCxnSpPr>
          <p:cNvPr id="89" name="Google Shape;89;p17"/>
          <p:cNvCxnSpPr>
            <a:stCxn id="85" idx="2"/>
            <a:endCxn id="86" idx="1"/>
          </p:cNvCxnSpPr>
          <p:nvPr/>
        </p:nvCxnSpPr>
        <p:spPr>
          <a:xfrm>
            <a:off x="4572000" y="2842463"/>
            <a:ext cx="1232100" cy="657300"/>
          </a:xfrm>
          <a:prstGeom prst="straightConnector1">
            <a:avLst/>
          </a:prstGeom>
          <a:noFill/>
          <a:ln w="38100" cap="flat" cmpd="sng">
            <a:solidFill>
              <a:schemeClr val="dk2"/>
            </a:solidFill>
            <a:prstDash val="solid"/>
            <a:round/>
            <a:headEnd type="none" w="med" len="med"/>
            <a:tailEnd type="triangle" w="med" len="med"/>
          </a:ln>
        </p:spPr>
      </p:cxnSp>
      <p:cxnSp>
        <p:nvCxnSpPr>
          <p:cNvPr id="90" name="Google Shape;90;p17"/>
          <p:cNvCxnSpPr>
            <a:stCxn id="86" idx="2"/>
            <a:endCxn id="87" idx="3"/>
          </p:cNvCxnSpPr>
          <p:nvPr/>
        </p:nvCxnSpPr>
        <p:spPr>
          <a:xfrm flipH="1">
            <a:off x="4161900" y="3891650"/>
            <a:ext cx="3156300" cy="5772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906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step: Oauth to GitHub from Azure DevOps</a:t>
            </a:r>
            <a:endParaRPr/>
          </a:p>
        </p:txBody>
      </p:sp>
      <p:pic>
        <p:nvPicPr>
          <p:cNvPr id="96" name="Google Shape;96;p18"/>
          <p:cNvPicPr preferRelativeResize="0"/>
          <p:nvPr/>
        </p:nvPicPr>
        <p:blipFill>
          <a:blip r:embed="rId3">
            <a:alphaModFix/>
          </a:blip>
          <a:stretch>
            <a:fillRect/>
          </a:stretch>
        </p:blipFill>
        <p:spPr>
          <a:xfrm>
            <a:off x="1513800" y="772775"/>
            <a:ext cx="6116397" cy="41722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talk about build/release agents in Azure DevOps</a:t>
            </a:r>
            <a:endParaRPr/>
          </a:p>
        </p:txBody>
      </p:sp>
      <p:sp>
        <p:nvSpPr>
          <p:cNvPr id="102" name="Google Shape;102;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There are hosted (managed) agents, and there are self-hosted agents.</a:t>
            </a:r>
            <a:endParaRPr/>
          </a:p>
          <a:p>
            <a:pPr marL="457200" lvl="0" indent="-342900" algn="l" rtl="0">
              <a:spcBef>
                <a:spcPts val="0"/>
              </a:spcBef>
              <a:spcAft>
                <a:spcPts val="0"/>
              </a:spcAft>
              <a:buSzPts val="1800"/>
              <a:buChar char="●"/>
            </a:pPr>
            <a:r>
              <a:rPr lang="en"/>
              <a:t>First hit is free. Multiple concurrent agents normally are not.</a:t>
            </a:r>
            <a:endParaRPr/>
          </a:p>
          <a:p>
            <a:pPr marL="457200" lvl="0" indent="-342900" algn="l" rtl="0">
              <a:spcBef>
                <a:spcPts val="0"/>
              </a:spcBef>
              <a:spcAft>
                <a:spcPts val="0"/>
              </a:spcAft>
              <a:buSzPts val="1800"/>
              <a:buChar char="●"/>
            </a:pPr>
            <a:r>
              <a:rPr lang="en"/>
              <a:t>Public projects are entitled to 10 </a:t>
            </a:r>
            <a:r>
              <a:rPr lang="en" i="1"/>
              <a:t>FREE</a:t>
            </a:r>
            <a:r>
              <a:rPr lang="en"/>
              <a:t> hosted or self-hosted agents.</a:t>
            </a:r>
            <a:endParaRPr/>
          </a:p>
          <a:p>
            <a:pPr marL="457200" lvl="0" indent="-342900" algn="l" rtl="0">
              <a:spcBef>
                <a:spcPts val="0"/>
              </a:spcBef>
              <a:spcAft>
                <a:spcPts val="0"/>
              </a:spcAft>
              <a:buSzPts val="1800"/>
              <a:buChar char="●"/>
            </a:pPr>
            <a:r>
              <a:rPr lang="en"/>
              <a:t>Hosted agents come in Windows, Linux and macOS flavors.</a:t>
            </a:r>
            <a:endParaRPr/>
          </a:p>
          <a:p>
            <a:pPr marL="457200" lvl="0" indent="-342900" algn="l" rtl="0">
              <a:spcBef>
                <a:spcPts val="0"/>
              </a:spcBef>
              <a:spcAft>
                <a:spcPts val="0"/>
              </a:spcAft>
              <a:buSzPts val="1800"/>
              <a:buChar char="●"/>
            </a:pPr>
            <a:r>
              <a:rPr lang="en"/>
              <a:t>Hosted agents are basically ephemeral VM’s that will be thrown away. Like your Snapchats.</a:t>
            </a:r>
            <a:endParaRPr/>
          </a:p>
          <a:p>
            <a:pPr marL="457200" lvl="0" indent="-342900" algn="l" rtl="0">
              <a:spcBef>
                <a:spcPts val="0"/>
              </a:spcBef>
              <a:spcAft>
                <a:spcPts val="0"/>
              </a:spcAft>
              <a:buSzPts val="1800"/>
              <a:buChar char="●"/>
            </a:pPr>
            <a:r>
              <a:rPr lang="en"/>
              <a:t>Self-hosted agents are faster because they can cache all of the stuff you otherwise have to install every time, like packages, SDK’s, npm, etc.</a:t>
            </a:r>
            <a:endParaRPr/>
          </a:p>
          <a:p>
            <a:pPr marL="457200" lvl="0" indent="-342900" algn="l" rtl="0">
              <a:spcBef>
                <a:spcPts val="0"/>
              </a:spcBef>
              <a:spcAft>
                <a:spcPts val="0"/>
              </a:spcAft>
              <a:buSzPts val="1800"/>
              <a:buChar char="●"/>
            </a:pPr>
            <a:r>
              <a:rPr lang="en"/>
              <a:t>Your OSS project has a budget of $0 and those ungrateful consumers aren’t filling your tip jar, just asking you for help with basic software debugging.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10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1000"/>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1000"/>
                                        <p:tgtEl>
                                          <p:spTgt spid="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3" end="3"/>
                                            </p:txEl>
                                          </p:spTgt>
                                        </p:tgtEl>
                                        <p:attrNameLst>
                                          <p:attrName>style.visibility</p:attrName>
                                        </p:attrNameLst>
                                      </p:cBhvr>
                                      <p:to>
                                        <p:strVal val="visible"/>
                                      </p:to>
                                    </p:set>
                                    <p:animEffect transition="in" filter="fade">
                                      <p:cBhvr>
                                        <p:cTn id="22" dur="1000"/>
                                        <p:tgtEl>
                                          <p:spTgt spid="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4" end="4"/>
                                            </p:txEl>
                                          </p:spTgt>
                                        </p:tgtEl>
                                        <p:attrNameLst>
                                          <p:attrName>style.visibility</p:attrName>
                                        </p:attrNameLst>
                                      </p:cBhvr>
                                      <p:to>
                                        <p:strVal val="visible"/>
                                      </p:to>
                                    </p:set>
                                    <p:animEffect transition="in" filter="fade">
                                      <p:cBhvr>
                                        <p:cTn id="27" dur="1000"/>
                                        <p:tgtEl>
                                          <p:spTgt spid="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5" end="5"/>
                                            </p:txEl>
                                          </p:spTgt>
                                        </p:tgtEl>
                                        <p:attrNameLst>
                                          <p:attrName>style.visibility</p:attrName>
                                        </p:attrNameLst>
                                      </p:cBhvr>
                                      <p:to>
                                        <p:strVal val="visible"/>
                                      </p:to>
                                    </p:set>
                                    <p:animEffect transition="in" filter="fade">
                                      <p:cBhvr>
                                        <p:cTn id="32" dur="1000"/>
                                        <p:tgtEl>
                                          <p:spTgt spid="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6" end="6"/>
                                            </p:txEl>
                                          </p:spTgt>
                                        </p:tgtEl>
                                        <p:attrNameLst>
                                          <p:attrName>style.visibility</p:attrName>
                                        </p:attrNameLst>
                                      </p:cBhvr>
                                      <p:to>
                                        <p:strVal val="visible"/>
                                      </p:to>
                                    </p:set>
                                    <p:animEffect transition="in" filter="fade">
                                      <p:cBhvr>
                                        <p:cTn id="37" dur="1000"/>
                                        <p:tgtEl>
                                          <p:spTgt spid="10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Builds vs. deployments</a:t>
            </a:r>
            <a:endParaRPr/>
          </a:p>
        </p:txBody>
      </p:sp>
      <p:sp>
        <p:nvSpPr>
          <p:cNvPr id="108" name="Google Shape;10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They’re basically the same tools, differing only in </a:t>
            </a:r>
            <a:r>
              <a:rPr lang="en" i="1"/>
              <a:t>triggers</a:t>
            </a:r>
            <a:r>
              <a:rPr lang="en"/>
              <a:t> and </a:t>
            </a:r>
            <a:r>
              <a:rPr lang="en" i="1"/>
              <a:t>gates</a:t>
            </a:r>
            <a:r>
              <a:rPr lang="en"/>
              <a:t>.</a:t>
            </a:r>
            <a:endParaRPr/>
          </a:p>
          <a:p>
            <a:pPr marL="457200" lvl="0" indent="-342900" algn="l" rtl="0">
              <a:spcBef>
                <a:spcPts val="0"/>
              </a:spcBef>
              <a:spcAft>
                <a:spcPts val="0"/>
              </a:spcAft>
              <a:buSzPts val="1800"/>
              <a:buChar char="●"/>
            </a:pPr>
            <a:r>
              <a:rPr lang="en"/>
              <a:t>The GUI components all map to stuff you can do from the command line… dotnet, npm, gulp, etc.</a:t>
            </a:r>
            <a:endParaRPr/>
          </a:p>
          <a:p>
            <a:pPr marL="457200" lvl="0" indent="-342900" algn="l" rtl="0">
              <a:spcBef>
                <a:spcPts val="0"/>
              </a:spcBef>
              <a:spcAft>
                <a:spcPts val="0"/>
              </a:spcAft>
              <a:buSzPts val="1800"/>
              <a:buChar char="●"/>
            </a:pPr>
            <a:r>
              <a:rPr lang="en"/>
              <a:t>When in doubt, do it locally to figure out how to do something.</a:t>
            </a:r>
            <a:endParaRPr/>
          </a:p>
          <a:p>
            <a:pPr marL="457200" lvl="0" indent="-342900" algn="l" rtl="0">
              <a:spcBef>
                <a:spcPts val="0"/>
              </a:spcBef>
              <a:spcAft>
                <a:spcPts val="0"/>
              </a:spcAft>
              <a:buSzPts val="1800"/>
              <a:buChar char="●"/>
            </a:pPr>
            <a:r>
              <a:rPr lang="en"/>
              <a:t>If you really want to live on the edge, do everything as a PowerShell script (may require your own build agent). If you’re really nutty, build a container image to build your app.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animEffect transition="in" filter="fade">
                                      <p:cBhvr>
                                        <p:cTn id="7" dur="1000"/>
                                        <p:tgtEl>
                                          <p:spTgt spid="10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xEl>
                                              <p:pRg st="1" end="1"/>
                                            </p:txEl>
                                          </p:spTgt>
                                        </p:tgtEl>
                                        <p:attrNameLst>
                                          <p:attrName>style.visibility</p:attrName>
                                        </p:attrNameLst>
                                      </p:cBhvr>
                                      <p:to>
                                        <p:strVal val="visible"/>
                                      </p:to>
                                    </p:set>
                                    <p:animEffect transition="in" filter="fade">
                                      <p:cBhvr>
                                        <p:cTn id="12" dur="1000"/>
                                        <p:tgtEl>
                                          <p:spTgt spid="10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8">
                                            <p:txEl>
                                              <p:pRg st="2" end="2"/>
                                            </p:txEl>
                                          </p:spTgt>
                                        </p:tgtEl>
                                        <p:attrNameLst>
                                          <p:attrName>style.visibility</p:attrName>
                                        </p:attrNameLst>
                                      </p:cBhvr>
                                      <p:to>
                                        <p:strVal val="visible"/>
                                      </p:to>
                                    </p:set>
                                    <p:animEffect transition="in" filter="fade">
                                      <p:cBhvr>
                                        <p:cTn id="17" dur="1000"/>
                                        <p:tgtEl>
                                          <p:spTgt spid="10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8">
                                            <p:txEl>
                                              <p:pRg st="3" end="3"/>
                                            </p:txEl>
                                          </p:spTgt>
                                        </p:tgtEl>
                                        <p:attrNameLst>
                                          <p:attrName>style.visibility</p:attrName>
                                        </p:attrNameLst>
                                      </p:cBhvr>
                                      <p:to>
                                        <p:strVal val="visible"/>
                                      </p:to>
                                    </p:set>
                                    <p:animEffect transition="in" filter="fade">
                                      <p:cBhvr>
                                        <p:cTn id="22" dur="1000"/>
                                        <p:tgtEl>
                                          <p:spTgt spid="1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241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Create a new build pipeline</a:t>
            </a:r>
            <a:endParaRPr/>
          </a:p>
        </p:txBody>
      </p:sp>
      <p:pic>
        <p:nvPicPr>
          <p:cNvPr id="114" name="Google Shape;114;p21"/>
          <p:cNvPicPr preferRelativeResize="0"/>
          <p:nvPr/>
        </p:nvPicPr>
        <p:blipFill>
          <a:blip r:embed="rId3">
            <a:alphaModFix/>
          </a:blip>
          <a:stretch>
            <a:fillRect/>
          </a:stretch>
        </p:blipFill>
        <p:spPr>
          <a:xfrm>
            <a:off x="2750600" y="1017725"/>
            <a:ext cx="3642795" cy="382097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554</Words>
  <Application>Microsoft Office PowerPoint</Application>
  <PresentationFormat>On-screen Show (16:9)</PresentationFormat>
  <Paragraphs>53</Paragraphs>
  <Slides>18</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Oswald</vt:lpstr>
      <vt:lpstr>Average</vt:lpstr>
      <vt:lpstr>Arial</vt:lpstr>
      <vt:lpstr>Slate</vt:lpstr>
      <vt:lpstr>Create a build and release pipeline for your open source project in Azure DevOps</vt:lpstr>
      <vt:lpstr>About me</vt:lpstr>
      <vt:lpstr>Prerequisites</vt:lpstr>
      <vt:lpstr>The Scenario</vt:lpstr>
      <vt:lpstr>Code to software flow</vt:lpstr>
      <vt:lpstr>First step: Oauth to GitHub from Azure DevOps</vt:lpstr>
      <vt:lpstr>Let’s talk about build/release agents in Azure DevOps</vt:lpstr>
      <vt:lpstr>Builds vs. deployments</vt:lpstr>
      <vt:lpstr>Create a new build pipeline</vt:lpstr>
      <vt:lpstr>Choose your source repository</vt:lpstr>
      <vt:lpstr>Select a build template</vt:lpstr>
      <vt:lpstr>Triggering a build</vt:lpstr>
      <vt:lpstr>Build steps</vt:lpstr>
      <vt:lpstr>LIVE BUILD!!!!!111! (and explanation of steps)</vt:lpstr>
      <vt:lpstr>Release gates</vt:lpstr>
      <vt:lpstr>Release steps</vt:lpstr>
      <vt:lpstr>DEPLOYED!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a build and release pipeline for your open source project in Azure DevOps</dc:title>
  <cp:lastModifiedBy>Jeff Putz</cp:lastModifiedBy>
  <cp:revision>1</cp:revision>
  <dcterms:modified xsi:type="dcterms:W3CDTF">2019-03-29T21:38:06Z</dcterms:modified>
</cp:coreProperties>
</file>