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2" r:id="rId7"/>
    <p:sldId id="273" r:id="rId8"/>
    <p:sldId id="271" r:id="rId9"/>
    <p:sldId id="277" r:id="rId10"/>
    <p:sldId id="274" r:id="rId11"/>
    <p:sldId id="276" r:id="rId12"/>
    <p:sldId id="275" r:id="rId13"/>
    <p:sldId id="278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1280"/>
  </p:normalViewPr>
  <p:slideViewPr>
    <p:cSldViewPr snapToGrid="0" snapToObjects="1">
      <p:cViewPr varScale="1">
        <p:scale>
          <a:sx n="112" d="100"/>
          <a:sy n="112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ffputz" TargetMode="External"/><Relationship Id="rId3" Type="http://schemas.openxmlformats.org/officeDocument/2006/relationships/hyperlink" Target="mailto:jeff@popw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effputz" TargetMode="External"/><Relationship Id="rId3" Type="http://schemas.openxmlformats.org/officeDocument/2006/relationships/hyperlink" Target="mailto:jeff@popw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28800"/>
            <a:ext cx="9144000" cy="4276718"/>
          </a:xfrm>
        </p:spPr>
        <p:txBody>
          <a:bodyPr>
            <a:normAutofit/>
          </a:bodyPr>
          <a:lstStyle/>
          <a:p>
            <a:r>
              <a:rPr lang="en-US" sz="8800" dirty="0">
                <a:effectLst/>
              </a:rPr>
              <a:t>App </a:t>
            </a:r>
            <a:r>
              <a:rPr lang="en-US" sz="8800" dirty="0" smtClean="0">
                <a:effectLst/>
              </a:rPr>
              <a:t>architecture</a:t>
            </a:r>
            <a:br>
              <a:rPr lang="en-US" sz="8800" dirty="0" smtClean="0">
                <a:effectLst/>
              </a:rPr>
            </a:br>
            <a:r>
              <a:rPr lang="en-US" sz="8800" dirty="0" smtClean="0">
                <a:effectLst/>
              </a:rPr>
              <a:t>without</a:t>
            </a:r>
            <a:br>
              <a:rPr lang="en-US" sz="8800" dirty="0" smtClean="0">
                <a:effectLst/>
              </a:rPr>
            </a:br>
            <a:r>
              <a:rPr lang="en-US" sz="8800" dirty="0" smtClean="0">
                <a:effectLst/>
              </a:rPr>
              <a:t>RDBS </a:t>
            </a:r>
            <a:r>
              <a:rPr lang="en-US" sz="8800" dirty="0">
                <a:effectLst/>
              </a:rPr>
              <a:t>vs NoSQL drama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05075"/>
            <a:ext cx="9144000" cy="754025"/>
          </a:xfrm>
        </p:spPr>
        <p:txBody>
          <a:bodyPr/>
          <a:lstStyle/>
          <a:p>
            <a:r>
              <a:rPr lang="en-US" dirty="0" smtClean="0"/>
              <a:t>Jeff Putz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sauce: Avoid the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querying is the performance bottleneck sin for the average LOB app. Multiple joins plus averages or sums are bad news.</a:t>
            </a:r>
          </a:p>
          <a:p>
            <a:r>
              <a:rPr lang="en-US" dirty="0" smtClean="0"/>
              <a:t>Think about what physically has to be read from a disk to generate your results.</a:t>
            </a:r>
          </a:p>
          <a:p>
            <a:r>
              <a:rPr lang="en-US" dirty="0" smtClean="0"/>
              <a:t>Create well-defined logic pipelines in your app (not the database!) that recalculate aggregate fields when the relevant data changes, so you don’t have to query it in real time.</a:t>
            </a:r>
          </a:p>
          <a:p>
            <a:r>
              <a:rPr lang="en-US" dirty="0" smtClean="0"/>
              <a:t>One calculation when the data changes </a:t>
            </a:r>
            <a:r>
              <a:rPr lang="en-US" dirty="0" smtClean="0"/>
              <a:t>is </a:t>
            </a:r>
            <a:r>
              <a:rPr lang="en-US" dirty="0" smtClean="0"/>
              <a:t>faster than calculating all of it every time!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8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1" y="548640"/>
            <a:ext cx="11307710" cy="5735558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7514705" y="1679171"/>
            <a:ext cx="997527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7631082" y="2809702"/>
            <a:ext cx="1147158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7631082" y="4546950"/>
            <a:ext cx="1147158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6517178" y="5785434"/>
            <a:ext cx="1230284" cy="49876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Beautifully cloudy 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Azure, AWS, Google have countless options.</a:t>
            </a:r>
          </a:p>
          <a:p>
            <a:r>
              <a:rPr lang="en-US" dirty="0" smtClean="0"/>
              <a:t>SQL Server in the cloud &gt; </a:t>
            </a:r>
            <a:r>
              <a:rPr lang="en-US" dirty="0" err="1" smtClean="0"/>
              <a:t>on-premise</a:t>
            </a:r>
            <a:r>
              <a:rPr lang="en-US" dirty="0" smtClean="0"/>
              <a:t> SQL (don’t let DBA’s tell you otherwise).</a:t>
            </a:r>
          </a:p>
          <a:p>
            <a:r>
              <a:rPr lang="en-US" dirty="0" smtClean="0"/>
              <a:t>Instrumentation on cloud services is generally excellent (some even make suggestions to better your schema or indexing).</a:t>
            </a:r>
          </a:p>
          <a:p>
            <a:r>
              <a:rPr lang="en-US" dirty="0" smtClean="0"/>
              <a:t>Maintenance and administration is near zero.</a:t>
            </a:r>
          </a:p>
          <a:p>
            <a:r>
              <a:rPr lang="en-US" dirty="0" smtClean="0"/>
              <a:t>Pricing models vary based on a combination of storage and transactional throughput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Experimentation and prototyping is super cheap, so you can make informed choices.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1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anecdotes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SQL: Report storage, tabular data serialized and stored in a single row, rehydrated easily to HTML tables or CSV’s.</a:t>
            </a:r>
          </a:p>
          <a:p>
            <a:r>
              <a:rPr lang="en-US" dirty="0" smtClean="0"/>
              <a:t>NoSQL (table): State management for worker processes.</a:t>
            </a:r>
          </a:p>
          <a:p>
            <a:r>
              <a:rPr lang="en-US" dirty="0" smtClean="0"/>
              <a:t>SQL + NoSQL (</a:t>
            </a:r>
            <a:r>
              <a:rPr lang="en-US" dirty="0" err="1" smtClean="0"/>
              <a:t>Redis</a:t>
            </a:r>
            <a:r>
              <a:rPr lang="en-US" dirty="0" smtClean="0"/>
              <a:t>): Distributed, two-level cache enabled by messaging.</a:t>
            </a:r>
          </a:p>
          <a:p>
            <a:r>
              <a:rPr lang="en-US" dirty="0" smtClean="0"/>
              <a:t>SQL + Search (AWS, Azure or even Lucene over storage): Fast search </a:t>
            </a:r>
            <a:r>
              <a:rPr lang="en-US" smtClean="0"/>
              <a:t>results with ID’s to SQL entities.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Decks: </a:t>
            </a:r>
            <a:r>
              <a:rPr lang="en-US" dirty="0">
                <a:hlinkClick r:id="rId2"/>
              </a:rPr>
              <a:t>https://github.com/jeffputz</a:t>
            </a:r>
            <a:endParaRPr lang="en-US" dirty="0"/>
          </a:p>
          <a:p>
            <a:r>
              <a:rPr lang="en-US" dirty="0">
                <a:hlinkClick r:id="rId3"/>
              </a:rPr>
              <a:t>jeff@popw.com</a:t>
            </a:r>
            <a:r>
              <a:rPr lang="en-US" dirty="0"/>
              <a:t> and on the Twitter @</a:t>
            </a:r>
            <a:r>
              <a:rPr lang="en-US" dirty="0" err="1"/>
              <a:t>jeffputz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the </a:t>
            </a:r>
            <a:r>
              <a:rPr lang="en-US" dirty="0" err="1" smtClean="0"/>
              <a:t>softwares</a:t>
            </a:r>
            <a:r>
              <a:rPr lang="en-US" dirty="0" smtClean="0"/>
              <a:t> since 1999-ish.</a:t>
            </a:r>
          </a:p>
          <a:p>
            <a:r>
              <a:rPr lang="en-US" dirty="0" smtClean="0"/>
              <a:t>Diverse experience, from </a:t>
            </a:r>
            <a:r>
              <a:rPr lang="en-US" dirty="0" err="1" smtClean="0"/>
              <a:t>megacorps</a:t>
            </a:r>
            <a:r>
              <a:rPr lang="en-US" dirty="0" smtClean="0"/>
              <a:t> like Microsoft and Humana to startups and dot-com flameouts.</a:t>
            </a:r>
          </a:p>
          <a:p>
            <a:r>
              <a:rPr lang="en-US" dirty="0" smtClean="0"/>
              <a:t>Currently VP of Product Development and Software Engineering for </a:t>
            </a:r>
            <a:r>
              <a:rPr lang="en-US" dirty="0" err="1" smtClean="0"/>
              <a:t>novi</a:t>
            </a:r>
            <a:r>
              <a:rPr lang="en-US" dirty="0" smtClean="0"/>
              <a:t> AMS.</a:t>
            </a:r>
          </a:p>
          <a:p>
            <a:r>
              <a:rPr lang="en-US" dirty="0" smtClean="0"/>
              <a:t>Been hiring people on and off for the last ten years.</a:t>
            </a:r>
          </a:p>
          <a:p>
            <a:r>
              <a:rPr lang="en-US" dirty="0"/>
              <a:t>Decks: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github.com/jeffputz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jeff@popw.com</a:t>
            </a:r>
            <a:r>
              <a:rPr lang="en-US" dirty="0" smtClean="0"/>
              <a:t> and on the Twitter @</a:t>
            </a:r>
            <a:r>
              <a:rPr lang="en-US" dirty="0" err="1" smtClean="0"/>
              <a:t>jeffputz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Developers, developers, developers</a:t>
            </a:r>
          </a:p>
          <a:p>
            <a:r>
              <a:rPr lang="en-US" dirty="0" smtClean="0"/>
              <a:t>“Architects”</a:t>
            </a:r>
          </a:p>
          <a:p>
            <a:r>
              <a:rPr lang="en-US" dirty="0" smtClean="0"/>
              <a:t>Skeptical business folk</a:t>
            </a:r>
          </a:p>
          <a:p>
            <a:r>
              <a:rPr lang="en-US" dirty="0" smtClean="0"/>
              <a:t>This is not an argument </a:t>
            </a:r>
            <a:r>
              <a:rPr lang="en-US" dirty="0" smtClean="0"/>
              <a:t>about what is more </a:t>
            </a:r>
            <a:r>
              <a:rPr lang="en-US" dirty="0" err="1" smtClean="0"/>
              <a:t>scaleable</a:t>
            </a:r>
            <a:r>
              <a:rPr lang="en-US" dirty="0" smtClean="0"/>
              <a:t>, </a:t>
            </a:r>
            <a:r>
              <a:rPr lang="en-US" dirty="0" smtClean="0"/>
              <a:t>but rather choosing the right tool (scale is different for SQL vs. NoSQL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There are good practices to follow for any persistence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0851" y="0"/>
            <a:ext cx="45221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2010</a:t>
            </a:r>
            <a:endParaRPr lang="en-US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036" y="1401157"/>
            <a:ext cx="7041752" cy="49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SQL or not to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your data have relationships? Parent/child relationships are the biggest reason for this. Use SQL.</a:t>
            </a:r>
          </a:p>
          <a:p>
            <a:r>
              <a:rPr lang="en-US" dirty="0" smtClean="0"/>
              <a:t>Have unstructured data, data retrieved by a single key, documents, blobs? Use </a:t>
            </a:r>
            <a:r>
              <a:rPr lang="en-US" dirty="0" smtClean="0"/>
              <a:t>NoSQL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Does your schema change a lot, is querying reasonably specific and are do you have specific throughput targets? NoSQL, but get ready to research your options.</a:t>
            </a:r>
          </a:p>
          <a:p>
            <a:r>
              <a:rPr lang="en-US" dirty="0" smtClean="0"/>
              <a:t>What experience does your team have? SQL is cheaper to support because everyone knows it. Also: SQL can probably do what you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9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does NoSQL solve?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Computationally less expensive, depending on which system.</a:t>
            </a:r>
          </a:p>
          <a:p>
            <a:r>
              <a:rPr lang="en-US" dirty="0" smtClean="0"/>
              <a:t>Crazy throughput, especially for writes, also depending on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Potentially higher developer productivity (assuming prior knowledge and the kinds of change in the app lifecycle).</a:t>
            </a:r>
            <a:endParaRPr lang="en-US" dirty="0" smtClean="0"/>
          </a:p>
          <a:p>
            <a:r>
              <a:rPr lang="en-US" dirty="0" smtClean="0"/>
              <a:t>Tons of options, many in managed cloud offerings</a:t>
            </a:r>
            <a:r>
              <a:rPr lang="en-US" dirty="0" smtClean="0"/>
              <a:t>. Choose from key/value, document, graph, column.</a:t>
            </a:r>
            <a:endParaRPr lang="en-US" dirty="0" smtClean="0"/>
          </a:p>
          <a:p>
            <a:r>
              <a:rPr lang="en-US" dirty="0" smtClean="0"/>
              <a:t>Many are open source, so licensing is not a component of cost.</a:t>
            </a:r>
          </a:p>
          <a:p>
            <a:r>
              <a:rPr lang="en-US" dirty="0" smtClean="0"/>
              <a:t>Simple API’s, usually RESTful, so they’re platform agnostic (though let’s be honest, you can use SQL variants everywhere too).</a:t>
            </a:r>
          </a:p>
          <a:p>
            <a:r>
              <a:rPr lang="en-US" dirty="0" smtClean="0"/>
              <a:t>Ironically, using </a:t>
            </a:r>
            <a:r>
              <a:rPr lang="en-US" dirty="0" smtClean="0"/>
              <a:t>NoSQL and thinking in the simplest terms is good practice for better 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1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reality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9600" dirty="0" smtClean="0"/>
              <a:t>You are not Facebook or the Twitter</a:t>
            </a:r>
            <a:r>
              <a:rPr lang="en-US" sz="9600" dirty="0" smtClean="0"/>
              <a:t>.</a:t>
            </a:r>
          </a:p>
          <a:p>
            <a:r>
              <a:rPr lang="en-US" sz="9600" dirty="0" smtClean="0"/>
              <a:t>Don’t prematurely optimize.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9446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normal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Most SQL databases can do straight, single-key storage adequately.</a:t>
            </a:r>
          </a:p>
          <a:p>
            <a:r>
              <a:rPr lang="en-US" dirty="0" smtClean="0"/>
              <a:t>Fight the urge to normalize everything.</a:t>
            </a:r>
          </a:p>
          <a:p>
            <a:r>
              <a:rPr lang="en-US" dirty="0" smtClean="0"/>
              <a:t>Sometimes, it’s OK to compose instead of join (an important consideration for NoSQL usage, but also for SQL).</a:t>
            </a:r>
          </a:p>
          <a:p>
            <a:r>
              <a:rPr lang="en-US" dirty="0" smtClean="0"/>
              <a:t>Important: Don’t build schema around object graphs that never have to be interrogated. Just serialize it, drop it in a single field.</a:t>
            </a:r>
          </a:p>
          <a:p>
            <a:r>
              <a:rPr lang="en-US" dirty="0" smtClean="0"/>
              <a:t>Break down what your business need is, and figure out the fastest possible way to get it. Focus on the domain, not the persistence and code mechanisms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Hybrid solutions are (SQL + table/blob storage, SQL + key/value) are great options provided you can persist in a transactional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“Normal”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BAD:</a:t>
            </a:r>
          </a:p>
          <a:p>
            <a:pPr lvl="1"/>
            <a:r>
              <a:rPr lang="en-US" dirty="0" smtClean="0"/>
              <a:t>Parent table with object definition and metadata</a:t>
            </a:r>
          </a:p>
          <a:p>
            <a:pPr lvl="1"/>
            <a:r>
              <a:rPr lang="en-US" dirty="0" smtClean="0"/>
              <a:t>Child tables: Key value pairs</a:t>
            </a:r>
          </a:p>
          <a:p>
            <a:pPr lvl="1"/>
            <a:r>
              <a:rPr lang="en-US" dirty="0" smtClean="0"/>
              <a:t>More tables: Actual data referencing the child tables</a:t>
            </a:r>
          </a:p>
          <a:p>
            <a:pPr lvl="1"/>
            <a:endParaRPr lang="en-US" dirty="0"/>
          </a:p>
          <a:p>
            <a:r>
              <a:rPr lang="en-US" dirty="0" smtClean="0"/>
              <a:t>GOOD:</a:t>
            </a:r>
          </a:p>
          <a:p>
            <a:pPr lvl="1"/>
            <a:r>
              <a:rPr lang="en-US" dirty="0" smtClean="0"/>
              <a:t>One table, rows </a:t>
            </a:r>
            <a:r>
              <a:rPr lang="en-US" dirty="0" smtClean="0"/>
              <a:t>encapsulate the entity, </a:t>
            </a:r>
            <a:r>
              <a:rPr lang="en-US" dirty="0" smtClean="0"/>
              <a:t>metadata and serialized data blob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5908</TotalTime>
  <Words>778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Arial</vt:lpstr>
      <vt:lpstr>Depth</vt:lpstr>
      <vt:lpstr>App architecture without RDBS vs NoSQL drama</vt:lpstr>
      <vt:lpstr>About me</vt:lpstr>
      <vt:lpstr>Who is this for</vt:lpstr>
      <vt:lpstr>PowerPoint Presentation</vt:lpstr>
      <vt:lpstr>To SQL or not to SQL</vt:lpstr>
      <vt:lpstr>What problems does NoSQL solve?</vt:lpstr>
      <vt:lpstr>A quick reality check</vt:lpstr>
      <vt:lpstr>The new normal</vt:lpstr>
      <vt:lpstr>“Normal” thinking</vt:lpstr>
      <vt:lpstr>SQL sauce: Avoid the join</vt:lpstr>
      <vt:lpstr>PowerPoint Presentation</vt:lpstr>
      <vt:lpstr>Beautifully cloudy days</vt:lpstr>
      <vt:lpstr>Real-world anecdotes</vt:lpstr>
      <vt:lpstr>Questions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is hard,  getting hired is easy, so get it right</dc:title>
  <dc:creator>Jeff Putz</dc:creator>
  <cp:lastModifiedBy>Jeff Putz</cp:lastModifiedBy>
  <cp:revision>52</cp:revision>
  <dcterms:created xsi:type="dcterms:W3CDTF">2017-03-09T17:30:35Z</dcterms:created>
  <dcterms:modified xsi:type="dcterms:W3CDTF">2018-01-05T04:07:36Z</dcterms:modified>
</cp:coreProperties>
</file>