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9" r:id="rId5"/>
    <p:sldId id="259" r:id="rId6"/>
    <p:sldId id="260" r:id="rId7"/>
    <p:sldId id="262" r:id="rId8"/>
    <p:sldId id="261"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03"/>
    <p:restoredTop sz="94607"/>
  </p:normalViewPr>
  <p:slideViewPr>
    <p:cSldViewPr snapToGrid="0" snapToObjects="1">
      <p:cViewPr varScale="1">
        <p:scale>
          <a:sx n="77" d="100"/>
          <a:sy n="77" d="100"/>
        </p:scale>
        <p:origin x="200" y="8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4/4/17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4/4/17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4/4/17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4/4/17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4/4/17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4/4/17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4/4/17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4/4/17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4/4/17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4/4/17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4/4/17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4/4/17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4/4/17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4/4/17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4/4/17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4/4/17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4/4/17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4/4/17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dirty="0"/>
              <a:t>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effputz" TargetMode="External"/><Relationship Id="rId3" Type="http://schemas.openxmlformats.org/officeDocument/2006/relationships/hyperlink" Target="mailto:jeff@popw.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effputz" TargetMode="External"/><Relationship Id="rId3" Type="http://schemas.openxmlformats.org/officeDocument/2006/relationships/hyperlink" Target="mailto:jeff@popw.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828800"/>
            <a:ext cx="9144000" cy="4276718"/>
          </a:xfrm>
        </p:spPr>
        <p:txBody>
          <a:bodyPr>
            <a:normAutofit/>
          </a:bodyPr>
          <a:lstStyle/>
          <a:p>
            <a:r>
              <a:rPr lang="en-US" dirty="0">
                <a:effectLst/>
              </a:rPr>
              <a:t>Hiring is hard, </a:t>
            </a:r>
            <a:r>
              <a:rPr lang="en-US" dirty="0" smtClean="0">
                <a:effectLst/>
              </a:rPr>
              <a:t/>
            </a:r>
            <a:br>
              <a:rPr lang="en-US" dirty="0" smtClean="0">
                <a:effectLst/>
              </a:rPr>
            </a:br>
            <a:r>
              <a:rPr lang="en-US" dirty="0" smtClean="0">
                <a:effectLst/>
              </a:rPr>
              <a:t>getting </a:t>
            </a:r>
            <a:r>
              <a:rPr lang="en-US" dirty="0">
                <a:effectLst/>
              </a:rPr>
              <a:t>hired is </a:t>
            </a:r>
            <a:r>
              <a:rPr lang="en-US" dirty="0" smtClean="0">
                <a:effectLst/>
              </a:rPr>
              <a:t>easy,</a:t>
            </a:r>
            <a:br>
              <a:rPr lang="en-US" dirty="0" smtClean="0">
                <a:effectLst/>
              </a:rPr>
            </a:br>
            <a:r>
              <a:rPr lang="en-US" dirty="0" smtClean="0">
                <a:effectLst/>
              </a:rPr>
              <a:t>so </a:t>
            </a:r>
            <a:r>
              <a:rPr lang="en-US" dirty="0">
                <a:effectLst/>
              </a:rPr>
              <a:t>get it right</a:t>
            </a:r>
          </a:p>
        </p:txBody>
      </p:sp>
      <p:sp>
        <p:nvSpPr>
          <p:cNvPr id="3" name="Subtitle 2"/>
          <p:cNvSpPr>
            <a:spLocks noGrp="1"/>
          </p:cNvSpPr>
          <p:nvPr>
            <p:ph type="subTitle" idx="1"/>
          </p:nvPr>
        </p:nvSpPr>
        <p:spPr>
          <a:xfrm>
            <a:off x="2209800" y="405075"/>
            <a:ext cx="9144000" cy="754025"/>
          </a:xfrm>
        </p:spPr>
        <p:txBody>
          <a:bodyPr/>
          <a:lstStyle/>
          <a:p>
            <a:r>
              <a:rPr lang="en-US" dirty="0" smtClean="0"/>
              <a:t>Jeff Putz</a:t>
            </a:r>
            <a:endParaRPr lang="en-US" dirty="0"/>
          </a:p>
        </p:txBody>
      </p:sp>
    </p:spTree>
    <p:extLst>
      <p:ext uri="{BB962C8B-B14F-4D97-AF65-F5344CB8AC3E}">
        <p14:creationId xmlns:p14="http://schemas.microsoft.com/office/powerpoint/2010/main" val="1904981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Standing out: Candidates</a:t>
            </a:r>
            <a:endParaRPr lang="en-US" dirty="0"/>
          </a:p>
        </p:txBody>
      </p:sp>
      <p:sp>
        <p:nvSpPr>
          <p:cNvPr id="3" name="Content Placeholder 2"/>
          <p:cNvSpPr>
            <a:spLocks noGrp="1"/>
          </p:cNvSpPr>
          <p:nvPr>
            <p:ph idx="1"/>
          </p:nvPr>
        </p:nvSpPr>
        <p:spPr/>
        <p:txBody>
          <a:bodyPr>
            <a:normAutofit lnSpcReduction="10000"/>
          </a:bodyPr>
          <a:lstStyle/>
          <a:p>
            <a:r>
              <a:rPr lang="en-US" dirty="0" smtClean="0"/>
              <a:t>Resume has to have clear, up-front matches for skills and tools.</a:t>
            </a:r>
          </a:p>
          <a:p>
            <a:r>
              <a:rPr lang="en-US" dirty="0" smtClean="0"/>
              <a:t>Don’t assume years of experience is an “in.” Years are not all created equal.</a:t>
            </a:r>
          </a:p>
          <a:p>
            <a:r>
              <a:rPr lang="en-US" dirty="0" smtClean="0"/>
              <a:t>Discoverable, real things you did make you more appealing. At least have a </a:t>
            </a:r>
            <a:r>
              <a:rPr lang="en-US" dirty="0" err="1" smtClean="0"/>
              <a:t>Github</a:t>
            </a:r>
            <a:r>
              <a:rPr lang="en-US" dirty="0" smtClean="0"/>
              <a:t> profile with contributions. URL’s of real apps help too.</a:t>
            </a:r>
          </a:p>
          <a:p>
            <a:r>
              <a:rPr lang="en-US" dirty="0" smtClean="0"/>
              <a:t>Don’t be above the questions or code tests. Again, your years of experience are a poor indicator of ability.</a:t>
            </a:r>
          </a:p>
          <a:p>
            <a:r>
              <a:rPr lang="en-US" dirty="0" smtClean="0"/>
              <a:t>Be able to explain lots of moving around. If it’s contracting, great, but if you just weren’t happy about your previous gigs, say so.</a:t>
            </a:r>
            <a:endParaRPr lang="en-US" dirty="0"/>
          </a:p>
        </p:txBody>
      </p:sp>
    </p:spTree>
    <p:extLst>
      <p:ext uri="{BB962C8B-B14F-4D97-AF65-F5344CB8AC3E}">
        <p14:creationId xmlns:p14="http://schemas.microsoft.com/office/powerpoint/2010/main" val="102077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 vs. Salary</a:t>
            </a:r>
            <a:endParaRPr lang="en-US" dirty="0"/>
          </a:p>
        </p:txBody>
      </p:sp>
      <p:sp>
        <p:nvSpPr>
          <p:cNvPr id="3" name="Content Placeholder 2"/>
          <p:cNvSpPr>
            <a:spLocks noGrp="1"/>
          </p:cNvSpPr>
          <p:nvPr>
            <p:ph idx="1"/>
          </p:nvPr>
        </p:nvSpPr>
        <p:spPr/>
        <p:txBody>
          <a:bodyPr/>
          <a:lstStyle/>
          <a:p>
            <a:r>
              <a:rPr lang="en-US" dirty="0" smtClean="0"/>
              <a:t>Weigh the pros and cons. Some people want stability, other people are embracing the “gig economy.” There’s room for both, but look for fit among candidates and employers.</a:t>
            </a:r>
          </a:p>
          <a:p>
            <a:r>
              <a:rPr lang="en-US" dirty="0" smtClean="0"/>
              <a:t>Contract may seem like less risk, but rates are higher and turnover (itself an expense) is higher.</a:t>
            </a:r>
          </a:p>
          <a:p>
            <a:r>
              <a:rPr lang="en-US" dirty="0" smtClean="0"/>
              <a:t>Benefits matter to a lot of people, especially with families.</a:t>
            </a:r>
            <a:endParaRPr lang="en-US" dirty="0"/>
          </a:p>
        </p:txBody>
      </p:sp>
    </p:spTree>
    <p:extLst>
      <p:ext uri="{BB962C8B-B14F-4D97-AF65-F5344CB8AC3E}">
        <p14:creationId xmlns:p14="http://schemas.microsoft.com/office/powerpoint/2010/main" val="98853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bail (or fire)</a:t>
            </a:r>
            <a:endParaRPr lang="en-US" dirty="0"/>
          </a:p>
        </p:txBody>
      </p:sp>
      <p:sp>
        <p:nvSpPr>
          <p:cNvPr id="3" name="Content Placeholder 2"/>
          <p:cNvSpPr>
            <a:spLocks noGrp="1"/>
          </p:cNvSpPr>
          <p:nvPr>
            <p:ph idx="1"/>
          </p:nvPr>
        </p:nvSpPr>
        <p:spPr/>
        <p:txBody>
          <a:bodyPr/>
          <a:lstStyle/>
          <a:p>
            <a:pPr marL="0" indent="0">
              <a:buNone/>
            </a:pPr>
            <a:r>
              <a:rPr lang="en-US" sz="3200" dirty="0" smtClean="0"/>
              <a:t>“When I was 17, I read a quote that went something like, ‘If you live each day as if it were your last, someday you’ll most certainly be right.’ It made an impression on me, and since then, for the past 33 years, I have looked in the mirror every morning and asked myself: ’If today were the last day of my life, would I want to do what I am about to do today?’ And whenever the answer has been ‘no’ for too many days in a row, I know I need to change something.</a:t>
            </a:r>
          </a:p>
          <a:p>
            <a:pPr marL="0" indent="0">
              <a:buNone/>
            </a:pPr>
            <a:r>
              <a:rPr lang="en-US" dirty="0" smtClean="0"/>
              <a:t>-Steve Jobs, 2005, Stanford Commencement Address</a:t>
            </a:r>
            <a:endParaRPr lang="en-US" dirty="0"/>
          </a:p>
        </p:txBody>
      </p:sp>
    </p:spTree>
    <p:extLst>
      <p:ext uri="{BB962C8B-B14F-4D97-AF65-F5344CB8AC3E}">
        <p14:creationId xmlns:p14="http://schemas.microsoft.com/office/powerpoint/2010/main" val="6127459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Accepting market realities (both sides)</a:t>
            </a:r>
            <a:endParaRPr lang="en-US" dirty="0"/>
          </a:p>
        </p:txBody>
      </p:sp>
      <p:sp>
        <p:nvSpPr>
          <p:cNvPr id="3" name="Content Placeholder 2"/>
          <p:cNvSpPr>
            <a:spLocks noGrp="1"/>
          </p:cNvSpPr>
          <p:nvPr>
            <p:ph idx="1"/>
          </p:nvPr>
        </p:nvSpPr>
        <p:spPr/>
        <p:txBody>
          <a:bodyPr/>
          <a:lstStyle/>
          <a:p>
            <a:r>
              <a:rPr lang="en-US" dirty="0" smtClean="0"/>
              <a:t>Salary averages are what they are. Good people are not cheap</a:t>
            </a:r>
            <a:r>
              <a:rPr lang="en-US" dirty="0" smtClean="0"/>
              <a:t>.</a:t>
            </a:r>
          </a:p>
          <a:p>
            <a:r>
              <a:rPr lang="en-US" dirty="0" smtClean="0"/>
              <a:t>You probably aren’t worth as much as you think, but the market partially favors mediocrity.</a:t>
            </a:r>
          </a:p>
          <a:p>
            <a:r>
              <a:rPr lang="en-US" dirty="0" smtClean="0"/>
              <a:t>You local pool isn’t deep enough.</a:t>
            </a:r>
          </a:p>
          <a:p>
            <a:r>
              <a:rPr lang="en-US" dirty="0" smtClean="0"/>
              <a:t>Arbitrary requirements will severely limit your candidates (education, degrees, certifications, specific skills, length of career).</a:t>
            </a:r>
          </a:p>
          <a:p>
            <a:r>
              <a:rPr lang="en-US" dirty="0" smtClean="0"/>
              <a:t>A person with 20 years of experience and a PhD is rarely better than someone with 5 years and no degree. You can’t judge that way.</a:t>
            </a:r>
            <a:endParaRPr lang="en-US" dirty="0"/>
          </a:p>
        </p:txBody>
      </p:sp>
    </p:spTree>
    <p:extLst>
      <p:ext uri="{BB962C8B-B14F-4D97-AF65-F5344CB8AC3E}">
        <p14:creationId xmlns:p14="http://schemas.microsoft.com/office/powerpoint/2010/main" val="1378502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a:t>Decks: </a:t>
            </a:r>
            <a:r>
              <a:rPr lang="en-US" dirty="0">
                <a:hlinkClick r:id="rId2"/>
              </a:rPr>
              <a:t>https://github.com/jeffputz</a:t>
            </a:r>
            <a:endParaRPr lang="en-US" dirty="0"/>
          </a:p>
          <a:p>
            <a:r>
              <a:rPr lang="en-US" dirty="0">
                <a:hlinkClick r:id="rId3"/>
              </a:rPr>
              <a:t>jeff@popw.com</a:t>
            </a:r>
            <a:r>
              <a:rPr lang="en-US" dirty="0"/>
              <a:t> and on the Twitter @</a:t>
            </a:r>
            <a:r>
              <a:rPr lang="en-US" dirty="0" err="1"/>
              <a:t>jeffputz</a:t>
            </a:r>
            <a:endParaRPr lang="en-US" dirty="0"/>
          </a:p>
          <a:p>
            <a:endParaRPr lang="en-US" dirty="0"/>
          </a:p>
        </p:txBody>
      </p:sp>
    </p:spTree>
    <p:extLst>
      <p:ext uri="{BB962C8B-B14F-4D97-AF65-F5344CB8AC3E}">
        <p14:creationId xmlns:p14="http://schemas.microsoft.com/office/powerpoint/2010/main" val="1613228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lstStyle/>
          <a:p>
            <a:r>
              <a:rPr lang="en-US" dirty="0" smtClean="0"/>
              <a:t>Working the </a:t>
            </a:r>
            <a:r>
              <a:rPr lang="en-US" dirty="0" err="1" smtClean="0"/>
              <a:t>softwares</a:t>
            </a:r>
            <a:r>
              <a:rPr lang="en-US" dirty="0" smtClean="0"/>
              <a:t> since 1999-ish.</a:t>
            </a:r>
          </a:p>
          <a:p>
            <a:r>
              <a:rPr lang="en-US" dirty="0" smtClean="0"/>
              <a:t>Diverse experience, from </a:t>
            </a:r>
            <a:r>
              <a:rPr lang="en-US" dirty="0" err="1" smtClean="0"/>
              <a:t>megacorps</a:t>
            </a:r>
            <a:r>
              <a:rPr lang="en-US" dirty="0" smtClean="0"/>
              <a:t> like Microsoft and Humana to startups and dot-com flameouts.</a:t>
            </a:r>
          </a:p>
          <a:p>
            <a:r>
              <a:rPr lang="en-US" dirty="0" smtClean="0"/>
              <a:t>Currently VP of Product Development and Software Engineering for </a:t>
            </a:r>
            <a:r>
              <a:rPr lang="en-US" dirty="0" err="1" smtClean="0"/>
              <a:t>novi</a:t>
            </a:r>
            <a:r>
              <a:rPr lang="en-US" dirty="0" smtClean="0"/>
              <a:t> AMS.</a:t>
            </a:r>
          </a:p>
          <a:p>
            <a:r>
              <a:rPr lang="en-US" dirty="0" smtClean="0"/>
              <a:t>Been hiring people on and off for the last ten years.</a:t>
            </a:r>
          </a:p>
          <a:p>
            <a:r>
              <a:rPr lang="en-US" dirty="0"/>
              <a:t>Decks: </a:t>
            </a:r>
            <a:r>
              <a:rPr lang="en-US" dirty="0">
                <a:hlinkClick r:id="rId2"/>
              </a:rPr>
              <a:t>https://</a:t>
            </a:r>
            <a:r>
              <a:rPr lang="en-US" dirty="0" smtClean="0">
                <a:hlinkClick r:id="rId2"/>
              </a:rPr>
              <a:t>github.com/jeffputz</a:t>
            </a:r>
            <a:endParaRPr lang="en-US" dirty="0" smtClean="0"/>
          </a:p>
          <a:p>
            <a:r>
              <a:rPr lang="en-US" dirty="0" smtClean="0">
                <a:hlinkClick r:id="rId3"/>
              </a:rPr>
              <a:t>jeff@popw.com</a:t>
            </a:r>
            <a:r>
              <a:rPr lang="en-US" dirty="0" smtClean="0"/>
              <a:t> and on the Twitter @</a:t>
            </a:r>
            <a:r>
              <a:rPr lang="en-US" dirty="0" err="1" smtClean="0"/>
              <a:t>jeffputz</a:t>
            </a:r>
            <a:endParaRPr lang="en-US" dirty="0"/>
          </a:p>
        </p:txBody>
      </p:sp>
    </p:spTree>
    <p:extLst>
      <p:ext uri="{BB962C8B-B14F-4D97-AF65-F5344CB8AC3E}">
        <p14:creationId xmlns:p14="http://schemas.microsoft.com/office/powerpoint/2010/main" val="181294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this for</a:t>
            </a:r>
            <a:endParaRPr lang="en-US" dirty="0"/>
          </a:p>
        </p:txBody>
      </p:sp>
      <p:sp>
        <p:nvSpPr>
          <p:cNvPr id="3" name="Content Placeholder 2"/>
          <p:cNvSpPr>
            <a:spLocks noGrp="1"/>
          </p:cNvSpPr>
          <p:nvPr>
            <p:ph idx="1"/>
          </p:nvPr>
        </p:nvSpPr>
        <p:spPr/>
        <p:txBody>
          <a:bodyPr/>
          <a:lstStyle/>
          <a:p>
            <a:r>
              <a:rPr lang="en-US" dirty="0" smtClean="0"/>
              <a:t>People who have to hire software developers.</a:t>
            </a:r>
          </a:p>
          <a:p>
            <a:r>
              <a:rPr lang="en-US" dirty="0" smtClean="0"/>
              <a:t>People who are software developers and have to get hired.</a:t>
            </a:r>
          </a:p>
          <a:p>
            <a:r>
              <a:rPr lang="en-US" dirty="0" smtClean="0"/>
              <a:t>People who want to understand both sides of this arrangement (because that makes you better prepared).</a:t>
            </a:r>
            <a:endParaRPr lang="en-US" dirty="0"/>
          </a:p>
        </p:txBody>
      </p:sp>
    </p:spTree>
    <p:extLst>
      <p:ext uri="{BB962C8B-B14F-4D97-AF65-F5344CB8AC3E}">
        <p14:creationId xmlns:p14="http://schemas.microsoft.com/office/powerpoint/2010/main" val="147889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043" y="0"/>
            <a:ext cx="9094123" cy="6874625"/>
          </a:xfrm>
          <a:prstGeom prst="rect">
            <a:avLst/>
          </a:prstGeom>
        </p:spPr>
      </p:pic>
    </p:spTree>
    <p:extLst>
      <p:ext uri="{BB962C8B-B14F-4D97-AF65-F5344CB8AC3E}">
        <p14:creationId xmlns:p14="http://schemas.microsoft.com/office/powerpoint/2010/main" val="1562678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facts</a:t>
            </a:r>
            <a:endParaRPr lang="en-US" dirty="0"/>
          </a:p>
        </p:txBody>
      </p:sp>
      <p:sp>
        <p:nvSpPr>
          <p:cNvPr id="3" name="Content Placeholder 2"/>
          <p:cNvSpPr>
            <a:spLocks noGrp="1"/>
          </p:cNvSpPr>
          <p:nvPr>
            <p:ph idx="1"/>
          </p:nvPr>
        </p:nvSpPr>
        <p:spPr/>
        <p:txBody>
          <a:bodyPr/>
          <a:lstStyle/>
          <a:p>
            <a:r>
              <a:rPr lang="en-US" dirty="0" smtClean="0"/>
              <a:t>Inc. reported in June, 2016 that there were 223k open dev jobs, 91% of them not in Silicon Valley.</a:t>
            </a:r>
          </a:p>
          <a:p>
            <a:r>
              <a:rPr lang="en-US" dirty="0" smtClean="0"/>
              <a:t>US BLS puts total jobs over 1.2 million gigs, likely to grow 17% from 2014 to 2024.</a:t>
            </a:r>
          </a:p>
          <a:p>
            <a:r>
              <a:rPr lang="en-US" dirty="0" smtClean="0"/>
              <a:t>Average salaries vary wildly based on skills and requirements, but  according to </a:t>
            </a:r>
            <a:r>
              <a:rPr lang="en-US" dirty="0" err="1" smtClean="0"/>
              <a:t>GlassDoor</a:t>
            </a:r>
            <a:r>
              <a:rPr lang="en-US" dirty="0" smtClean="0"/>
              <a:t>, nationally average $95k. Orlando averages $67k. US BLS puts median at $100k in 2015.</a:t>
            </a:r>
            <a:endParaRPr lang="en-US" dirty="0"/>
          </a:p>
        </p:txBody>
      </p:sp>
    </p:spTree>
    <p:extLst>
      <p:ext uri="{BB962C8B-B14F-4D97-AF65-F5344CB8AC3E}">
        <p14:creationId xmlns:p14="http://schemas.microsoft.com/office/powerpoint/2010/main" val="38827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anecdotes</a:t>
            </a:r>
            <a:endParaRPr lang="en-US" dirty="0"/>
          </a:p>
        </p:txBody>
      </p:sp>
      <p:sp>
        <p:nvSpPr>
          <p:cNvPr id="3" name="Content Placeholder 2"/>
          <p:cNvSpPr>
            <a:spLocks noGrp="1"/>
          </p:cNvSpPr>
          <p:nvPr>
            <p:ph idx="1"/>
          </p:nvPr>
        </p:nvSpPr>
        <p:spPr/>
        <p:txBody>
          <a:bodyPr>
            <a:normAutofit fontScale="92500"/>
          </a:bodyPr>
          <a:lstStyle/>
          <a:p>
            <a:r>
              <a:rPr lang="en-US" dirty="0" smtClean="0"/>
              <a:t>Saying there’s a supply and demand problem is understating things.</a:t>
            </a:r>
          </a:p>
          <a:p>
            <a:r>
              <a:rPr lang="en-US" dirty="0" smtClean="0"/>
              <a:t>You get what you pay for. The average ability is way below where you want it to be.</a:t>
            </a:r>
          </a:p>
          <a:p>
            <a:r>
              <a:rPr lang="en-US" dirty="0" smtClean="0"/>
              <a:t>Length of career is a poor indicator of ability.</a:t>
            </a:r>
          </a:p>
          <a:p>
            <a:r>
              <a:rPr lang="en-US" dirty="0" smtClean="0"/>
              <a:t>Last job I hired for generated 150 candidates from a </a:t>
            </a:r>
            <a:r>
              <a:rPr lang="en-US" dirty="0" err="1" smtClean="0"/>
              <a:t>StackOverflow</a:t>
            </a:r>
            <a:r>
              <a:rPr lang="en-US" dirty="0" smtClean="0"/>
              <a:t> ad.</a:t>
            </a:r>
          </a:p>
          <a:p>
            <a:r>
              <a:rPr lang="en-US" dirty="0" smtClean="0"/>
              <a:t>I survey-screened 20, invited 8 to do a code test, 5 completed it, only 1 was offer worthy.</a:t>
            </a:r>
          </a:p>
          <a:p>
            <a:r>
              <a:rPr lang="en-US" dirty="0" smtClean="0"/>
              <a:t>That was for a remote gig. Local candidates in the screened group were 2. Only one was invited for a code test.</a:t>
            </a:r>
            <a:endParaRPr lang="en-US" dirty="0"/>
          </a:p>
        </p:txBody>
      </p:sp>
    </p:spTree>
    <p:extLst>
      <p:ext uri="{BB962C8B-B14F-4D97-AF65-F5344CB8AC3E}">
        <p14:creationId xmlns:p14="http://schemas.microsoft.com/office/powerpoint/2010/main" val="132197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264" y="114384"/>
            <a:ext cx="10515600" cy="1325563"/>
          </a:xfrm>
        </p:spPr>
        <p:txBody>
          <a:bodyPr/>
          <a:lstStyle/>
          <a:p>
            <a:r>
              <a:rPr lang="en-US" dirty="0" smtClean="0"/>
              <a:t>Narrowing the field</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64" y="1199147"/>
            <a:ext cx="11531600" cy="7207250"/>
          </a:xfrm>
          <a:prstGeom prst="rect">
            <a:avLst/>
          </a:prstGeom>
        </p:spPr>
      </p:pic>
      <p:sp>
        <p:nvSpPr>
          <p:cNvPr id="4" name="TextBox 3"/>
          <p:cNvSpPr txBox="1"/>
          <p:nvPr/>
        </p:nvSpPr>
        <p:spPr>
          <a:xfrm>
            <a:off x="8418541" y="1389898"/>
            <a:ext cx="3166533" cy="584775"/>
          </a:xfrm>
          <a:prstGeom prst="rect">
            <a:avLst/>
          </a:prstGeom>
          <a:noFill/>
        </p:spPr>
        <p:txBody>
          <a:bodyPr wrap="square" rtlCol="0">
            <a:spAutoFit/>
          </a:bodyPr>
          <a:lstStyle/>
          <a:p>
            <a:r>
              <a:rPr lang="en-US" sz="3200" dirty="0" smtClean="0"/>
              <a:t>Resumes</a:t>
            </a:r>
            <a:endParaRPr lang="en-US" sz="3200" dirty="0"/>
          </a:p>
        </p:txBody>
      </p:sp>
      <p:sp>
        <p:nvSpPr>
          <p:cNvPr id="6" name="TextBox 5"/>
          <p:cNvSpPr txBox="1"/>
          <p:nvPr/>
        </p:nvSpPr>
        <p:spPr>
          <a:xfrm>
            <a:off x="7768836" y="2424614"/>
            <a:ext cx="3166533" cy="584775"/>
          </a:xfrm>
          <a:prstGeom prst="rect">
            <a:avLst/>
          </a:prstGeom>
          <a:noFill/>
        </p:spPr>
        <p:txBody>
          <a:bodyPr wrap="square" rtlCol="0">
            <a:spAutoFit/>
          </a:bodyPr>
          <a:lstStyle/>
          <a:p>
            <a:r>
              <a:rPr lang="en-US" sz="3200" smtClean="0"/>
              <a:t>Screening</a:t>
            </a:r>
            <a:endParaRPr lang="en-US" sz="3200" dirty="0"/>
          </a:p>
        </p:txBody>
      </p:sp>
      <p:sp>
        <p:nvSpPr>
          <p:cNvPr id="7" name="TextBox 6"/>
          <p:cNvSpPr txBox="1"/>
          <p:nvPr/>
        </p:nvSpPr>
        <p:spPr>
          <a:xfrm>
            <a:off x="7034910" y="3483393"/>
            <a:ext cx="3166533" cy="584775"/>
          </a:xfrm>
          <a:prstGeom prst="rect">
            <a:avLst/>
          </a:prstGeom>
          <a:noFill/>
        </p:spPr>
        <p:txBody>
          <a:bodyPr wrap="square" rtlCol="0">
            <a:spAutoFit/>
          </a:bodyPr>
          <a:lstStyle/>
          <a:p>
            <a:r>
              <a:rPr lang="en-US" sz="3200" smtClean="0"/>
              <a:t>Code tests</a:t>
            </a:r>
            <a:endParaRPr lang="en-US" sz="3200" dirty="0"/>
          </a:p>
        </p:txBody>
      </p:sp>
      <p:sp>
        <p:nvSpPr>
          <p:cNvPr id="8" name="TextBox 7"/>
          <p:cNvSpPr txBox="1"/>
          <p:nvPr/>
        </p:nvSpPr>
        <p:spPr>
          <a:xfrm>
            <a:off x="6313015" y="4510385"/>
            <a:ext cx="3166533" cy="584775"/>
          </a:xfrm>
          <a:prstGeom prst="rect">
            <a:avLst/>
          </a:prstGeom>
          <a:noFill/>
        </p:spPr>
        <p:txBody>
          <a:bodyPr wrap="square" rtlCol="0">
            <a:spAutoFit/>
          </a:bodyPr>
          <a:lstStyle/>
          <a:p>
            <a:r>
              <a:rPr lang="en-US" sz="3200" smtClean="0"/>
              <a:t>Interviews</a:t>
            </a:r>
            <a:endParaRPr lang="en-US" sz="3200" dirty="0"/>
          </a:p>
        </p:txBody>
      </p:sp>
      <p:sp>
        <p:nvSpPr>
          <p:cNvPr id="9" name="TextBox 8"/>
          <p:cNvSpPr txBox="1"/>
          <p:nvPr/>
        </p:nvSpPr>
        <p:spPr>
          <a:xfrm>
            <a:off x="5807689" y="5441064"/>
            <a:ext cx="5405743" cy="584775"/>
          </a:xfrm>
          <a:prstGeom prst="rect">
            <a:avLst/>
          </a:prstGeom>
          <a:noFill/>
        </p:spPr>
        <p:txBody>
          <a:bodyPr wrap="square" rtlCol="0">
            <a:spAutoFit/>
          </a:bodyPr>
          <a:lstStyle/>
          <a:p>
            <a:r>
              <a:rPr lang="en-US" sz="3200" smtClean="0"/>
              <a:t>Secondary interviews</a:t>
            </a:r>
            <a:endParaRPr lang="en-US" sz="3200" dirty="0"/>
          </a:p>
        </p:txBody>
      </p:sp>
      <p:sp>
        <p:nvSpPr>
          <p:cNvPr id="10" name="TextBox 9"/>
          <p:cNvSpPr txBox="1"/>
          <p:nvPr/>
        </p:nvSpPr>
        <p:spPr>
          <a:xfrm>
            <a:off x="4496247" y="6022459"/>
            <a:ext cx="5405743" cy="584775"/>
          </a:xfrm>
          <a:prstGeom prst="rect">
            <a:avLst/>
          </a:prstGeom>
          <a:noFill/>
        </p:spPr>
        <p:txBody>
          <a:bodyPr wrap="square" rtlCol="0">
            <a:spAutoFit/>
          </a:bodyPr>
          <a:lstStyle/>
          <a:p>
            <a:r>
              <a:rPr lang="en-US" sz="3200" dirty="0" smtClean="0"/>
              <a:t>Offer</a:t>
            </a:r>
            <a:endParaRPr lang="en-US" sz="3200" dirty="0"/>
          </a:p>
        </p:txBody>
      </p:sp>
    </p:spTree>
    <p:extLst>
      <p:ext uri="{BB962C8B-B14F-4D97-AF65-F5344CB8AC3E}">
        <p14:creationId xmlns:p14="http://schemas.microsoft.com/office/powerpoint/2010/main" val="10434448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ideal hiring process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Each phase values your time: Size of the funnel is inversely proportional to time spent with candidates.</a:t>
            </a:r>
          </a:p>
          <a:p>
            <a:r>
              <a:rPr lang="en-US" dirty="0" smtClean="0"/>
              <a:t>Most staffing firms aren’t very good at anything beyond lead generation. If they’re not adding significant value to your HR process, don’t use them. Understanding your culture and needs against candidate ability is a huge undertaking.</a:t>
            </a:r>
          </a:p>
          <a:p>
            <a:r>
              <a:rPr lang="en-US" dirty="0" smtClean="0"/>
              <a:t>A simple </a:t>
            </a:r>
            <a:r>
              <a:rPr lang="en-US" dirty="0" err="1" smtClean="0"/>
              <a:t>SurveyMonkey</a:t>
            </a:r>
            <a:r>
              <a:rPr lang="en-US" dirty="0" smtClean="0"/>
              <a:t> screen for resumes that click is a good first start.</a:t>
            </a:r>
          </a:p>
          <a:p>
            <a:r>
              <a:rPr lang="en-US" dirty="0" smtClean="0"/>
              <a:t>A simple coding test, under two hours, eliminates the phonies, those just looking for the next thing, fakers, people who misrepresent their ability or experience.</a:t>
            </a:r>
          </a:p>
          <a:p>
            <a:r>
              <a:rPr lang="en-US" dirty="0" smtClean="0"/>
              <a:t>Face to face interviews (electronically even) should come after a solid screen and code test. They’re the most time intensive part of the process.</a:t>
            </a:r>
            <a:endParaRPr lang="en-US" dirty="0"/>
          </a:p>
        </p:txBody>
      </p:sp>
    </p:spTree>
    <p:extLst>
      <p:ext uri="{BB962C8B-B14F-4D97-AF65-F5344CB8AC3E}">
        <p14:creationId xmlns:p14="http://schemas.microsoft.com/office/powerpoint/2010/main" val="21351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Standing out: Employers</a:t>
            </a:r>
            <a:endParaRPr lang="en-US" dirty="0"/>
          </a:p>
        </p:txBody>
      </p:sp>
      <p:sp>
        <p:nvSpPr>
          <p:cNvPr id="3" name="Content Placeholder 2"/>
          <p:cNvSpPr>
            <a:spLocks noGrp="1"/>
          </p:cNvSpPr>
          <p:nvPr>
            <p:ph idx="1"/>
          </p:nvPr>
        </p:nvSpPr>
        <p:spPr/>
        <p:txBody>
          <a:bodyPr/>
          <a:lstStyle/>
          <a:p>
            <a:r>
              <a:rPr lang="en-US" dirty="0" smtClean="0"/>
              <a:t>Describe what the job is. Avoid bullshit.</a:t>
            </a:r>
          </a:p>
          <a:p>
            <a:r>
              <a:rPr lang="en-US" dirty="0" smtClean="0"/>
              <a:t>Avoid flowery stuff about how awesome you are and that you have a ping pong table. Candidates want to know your concrete accomplishments.</a:t>
            </a:r>
          </a:p>
          <a:p>
            <a:r>
              <a:rPr lang="en-US" dirty="0" smtClean="0"/>
              <a:t>The best people are good at their job and are well-adjusted. If you have a culture that demands 60 hour weeks, they don’t need you.</a:t>
            </a:r>
          </a:p>
          <a:p>
            <a:r>
              <a:rPr lang="en-US" dirty="0" smtClean="0"/>
              <a:t>Cash, time off, benefits generally trump low salary, equity and promises you don’t intend to keep.</a:t>
            </a:r>
            <a:endParaRPr lang="en-US" dirty="0"/>
          </a:p>
        </p:txBody>
      </p:sp>
    </p:spTree>
    <p:extLst>
      <p:ext uri="{BB962C8B-B14F-4D97-AF65-F5344CB8AC3E}">
        <p14:creationId xmlns:p14="http://schemas.microsoft.com/office/powerpoint/2010/main" val="1344675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Depth</Template>
  <TotalTime>157</TotalTime>
  <Words>940</Words>
  <Application>Microsoft Macintosh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Corbel</vt:lpstr>
      <vt:lpstr>Arial</vt:lpstr>
      <vt:lpstr>Depth</vt:lpstr>
      <vt:lpstr>Hiring is hard,  getting hired is easy, so get it right</vt:lpstr>
      <vt:lpstr>About me</vt:lpstr>
      <vt:lpstr>Who is this for</vt:lpstr>
      <vt:lpstr>PowerPoint Presentation</vt:lpstr>
      <vt:lpstr>The facts</vt:lpstr>
      <vt:lpstr>The anecdotes</vt:lpstr>
      <vt:lpstr>Narrowing the field</vt:lpstr>
      <vt:lpstr>An ideal hiring process</vt:lpstr>
      <vt:lpstr>Standing out: Employers</vt:lpstr>
      <vt:lpstr>Standing out: Candidates</vt:lpstr>
      <vt:lpstr>Contract vs. Salary</vt:lpstr>
      <vt:lpstr>When to bail (or fire)</vt:lpstr>
      <vt:lpstr>Accepting market realities (both sides)</vt:lpstr>
      <vt:lpstr>Questions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Hiring is hard,  getting hired is easy, so get it right</dc:title>
  <dc:creator>Jeff Putz</dc:creator>
  <cp:lastModifiedBy>Jeff Putz</cp:lastModifiedBy>
  <cp:revision>25</cp:revision>
  <dcterms:created xsi:type="dcterms:W3CDTF">2017-03-09T17:30:35Z</dcterms:created>
  <dcterms:modified xsi:type="dcterms:W3CDTF">2017-04-04T14:27:19Z</dcterms:modified>
</cp:coreProperties>
</file>