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handoutMasterIdLst>
    <p:handoutMasterId r:id="rId34"/>
  </p:handoutMasterIdLst>
  <p:sldIdLst>
    <p:sldId id="256" r:id="rId3"/>
    <p:sldId id="297" r:id="rId4"/>
    <p:sldId id="295" r:id="rId5"/>
    <p:sldId id="296" r:id="rId6"/>
    <p:sldId id="299" r:id="rId7"/>
    <p:sldId id="298" r:id="rId8"/>
    <p:sldId id="300" r:id="rId9"/>
    <p:sldId id="301" r:id="rId10"/>
    <p:sldId id="302" r:id="rId11"/>
    <p:sldId id="303" r:id="rId12"/>
    <p:sldId id="319" r:id="rId13"/>
    <p:sldId id="304" r:id="rId14"/>
    <p:sldId id="305" r:id="rId15"/>
    <p:sldId id="306" r:id="rId16"/>
    <p:sldId id="307" r:id="rId17"/>
    <p:sldId id="320" r:id="rId18"/>
    <p:sldId id="308" r:id="rId19"/>
    <p:sldId id="309" r:id="rId20"/>
    <p:sldId id="321" r:id="rId21"/>
    <p:sldId id="310" r:id="rId22"/>
    <p:sldId id="311" r:id="rId23"/>
    <p:sldId id="312" r:id="rId24"/>
    <p:sldId id="313" r:id="rId25"/>
    <p:sldId id="322" r:id="rId26"/>
    <p:sldId id="314" r:id="rId27"/>
    <p:sldId id="315" r:id="rId28"/>
    <p:sldId id="316" r:id="rId29"/>
    <p:sldId id="317" r:id="rId30"/>
    <p:sldId id="318" r:id="rId31"/>
    <p:sldId id="323" r:id="rId32"/>
    <p:sldId id="294" r:id="rId33"/>
  </p:sldIdLst>
  <p:sldSz cx="9144000" cy="6858000" type="screen4x3"/>
  <p:notesSz cx="6858000" cy="9144000"/>
  <p:defaultText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49BA32-1066-4DB1-BDBB-24172BC47326}" type="datetimeFigureOut">
              <a:rPr lang="en-US" smtClean="0"/>
              <a:pPr/>
              <a:t>3/25/15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FD5E53-E53D-44C1-B266-6753EB9C0347}" type="slidenum">
              <a:rPr lang="en-US" smtClean="0"/>
              <a:pPr/>
              <a:t>‹#›</a:t>
            </a:fld>
            <a:endParaRPr lang="en-US"/>
          </a:p>
        </p:txBody>
      </p:sp>
    </p:spTree>
    <p:extLst>
      <p:ext uri="{BB962C8B-B14F-4D97-AF65-F5344CB8AC3E}">
        <p14:creationId xmlns:p14="http://schemas.microsoft.com/office/powerpoint/2010/main" val="7967450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F2DF85-5102-483E-A1BB-B3F8368E0DB4}" type="datetimeFigureOut">
              <a:rPr lang="en-US" smtClean="0"/>
              <a:pPr/>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990600"/>
            <a:ext cx="82296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97376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9737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3/25/15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0"/>
              </a:spcBef>
              <a:defRPr sz="2400"/>
            </a:lvl1pPr>
            <a:lvl2pPr>
              <a:spcBef>
                <a:spcPts val="200"/>
              </a:spcBef>
              <a:defRPr/>
            </a:lvl2pPr>
            <a:lvl3pPr>
              <a:spcBef>
                <a:spcPts val="0"/>
              </a:spcBef>
              <a:defRPr/>
            </a:lvl3pPr>
            <a:lvl4pPr>
              <a:spcBef>
                <a:spcPts val="200"/>
              </a:spcBef>
              <a:defRPr/>
            </a:lvl4pPr>
            <a:lvl5pPr>
              <a:spcBef>
                <a:spcPts val="2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2DF85-5102-483E-A1BB-B3F8368E0DB4}" type="datetimeFigureOut">
              <a:rPr lang="en-US" smtClean="0"/>
              <a:pPr/>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2DF85-5102-483E-A1BB-B3F8368E0DB4}" type="datetimeFigureOut">
              <a:rPr lang="en-US" smtClean="0"/>
              <a:pPr/>
              <a:t>3/25/15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14400"/>
            <a:ext cx="4038600" cy="53340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F2DF85-5102-483E-A1BB-B3F8368E0DB4}" type="datetimeFigureOut">
              <a:rPr lang="en-US" smtClean="0"/>
              <a:pPr/>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914400"/>
            <a:ext cx="4040188"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914400"/>
            <a:ext cx="4041775" cy="1260476"/>
          </a:xfrm>
        </p:spPr>
        <p:txBody>
          <a:bodyPr anchor="b"/>
          <a:lstStyle>
            <a:lvl1pPr marL="0" indent="0">
              <a:buNone/>
              <a:defRPr sz="2400" b="1"/>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6"/>
            <a:ext cx="4041775" cy="39512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F2DF85-5102-483E-A1BB-B3F8368E0DB4}" type="datetimeFigureOut">
              <a:rPr lang="en-US" smtClean="0"/>
              <a:pPr/>
              <a:t>3/25/15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F2DF85-5102-483E-A1BB-B3F8368E0DB4}" type="datetimeFigureOut">
              <a:rPr lang="en-US" smtClean="0"/>
              <a:pPr/>
              <a:t>3/25/15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2DF85-5102-483E-A1BB-B3F8368E0DB4}" type="datetimeFigureOut">
              <a:rPr lang="en-US" smtClean="0"/>
              <a:pPr/>
              <a:t>3/25/15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0" cy="5975349"/>
          </a:xfrm>
        </p:spPr>
        <p:txBody>
          <a:bodyPr/>
          <a:lstStyle>
            <a:lvl1pPr>
              <a:defRPr sz="2600"/>
            </a:lvl1pPr>
            <a:lvl2pPr>
              <a:defRPr sz="22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1"/>
            <a:ext cx="3008313" cy="4813299"/>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2DF85-5102-483E-A1BB-B3F8368E0DB4}" type="datetimeFigureOut">
              <a:rPr lang="en-US" smtClean="0"/>
              <a:pPr/>
              <a:t>3/25/15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52573-55C1-4F8E-942C-3EA0B3A5EE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639762"/>
          </a:xfrm>
          <a:prstGeom prst="rect">
            <a:avLst/>
          </a:prstGeom>
        </p:spPr>
        <p:txBody>
          <a:bodyPr vert="horz" lIns="91432" tIns="45716" rIns="91432" bIns="45716"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90600"/>
            <a:ext cx="8229600" cy="5257800"/>
          </a:xfrm>
          <a:prstGeom prst="rect">
            <a:avLst/>
          </a:prstGeom>
        </p:spPr>
        <p:txBody>
          <a:bodyPr vert="horz" lIns="91432" tIns="45716" rIns="91432" bIns="457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32" tIns="45716" rIns="91432" bIns="45716" rtlCol="0" anchor="ctr"/>
          <a:lstStyle>
            <a:lvl1pPr algn="l">
              <a:defRPr sz="1200">
                <a:solidFill>
                  <a:schemeClr val="tx1">
                    <a:tint val="75000"/>
                  </a:schemeClr>
                </a:solidFill>
              </a:defRPr>
            </a:lvl1pPr>
          </a:lstStyle>
          <a:p>
            <a:fld id="{E9F2DF85-5102-483E-A1BB-B3F8368E0DB4}" type="datetimeFigureOut">
              <a:rPr lang="en-US" smtClean="0"/>
              <a:pPr/>
              <a:t>3/25/15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32" tIns="45716" rIns="91432" bIns="45716"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32" tIns="45716" rIns="91432" bIns="45716" rtlCol="0" anchor="ctr"/>
          <a:lstStyle>
            <a:lvl1pPr algn="r">
              <a:defRPr sz="1200">
                <a:solidFill>
                  <a:schemeClr val="tx1">
                    <a:tint val="75000"/>
                  </a:schemeClr>
                </a:solidFill>
              </a:defRPr>
            </a:lvl1pPr>
          </a:lstStyle>
          <a:p>
            <a:fld id="{1D452573-55C1-4F8E-942C-3EA0B3A5EE9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18" rtl="0" eaLnBrk="1" latinLnBrk="0" hangingPunct="1">
        <a:spcBef>
          <a:spcPct val="0"/>
        </a:spcBef>
        <a:buNone/>
        <a:defRPr sz="3600" kern="1200">
          <a:solidFill>
            <a:schemeClr val="tx1"/>
          </a:solidFill>
          <a:latin typeface="+mj-lt"/>
          <a:ea typeface="+mj-ea"/>
          <a:cs typeface="+mj-cs"/>
        </a:defRPr>
      </a:lvl1pPr>
    </p:titleStyle>
    <p:bodyStyle>
      <a:lvl1pPr marL="342870" indent="-342870" algn="l" defTabSz="914318" rtl="0" eaLnBrk="1" latinLnBrk="0" hangingPunct="1">
        <a:spcBef>
          <a:spcPts val="0"/>
        </a:spcBef>
        <a:buFont typeface="Arial" pitchFamily="34" charset="0"/>
        <a:buChar char="•"/>
        <a:defRPr sz="2400" kern="1200">
          <a:solidFill>
            <a:schemeClr val="tx1"/>
          </a:solidFill>
          <a:latin typeface="+mn-lt"/>
          <a:ea typeface="+mn-ea"/>
          <a:cs typeface="+mn-cs"/>
        </a:defRPr>
      </a:lvl1pPr>
      <a:lvl2pPr marL="742883" indent="-285724" algn="l" defTabSz="914318" rtl="0" eaLnBrk="1" latinLnBrk="0" hangingPunct="1">
        <a:spcBef>
          <a:spcPts val="200"/>
        </a:spcBef>
        <a:buFont typeface="Arial" pitchFamily="34" charset="0"/>
        <a:buChar char="–"/>
        <a:defRPr sz="2200" kern="1200">
          <a:solidFill>
            <a:schemeClr val="tx1"/>
          </a:solidFill>
          <a:latin typeface="+mn-lt"/>
          <a:ea typeface="+mn-ea"/>
          <a:cs typeface="+mn-cs"/>
        </a:defRPr>
      </a:lvl2pPr>
      <a:lvl3pPr marL="1142898" indent="-228580" algn="l" defTabSz="914318" rtl="0" eaLnBrk="1" latinLnBrk="0" hangingPunct="1">
        <a:spcBef>
          <a:spcPts val="0"/>
        </a:spcBef>
        <a:buFont typeface="Arial" pitchFamily="34" charset="0"/>
        <a:buChar char="•"/>
        <a:defRPr sz="2200" kern="1200">
          <a:solidFill>
            <a:schemeClr val="tx1"/>
          </a:solidFill>
          <a:latin typeface="+mn-lt"/>
          <a:ea typeface="+mn-ea"/>
          <a:cs typeface="+mn-cs"/>
        </a:defRPr>
      </a:lvl3pPr>
      <a:lvl4pPr marL="160005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4pPr>
      <a:lvl5pPr marL="2057217" indent="-228580" algn="l" defTabSz="914318" rtl="0" eaLnBrk="1" latinLnBrk="0" hangingPunct="1">
        <a:spcBef>
          <a:spcPts val="0"/>
        </a:spcBef>
        <a:buFont typeface="Arial" pitchFamily="34" charset="0"/>
        <a:buChar char="»"/>
        <a:defRPr sz="2000" kern="1200">
          <a:solidFill>
            <a:schemeClr val="tx1"/>
          </a:solidFill>
          <a:latin typeface="+mn-lt"/>
          <a:ea typeface="+mn-ea"/>
          <a:cs typeface="+mn-cs"/>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10 Things That Someone Will Pay For Later</a:t>
            </a:r>
            <a:endParaRPr lang="en-US" dirty="0"/>
          </a:p>
        </p:txBody>
      </p:sp>
      <p:sp>
        <p:nvSpPr>
          <p:cNvPr id="3" name="Subtitle 2"/>
          <p:cNvSpPr>
            <a:spLocks noGrp="1"/>
          </p:cNvSpPr>
          <p:nvPr>
            <p:ph type="subTitle" idx="1"/>
          </p:nvPr>
        </p:nvSpPr>
        <p:spPr/>
        <p:txBody>
          <a:bodyPr/>
          <a:lstStyle/>
          <a:p>
            <a:r>
              <a:rPr lang="en-US" dirty="0" smtClean="0"/>
              <a:t>Jeff Putz</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Dependencies on hard system boundaries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671378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072163_10153154505420789_2038304478_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6200"/>
            <a:ext cx="8255000" cy="6191250"/>
          </a:xfrm>
          <a:prstGeom prst="rect">
            <a:avLst/>
          </a:prstGeom>
        </p:spPr>
      </p:pic>
      <p:sp>
        <p:nvSpPr>
          <p:cNvPr id="3" name="TextBox 2"/>
          <p:cNvSpPr txBox="1"/>
          <p:nvPr/>
        </p:nvSpPr>
        <p:spPr>
          <a:xfrm>
            <a:off x="7086600" y="6324600"/>
            <a:ext cx="1651489" cy="369332"/>
          </a:xfrm>
          <a:prstGeom prst="rect">
            <a:avLst/>
          </a:prstGeom>
          <a:noFill/>
        </p:spPr>
        <p:txBody>
          <a:bodyPr wrap="none" rtlCol="0">
            <a:spAutoFit/>
          </a:bodyPr>
          <a:lstStyle/>
          <a:p>
            <a:r>
              <a:rPr lang="en-US" dirty="0" err="1" smtClean="0">
                <a:solidFill>
                  <a:schemeClr val="accent1"/>
                </a:solidFill>
              </a:rPr>
              <a:t>snowmads.com</a:t>
            </a:r>
            <a:endParaRPr lang="en-US" dirty="0">
              <a:solidFill>
                <a:schemeClr val="accent1"/>
              </a:solidFill>
            </a:endParaRPr>
          </a:p>
        </p:txBody>
      </p:sp>
    </p:spTree>
    <p:extLst>
      <p:ext uri="{BB962C8B-B14F-4D97-AF65-F5344CB8AC3E}">
        <p14:creationId xmlns:p14="http://schemas.microsoft.com/office/powerpoint/2010/main" val="52752262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Dependencies on hard system boundaries</a:t>
            </a:r>
          </a:p>
        </p:txBody>
      </p:sp>
      <p:sp>
        <p:nvSpPr>
          <p:cNvPr id="3" name="Content Placeholder 2"/>
          <p:cNvSpPr>
            <a:spLocks noGrp="1"/>
          </p:cNvSpPr>
          <p:nvPr>
            <p:ph idx="1"/>
          </p:nvPr>
        </p:nvSpPr>
        <p:spPr/>
        <p:txBody>
          <a:bodyPr/>
          <a:lstStyle/>
          <a:p>
            <a:r>
              <a:rPr lang="en-US" dirty="0" smtClean="0"/>
              <a:t>Database, file system, network services, etc.</a:t>
            </a:r>
          </a:p>
          <a:p>
            <a:r>
              <a:rPr lang="en-US" dirty="0" smtClean="0"/>
              <a:t>Use dependency injection, even “poor man’s” DI, so you can test and diagnose chunks of code in isolation.</a:t>
            </a:r>
          </a:p>
          <a:p>
            <a:r>
              <a:rPr lang="en-US" dirty="0" smtClean="0"/>
              <a:t>If your solution requires outside environments to be active in order to develop, you’re doing it wrong.</a:t>
            </a:r>
          </a:p>
          <a:p>
            <a:r>
              <a:rPr lang="en-US" dirty="0" smtClean="0"/>
              <a:t>Having to set up a local database is one thing, but requiring developers to have access to local folders, web services, etc., makes it expensive to ramp up new people.</a:t>
            </a:r>
          </a:p>
          <a:p>
            <a:r>
              <a:rPr lang="en-US" dirty="0" smtClean="0"/>
              <a:t>Bonus pile of awesome: Build instrumentation around your system boundaries (measure latency, response times, failures, contextual information).</a:t>
            </a:r>
          </a:p>
          <a:p>
            <a:endParaRPr lang="en-US" dirty="0"/>
          </a:p>
        </p:txBody>
      </p:sp>
    </p:spTree>
    <p:extLst>
      <p:ext uri="{BB962C8B-B14F-4D97-AF65-F5344CB8AC3E}">
        <p14:creationId xmlns:p14="http://schemas.microsoft.com/office/powerpoint/2010/main" val="29057835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Mixing real-time and pre-calculated business rules to output data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2211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4. Mixing real-time and pre-calculated business rules to output data</a:t>
            </a:r>
          </a:p>
        </p:txBody>
      </p:sp>
      <p:sp>
        <p:nvSpPr>
          <p:cNvPr id="3" name="Content Placeholder 2"/>
          <p:cNvSpPr>
            <a:spLocks noGrp="1"/>
          </p:cNvSpPr>
          <p:nvPr>
            <p:ph idx="1"/>
          </p:nvPr>
        </p:nvSpPr>
        <p:spPr>
          <a:xfrm>
            <a:off x="457200" y="1219200"/>
            <a:ext cx="8229600" cy="5029200"/>
          </a:xfrm>
        </p:spPr>
        <p:txBody>
          <a:bodyPr/>
          <a:lstStyle/>
          <a:p>
            <a:r>
              <a:rPr lang="en-US" dirty="0" smtClean="0"/>
              <a:t>Imagine if you will, a report generated on an ad hoc basis.</a:t>
            </a:r>
          </a:p>
          <a:p>
            <a:r>
              <a:rPr lang="en-US" dirty="0" smtClean="0"/>
              <a:t>Now imagine that the data that feeds the report is based on data that is already calculated.</a:t>
            </a:r>
          </a:p>
          <a:p>
            <a:r>
              <a:rPr lang="en-US" dirty="0" smtClean="0"/>
              <a:t>You have to anticipate upstream and downstream effects.</a:t>
            </a:r>
          </a:p>
          <a:p>
            <a:r>
              <a:rPr lang="en-US" dirty="0" smtClean="0"/>
              <a:t>Issues are often hidden without integration tests.</a:t>
            </a:r>
          </a:p>
          <a:p>
            <a:r>
              <a:rPr lang="en-US" dirty="0" smtClean="0"/>
              <a:t>Pre-calculated data is great for performance, but don’t derive data from derived data.</a:t>
            </a:r>
          </a:p>
          <a:p>
            <a:endParaRPr lang="en-US" dirty="0"/>
          </a:p>
        </p:txBody>
      </p:sp>
    </p:spTree>
    <p:extLst>
      <p:ext uri="{BB962C8B-B14F-4D97-AF65-F5344CB8AC3E}">
        <p14:creationId xmlns:p14="http://schemas.microsoft.com/office/powerpoint/2010/main" val="13726068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Testing all of the wrong things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4721853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2000" y="889000"/>
            <a:ext cx="5080000" cy="5080000"/>
          </a:xfrm>
          <a:prstGeom prst="rect">
            <a:avLst/>
          </a:prstGeom>
        </p:spPr>
      </p:pic>
    </p:spTree>
    <p:extLst>
      <p:ext uri="{BB962C8B-B14F-4D97-AF65-F5344CB8AC3E}">
        <p14:creationId xmlns:p14="http://schemas.microsoft.com/office/powerpoint/2010/main" val="7726711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Testing all of the wrong things</a:t>
            </a:r>
          </a:p>
        </p:txBody>
      </p:sp>
      <p:sp>
        <p:nvSpPr>
          <p:cNvPr id="3" name="Content Placeholder 2"/>
          <p:cNvSpPr>
            <a:spLocks noGrp="1"/>
          </p:cNvSpPr>
          <p:nvPr>
            <p:ph idx="1"/>
          </p:nvPr>
        </p:nvSpPr>
        <p:spPr/>
        <p:txBody>
          <a:bodyPr/>
          <a:lstStyle/>
          <a:p>
            <a:r>
              <a:rPr lang="en-US" dirty="0" smtClean="0">
                <a:latin typeface="Consolas"/>
                <a:cs typeface="Consolas"/>
              </a:rPr>
              <a:t>return _</a:t>
            </a:r>
            <a:r>
              <a:rPr lang="en-US" dirty="0" err="1" smtClean="0">
                <a:latin typeface="Consolas"/>
                <a:cs typeface="Consolas"/>
              </a:rPr>
              <a:t>dependentThing.Method</a:t>
            </a:r>
            <a:r>
              <a:rPr lang="en-US" dirty="0" smtClean="0">
                <a:latin typeface="Consolas"/>
                <a:cs typeface="Consolas"/>
              </a:rPr>
              <a:t>() </a:t>
            </a:r>
            <a:r>
              <a:rPr lang="en-US" dirty="0" smtClean="0"/>
              <a:t>does not need a unit test.</a:t>
            </a:r>
          </a:p>
          <a:p>
            <a:r>
              <a:rPr lang="en-US" dirty="0" smtClean="0"/>
              <a:t>If you need to test an existing framework or library in the context of your app, you’re testing the wrong thing. (Hint: MVC is pretty well tested already.)</a:t>
            </a:r>
          </a:p>
          <a:p>
            <a:r>
              <a:rPr lang="en-US" dirty="0" smtClean="0"/>
              <a:t>Having to test leaky abstractions by way of really complicated setup is a design problem (think ORM context mocks).</a:t>
            </a:r>
          </a:p>
          <a:p>
            <a:r>
              <a:rPr lang="en-US" dirty="0" smtClean="0"/>
              <a:t>Unit test to exercise each logical path through a single method.</a:t>
            </a:r>
          </a:p>
          <a:p>
            <a:r>
              <a:rPr lang="en-US" dirty="0" smtClean="0"/>
              <a:t>Integration tests where they make sense.</a:t>
            </a:r>
          </a:p>
          <a:p>
            <a:r>
              <a:rPr lang="en-US" dirty="0" smtClean="0"/>
              <a:t>Functional testing if you can afford it.</a:t>
            </a:r>
          </a:p>
          <a:p>
            <a:r>
              <a:rPr lang="en-US" dirty="0" smtClean="0"/>
              <a:t>Automate, automate, automate!</a:t>
            </a:r>
          </a:p>
          <a:p>
            <a:endParaRPr lang="en-US" dirty="0"/>
          </a:p>
        </p:txBody>
      </p:sp>
    </p:spTree>
    <p:extLst>
      <p:ext uri="{BB962C8B-B14F-4D97-AF65-F5344CB8AC3E}">
        <p14:creationId xmlns:p14="http://schemas.microsoft.com/office/powerpoint/2010/main" val="35628899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Putting off refactoring on something clearly broken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501081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01600"/>
            <a:ext cx="9144000" cy="6652617"/>
          </a:xfrm>
          <a:prstGeom prst="rect">
            <a:avLst/>
          </a:prstGeom>
        </p:spPr>
      </p:pic>
    </p:spTree>
    <p:extLst>
      <p:ext uri="{BB962C8B-B14F-4D97-AF65-F5344CB8AC3E}">
        <p14:creationId xmlns:p14="http://schemas.microsoft.com/office/powerpoint/2010/main" val="42720128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About Me</a:t>
            </a:r>
            <a:endParaRPr lang="en-US" dirty="0"/>
          </a:p>
        </p:txBody>
      </p:sp>
      <p:sp>
        <p:nvSpPr>
          <p:cNvPr id="3" name="Content Placeholder 2"/>
          <p:cNvSpPr>
            <a:spLocks noGrp="1"/>
          </p:cNvSpPr>
          <p:nvPr>
            <p:ph idx="1"/>
          </p:nvPr>
        </p:nvSpPr>
        <p:spPr/>
        <p:txBody>
          <a:bodyPr/>
          <a:lstStyle/>
          <a:p>
            <a:r>
              <a:rPr lang="en-US" dirty="0" smtClean="0"/>
              <a:t>Code monkey since 1999-ish (formerly a top-40 DJ, pays as poorly as you think)</a:t>
            </a:r>
          </a:p>
          <a:p>
            <a:r>
              <a:rPr lang="en-US" dirty="0" smtClean="0"/>
              <a:t>Mostly a MSFT stack guy these days, but a “web guy” since before it was cool.</a:t>
            </a:r>
          </a:p>
          <a:p>
            <a:r>
              <a:rPr lang="en-US" dirty="0" smtClean="0"/>
              <a:t>Can’t get away from forums… author of POP Forums, worked on MSDN Forums.</a:t>
            </a:r>
          </a:p>
          <a:p>
            <a:r>
              <a:rPr lang="en-US" dirty="0" smtClean="0"/>
              <a:t>Run a site for roller coaster nerds called </a:t>
            </a:r>
            <a:r>
              <a:rPr lang="en-US" dirty="0" err="1" smtClean="0"/>
              <a:t>CoasterBuzz</a:t>
            </a:r>
            <a:r>
              <a:rPr lang="en-US" dirty="0" smtClean="0"/>
              <a:t>.</a:t>
            </a:r>
          </a:p>
          <a:p>
            <a:r>
              <a:rPr lang="en-US" dirty="0" smtClean="0"/>
              <a:t>Currently: Technical Architect at </a:t>
            </a:r>
            <a:r>
              <a:rPr lang="en-US" dirty="0" err="1" smtClean="0"/>
              <a:t>AgileThought</a:t>
            </a:r>
            <a:r>
              <a:rPr lang="en-US" dirty="0" smtClean="0"/>
              <a:t>.</a:t>
            </a:r>
          </a:p>
          <a:p>
            <a:r>
              <a:rPr lang="en-US" dirty="0" smtClean="0"/>
              <a:t>Previously: SeaWorld Parks &amp; Entertainment,</a:t>
            </a:r>
            <a:br>
              <a:rPr lang="en-US" dirty="0" smtClean="0"/>
            </a:br>
            <a:r>
              <a:rPr lang="en-US" dirty="0" smtClean="0"/>
              <a:t>	Humana, Microsoft, </a:t>
            </a:r>
            <a:r>
              <a:rPr lang="en-US" dirty="0" err="1" smtClean="0"/>
              <a:t>Insurance.com</a:t>
            </a:r>
            <a:r>
              <a:rPr lang="en-US" dirty="0" smtClean="0"/>
              <a:t>, many contract gigs</a:t>
            </a:r>
          </a:p>
          <a:p>
            <a:endParaRPr lang="en-US" dirty="0"/>
          </a:p>
        </p:txBody>
      </p:sp>
    </p:spTree>
    <p:extLst>
      <p:ext uri="{BB962C8B-B14F-4D97-AF65-F5344CB8AC3E}">
        <p14:creationId xmlns:p14="http://schemas.microsoft.com/office/powerpoint/2010/main" val="209369106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6. Putting off refactoring on something clearly broken</a:t>
            </a:r>
          </a:p>
        </p:txBody>
      </p:sp>
      <p:sp>
        <p:nvSpPr>
          <p:cNvPr id="3" name="Content Placeholder 2"/>
          <p:cNvSpPr>
            <a:spLocks noGrp="1"/>
          </p:cNvSpPr>
          <p:nvPr>
            <p:ph idx="1"/>
          </p:nvPr>
        </p:nvSpPr>
        <p:spPr/>
        <p:txBody>
          <a:bodyPr/>
          <a:lstStyle/>
          <a:p>
            <a:r>
              <a:rPr lang="en-US" dirty="0" smtClean="0"/>
              <a:t>Technical debt is real for any application that has a shelf life.</a:t>
            </a:r>
          </a:p>
          <a:p>
            <a:r>
              <a:rPr lang="en-US" dirty="0" smtClean="0"/>
              <a:t>The more time passes, the less likely the context of the problem will be well known.</a:t>
            </a:r>
          </a:p>
          <a:p>
            <a:r>
              <a:rPr lang="en-US" dirty="0" smtClean="0"/>
              <a:t>Stakeholders must be made to understand that maintainability and performance are in fact features, even if they can’t click on it. (This is an expectation you have to set early on.)</a:t>
            </a:r>
          </a:p>
          <a:p>
            <a:r>
              <a:rPr lang="en-US" dirty="0" smtClean="0"/>
              <a:t>You don’t have to (and shouldn’t) do premature optimization, but don’t do premature sabotage by introducing poor decisions early on.</a:t>
            </a:r>
          </a:p>
          <a:p>
            <a:endParaRPr lang="en-US" dirty="0" smtClean="0"/>
          </a:p>
          <a:p>
            <a:endParaRPr lang="en-US" dirty="0"/>
          </a:p>
        </p:txBody>
      </p:sp>
    </p:spTree>
    <p:extLst>
      <p:ext uri="{BB962C8B-B14F-4D97-AF65-F5344CB8AC3E}">
        <p14:creationId xmlns:p14="http://schemas.microsoft.com/office/powerpoint/2010/main" val="3130659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Libraries, packages and poor source control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0131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 Libraries, packages and poor source control</a:t>
            </a:r>
          </a:p>
        </p:txBody>
      </p:sp>
      <p:sp>
        <p:nvSpPr>
          <p:cNvPr id="3" name="Content Placeholder 2"/>
          <p:cNvSpPr>
            <a:spLocks noGrp="1"/>
          </p:cNvSpPr>
          <p:nvPr>
            <p:ph idx="1"/>
          </p:nvPr>
        </p:nvSpPr>
        <p:spPr/>
        <p:txBody>
          <a:bodyPr/>
          <a:lstStyle/>
          <a:p>
            <a:r>
              <a:rPr lang="en-US" dirty="0" smtClean="0"/>
              <a:t>No really, you need source control.</a:t>
            </a:r>
          </a:p>
          <a:p>
            <a:r>
              <a:rPr lang="en-US" dirty="0" smtClean="0"/>
              <a:t>Consider a distributed version control system like </a:t>
            </a:r>
            <a:r>
              <a:rPr lang="en-US" dirty="0" err="1" smtClean="0"/>
              <a:t>Git</a:t>
            </a:r>
            <a:r>
              <a:rPr lang="en-US" dirty="0" smtClean="0"/>
              <a:t> or Hg, because it encourages more experimentation as each developer can branch and merge.</a:t>
            </a:r>
          </a:p>
          <a:p>
            <a:r>
              <a:rPr lang="en-US" dirty="0" smtClean="0"/>
              <a:t>Make “library” references sparingly, consider internal package management servers.</a:t>
            </a:r>
          </a:p>
          <a:p>
            <a:r>
              <a:rPr lang="en-US" dirty="0" smtClean="0"/>
              <a:t>Don’t make packages library references. It’s harder to update them or specify </a:t>
            </a:r>
            <a:r>
              <a:rPr lang="en-US" smtClean="0"/>
              <a:t>certain versions.</a:t>
            </a:r>
            <a:endParaRPr lang="en-US" dirty="0"/>
          </a:p>
        </p:txBody>
      </p:sp>
    </p:spTree>
    <p:extLst>
      <p:ext uri="{BB962C8B-B14F-4D97-AF65-F5344CB8AC3E}">
        <p14:creationId xmlns:p14="http://schemas.microsoft.com/office/powerpoint/2010/main" val="1664325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The guy with context was hit by a bus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34520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14500" y="1066800"/>
            <a:ext cx="5702300" cy="4724400"/>
          </a:xfrm>
          <a:prstGeom prst="rect">
            <a:avLst/>
          </a:prstGeom>
        </p:spPr>
      </p:pic>
    </p:spTree>
    <p:extLst>
      <p:ext uri="{BB962C8B-B14F-4D97-AF65-F5344CB8AC3E}">
        <p14:creationId xmlns:p14="http://schemas.microsoft.com/office/powerpoint/2010/main" val="99203544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 The guy with context was hit by a bus</a:t>
            </a:r>
          </a:p>
        </p:txBody>
      </p:sp>
      <p:sp>
        <p:nvSpPr>
          <p:cNvPr id="3" name="Content Placeholder 2"/>
          <p:cNvSpPr>
            <a:spLocks noGrp="1"/>
          </p:cNvSpPr>
          <p:nvPr>
            <p:ph idx="1"/>
          </p:nvPr>
        </p:nvSpPr>
        <p:spPr/>
        <p:txBody>
          <a:bodyPr/>
          <a:lstStyle/>
          <a:p>
            <a:r>
              <a:rPr lang="en-US" dirty="0" smtClean="0"/>
              <a:t>If you rely on a subject matter expert (SME), make sure that they’re not the only one on the planet.</a:t>
            </a:r>
          </a:p>
          <a:p>
            <a:r>
              <a:rPr lang="en-US" dirty="0" smtClean="0"/>
              <a:t>Right-size your documentation (if there’s any at all).</a:t>
            </a:r>
          </a:p>
          <a:p>
            <a:r>
              <a:rPr lang="en-US" dirty="0" smtClean="0"/>
              <a:t>Good test coverage means more transparent context.</a:t>
            </a:r>
          </a:p>
          <a:p>
            <a:r>
              <a:rPr lang="en-US" dirty="0" smtClean="0"/>
              <a:t>Don’t let a developer become a dependency that can hold the business hostage.</a:t>
            </a:r>
          </a:p>
          <a:p>
            <a:endParaRPr lang="en-US" dirty="0"/>
          </a:p>
        </p:txBody>
      </p:sp>
    </p:spTree>
    <p:extLst>
      <p:ext uri="{BB962C8B-B14F-4D97-AF65-F5344CB8AC3E}">
        <p14:creationId xmlns:p14="http://schemas.microsoft.com/office/powerpoint/2010/main" val="36900009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Classes that are a thousand lines long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98828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9. Classes that are a thousand lines long</a:t>
            </a:r>
          </a:p>
        </p:txBody>
      </p:sp>
      <p:sp>
        <p:nvSpPr>
          <p:cNvPr id="3" name="Content Placeholder 2"/>
          <p:cNvSpPr>
            <a:spLocks noGrp="1"/>
          </p:cNvSpPr>
          <p:nvPr>
            <p:ph idx="1"/>
          </p:nvPr>
        </p:nvSpPr>
        <p:spPr/>
        <p:txBody>
          <a:bodyPr/>
          <a:lstStyle/>
          <a:p>
            <a:r>
              <a:rPr lang="en-US" dirty="0" smtClean="0"/>
              <a:t>Beware the monolith.</a:t>
            </a:r>
          </a:p>
          <a:p>
            <a:r>
              <a:rPr lang="en-US" dirty="0" smtClean="0"/>
              <a:t>Huge classes do too much, are hard to decipher.</a:t>
            </a:r>
          </a:p>
          <a:p>
            <a:r>
              <a:rPr lang="en-US" dirty="0" smtClean="0"/>
              <a:t>They’re impossible to unit test because there are no obvious units.</a:t>
            </a:r>
          </a:p>
          <a:p>
            <a:r>
              <a:rPr lang="en-US" dirty="0" smtClean="0"/>
              <a:t>Logic goes several layers deep, is difficult to understand.</a:t>
            </a:r>
          </a:p>
          <a:p>
            <a:r>
              <a:rPr lang="en-US" dirty="0" smtClean="0"/>
              <a:t>Often requires context from original developer.</a:t>
            </a:r>
          </a:p>
          <a:p>
            <a:r>
              <a:rPr lang="en-US" dirty="0" smtClean="0"/>
              <a:t>No clear business rules.</a:t>
            </a:r>
            <a:endParaRPr lang="en-US" dirty="0"/>
          </a:p>
        </p:txBody>
      </p:sp>
    </p:spTree>
    <p:extLst>
      <p:ext uri="{BB962C8B-B14F-4D97-AF65-F5344CB8AC3E}">
        <p14:creationId xmlns:p14="http://schemas.microsoft.com/office/powerpoint/2010/main" val="1621509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Hard to replicate environments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4853457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10. Hard to replicate environments</a:t>
            </a:r>
          </a:p>
        </p:txBody>
      </p:sp>
      <p:sp>
        <p:nvSpPr>
          <p:cNvPr id="3" name="Content Placeholder 2"/>
          <p:cNvSpPr>
            <a:spLocks noGrp="1"/>
          </p:cNvSpPr>
          <p:nvPr>
            <p:ph idx="1"/>
          </p:nvPr>
        </p:nvSpPr>
        <p:spPr/>
        <p:txBody>
          <a:bodyPr/>
          <a:lstStyle/>
          <a:p>
            <a:r>
              <a:rPr lang="en-US" dirty="0" smtClean="0"/>
              <a:t>If a new developer requires more than an hour to clone and run a project, that’s too long.</a:t>
            </a:r>
          </a:p>
          <a:p>
            <a:r>
              <a:rPr lang="en-US" dirty="0" smtClean="0"/>
              <a:t>An app dependent on external resources should have stubs as part of its solution. (Double true if you work in an agency for external clients.)</a:t>
            </a:r>
          </a:p>
          <a:p>
            <a:r>
              <a:rPr lang="en-US" dirty="0" smtClean="0"/>
              <a:t>Remember that there is a cost associated with tools, frameworks and data stores that aren’t typically on a </a:t>
            </a:r>
            <a:r>
              <a:rPr lang="en-US" dirty="0" err="1" smtClean="0"/>
              <a:t>dev’s</a:t>
            </a:r>
            <a:r>
              <a:rPr lang="en-US" dirty="0" smtClean="0"/>
              <a:t> machine (in ramp up time and skill development).</a:t>
            </a:r>
          </a:p>
          <a:p>
            <a:r>
              <a:rPr lang="en-US" dirty="0" smtClean="0"/>
              <a:t>Automate things like seed data and configuration, and commit it to source control.</a:t>
            </a:r>
            <a:endParaRPr lang="en-US" dirty="0"/>
          </a:p>
        </p:txBody>
      </p:sp>
    </p:spTree>
    <p:extLst>
      <p:ext uri="{BB962C8B-B14F-4D97-AF65-F5344CB8AC3E}">
        <p14:creationId xmlns:p14="http://schemas.microsoft.com/office/powerpoint/2010/main" val="948394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a:xfrm>
            <a:off x="457200" y="1752600"/>
            <a:ext cx="8229600" cy="4495800"/>
          </a:xfrm>
        </p:spPr>
        <p:txBody>
          <a:bodyPr>
            <a:normAutofit/>
          </a:bodyPr>
          <a:lstStyle/>
          <a:p>
            <a:pPr marL="0" indent="0" algn="ctr">
              <a:buNone/>
            </a:pPr>
            <a:r>
              <a:rPr lang="en-US" sz="3600" dirty="0" smtClean="0"/>
              <a:t>“Always strive for the minimum viable product and keep it simple…</a:t>
            </a:r>
          </a:p>
          <a:p>
            <a:pPr marL="0" indent="0" algn="ctr">
              <a:buNone/>
            </a:pPr>
            <a:r>
              <a:rPr lang="en-US" sz="3600" dirty="0" smtClean="0"/>
              <a:t>But don’t do stupid things that are crazy expensive down the road.”</a:t>
            </a:r>
          </a:p>
          <a:p>
            <a:pPr marL="0" indent="0" algn="ctr">
              <a:buNone/>
            </a:pPr>
            <a:r>
              <a:rPr lang="en-US" sz="3600" dirty="0" smtClean="0"/>
              <a:t>-Me</a:t>
            </a:r>
            <a:endParaRPr lang="en-US" sz="3600" dirty="0"/>
          </a:p>
        </p:txBody>
      </p:sp>
    </p:spTree>
    <p:extLst>
      <p:ext uri="{BB962C8B-B14F-4D97-AF65-F5344CB8AC3E}">
        <p14:creationId xmlns:p14="http://schemas.microsoft.com/office/powerpoint/2010/main" val="2249479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1074169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 me</a:t>
            </a:r>
            <a:endParaRPr lang="en-US" dirty="0"/>
          </a:p>
        </p:txBody>
      </p:sp>
      <p:sp>
        <p:nvSpPr>
          <p:cNvPr id="3" name="Content Placeholder 2"/>
          <p:cNvSpPr>
            <a:spLocks noGrp="1"/>
          </p:cNvSpPr>
          <p:nvPr>
            <p:ph idx="1"/>
          </p:nvPr>
        </p:nvSpPr>
        <p:spPr/>
        <p:txBody>
          <a:bodyPr>
            <a:normAutofit/>
          </a:bodyPr>
          <a:lstStyle/>
          <a:p>
            <a:r>
              <a:rPr lang="en-US" sz="4800" dirty="0" smtClean="0"/>
              <a:t>http://</a:t>
            </a:r>
            <a:r>
              <a:rPr lang="en-US" sz="4800" dirty="0" err="1" smtClean="0"/>
              <a:t>weblogs.asp.net</a:t>
            </a:r>
            <a:r>
              <a:rPr lang="en-US" sz="4800" dirty="0" smtClean="0"/>
              <a:t>/</a:t>
            </a:r>
            <a:r>
              <a:rPr lang="en-US" sz="4800" dirty="0" err="1" smtClean="0"/>
              <a:t>jeff</a:t>
            </a:r>
            <a:endParaRPr lang="en-US" sz="4800" dirty="0" smtClean="0"/>
          </a:p>
          <a:p>
            <a:r>
              <a:rPr lang="en-US" sz="4800" dirty="0" smtClean="0"/>
              <a:t>jeff@popw.com</a:t>
            </a:r>
          </a:p>
          <a:p>
            <a:r>
              <a:rPr lang="en-US" sz="4800" dirty="0" smtClean="0"/>
              <a:t>@</a:t>
            </a:r>
            <a:r>
              <a:rPr lang="en-US" sz="4800" dirty="0" err="1" smtClean="0"/>
              <a:t>jeffputz</a:t>
            </a:r>
            <a:endParaRPr lang="en-US" sz="4800" dirty="0" smtClean="0"/>
          </a:p>
          <a:p>
            <a:r>
              <a:rPr lang="en-US" sz="4800" dirty="0" smtClean="0"/>
              <a:t>Open source:</a:t>
            </a:r>
            <a:br>
              <a:rPr lang="en-US" sz="4800" dirty="0" smtClean="0"/>
            </a:br>
            <a:r>
              <a:rPr lang="en-US" sz="4800" dirty="0" smtClean="0"/>
              <a:t>http://popforums.com</a:t>
            </a:r>
            <a:endParaRPr lang="en-US" sz="4800" dirty="0"/>
          </a:p>
          <a:p>
            <a:pPr marL="0" indent="0">
              <a:buNone/>
            </a:pPr>
            <a:endParaRPr lang="en-US" sz="4800" dirty="0"/>
          </a:p>
        </p:txBody>
      </p:sp>
    </p:spTree>
    <p:extLst>
      <p:ext uri="{BB962C8B-B14F-4D97-AF65-F5344CB8AC3E}">
        <p14:creationId xmlns:p14="http://schemas.microsoft.com/office/powerpoint/2010/main" val="19671535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 on 3-5-15 at 2.03 P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0800"/>
            <a:ext cx="10363200" cy="6908800"/>
          </a:xfrm>
          <a:prstGeom prst="rect">
            <a:avLst/>
          </a:prstGeom>
        </p:spPr>
      </p:pic>
    </p:spTree>
    <p:extLst>
      <p:ext uri="{BB962C8B-B14F-4D97-AF65-F5344CB8AC3E}">
        <p14:creationId xmlns:p14="http://schemas.microsoft.com/office/powerpoint/2010/main" val="28716991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Poor or excessive project organization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74859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Poor or excessive project organization</a:t>
            </a:r>
            <a:endParaRPr lang="en-US" dirty="0"/>
          </a:p>
        </p:txBody>
      </p:sp>
      <p:sp>
        <p:nvSpPr>
          <p:cNvPr id="3" name="Content Placeholder 2"/>
          <p:cNvSpPr>
            <a:spLocks noGrp="1"/>
          </p:cNvSpPr>
          <p:nvPr>
            <p:ph idx="1"/>
          </p:nvPr>
        </p:nvSpPr>
        <p:spPr/>
        <p:txBody>
          <a:bodyPr/>
          <a:lstStyle/>
          <a:p>
            <a:r>
              <a:rPr lang="en-US" dirty="0" smtClean="0"/>
              <a:t>“Agile” does not mean process-free.</a:t>
            </a:r>
          </a:p>
          <a:p>
            <a:r>
              <a:rPr lang="en-US" dirty="0" smtClean="0"/>
              <a:t>Silos, walls, kingdoms, bunkers, doors, etc. will get in the way.</a:t>
            </a:r>
          </a:p>
          <a:p>
            <a:r>
              <a:rPr lang="en-US" dirty="0" smtClean="0"/>
              <a:t>You need a product owner.</a:t>
            </a:r>
          </a:p>
          <a:p>
            <a:r>
              <a:rPr lang="en-US" dirty="0" smtClean="0"/>
              <a:t>Having 40 people required to sign-off on something does not add value. (And no, </a:t>
            </a:r>
            <a:r>
              <a:rPr lang="en-US" dirty="0" err="1" smtClean="0"/>
              <a:t>SOx</a:t>
            </a:r>
            <a:r>
              <a:rPr lang="en-US" dirty="0" smtClean="0"/>
              <a:t> compliance doesn’t require it either.)</a:t>
            </a:r>
          </a:p>
          <a:p>
            <a:r>
              <a:rPr lang="en-US" dirty="0" smtClean="0"/>
              <a:t>Lengthy design and specification phases are throw-away, lead to missed expectations.</a:t>
            </a:r>
            <a:endParaRPr lang="en-US" dirty="0"/>
          </a:p>
        </p:txBody>
      </p:sp>
    </p:spTree>
    <p:extLst>
      <p:ext uri="{BB962C8B-B14F-4D97-AF65-F5344CB8AC3E}">
        <p14:creationId xmlns:p14="http://schemas.microsoft.com/office/powerpoint/2010/main" val="27413192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Naming stuff with names No One but you understand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306277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6400" y="609600"/>
            <a:ext cx="5486400" cy="5486400"/>
          </a:xfrm>
          <a:prstGeom prst="rect">
            <a:avLst/>
          </a:prstGeom>
        </p:spPr>
      </p:pic>
    </p:spTree>
    <p:extLst>
      <p:ext uri="{BB962C8B-B14F-4D97-AF65-F5344CB8AC3E}">
        <p14:creationId xmlns:p14="http://schemas.microsoft.com/office/powerpoint/2010/main" val="13114178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 Naming stuff with names no one but you understand</a:t>
            </a:r>
            <a:endParaRPr lang="en-US" sz="2800" dirty="0"/>
          </a:p>
        </p:txBody>
      </p:sp>
      <p:sp>
        <p:nvSpPr>
          <p:cNvPr id="3" name="Content Placeholder 2"/>
          <p:cNvSpPr>
            <a:spLocks noGrp="1"/>
          </p:cNvSpPr>
          <p:nvPr>
            <p:ph idx="1"/>
          </p:nvPr>
        </p:nvSpPr>
        <p:spPr/>
        <p:txBody>
          <a:bodyPr/>
          <a:lstStyle/>
          <a:p>
            <a:r>
              <a:rPr lang="en-US" strike="sngStrike" dirty="0" smtClean="0"/>
              <a:t>Hungarian notation.</a:t>
            </a:r>
          </a:p>
          <a:p>
            <a:r>
              <a:rPr lang="en-US" dirty="0" smtClean="0"/>
              <a:t>IDE tooling is where you discover types.</a:t>
            </a:r>
          </a:p>
          <a:p>
            <a:r>
              <a:rPr lang="en-US" dirty="0" smtClean="0"/>
              <a:t>Use names that are descriptive.</a:t>
            </a:r>
          </a:p>
          <a:p>
            <a:r>
              <a:rPr lang="en-US" dirty="0" smtClean="0"/>
              <a:t>Stick to conventions that make sense (like the “generator” in “</a:t>
            </a:r>
            <a:r>
              <a:rPr lang="en-US" dirty="0" err="1" smtClean="0"/>
              <a:t>UnicornGenerator</a:t>
            </a:r>
            <a:r>
              <a:rPr lang="en-US" dirty="0" smtClean="0"/>
              <a:t>.”</a:t>
            </a:r>
          </a:p>
          <a:p>
            <a:r>
              <a:rPr lang="en-US" dirty="0" smtClean="0"/>
              <a:t>Be specific and not general. Prefer </a:t>
            </a:r>
            <a:r>
              <a:rPr lang="en-US" dirty="0" err="1" smtClean="0"/>
              <a:t>BostonTerrierGroomer</a:t>
            </a:r>
            <a:r>
              <a:rPr lang="en-US" dirty="0" smtClean="0"/>
              <a:t> to </a:t>
            </a:r>
            <a:r>
              <a:rPr lang="en-US" dirty="0" err="1" smtClean="0"/>
              <a:t>DogGroomer</a:t>
            </a:r>
            <a:r>
              <a:rPr lang="en-US" dirty="0" smtClean="0"/>
              <a:t>.</a:t>
            </a:r>
            <a:endParaRPr lang="en-US" dirty="0"/>
          </a:p>
        </p:txBody>
      </p:sp>
    </p:spTree>
    <p:extLst>
      <p:ext uri="{BB962C8B-B14F-4D97-AF65-F5344CB8AC3E}">
        <p14:creationId xmlns:p14="http://schemas.microsoft.com/office/powerpoint/2010/main" val="3787439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C102872799990">
  <a:themeElements>
    <a:clrScheme name="Energy-Saving">
      <a:dk1>
        <a:srgbClr val="000000"/>
      </a:dk1>
      <a:lt1>
        <a:srgbClr val="D7D7D7"/>
      </a:lt1>
      <a:dk2>
        <a:srgbClr val="000000"/>
      </a:dk2>
      <a:lt2>
        <a:srgbClr val="D7D7D7"/>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78B1C33-1571-459A-95AD-9F0F45277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TC102872799990</Template>
  <TotalTime>2024</TotalTime>
  <Words>1081</Words>
  <Application>Microsoft Macintosh PowerPoint</Application>
  <PresentationFormat>On-screen Show (4:3)</PresentationFormat>
  <Paragraphs>88</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TC102872799990</vt:lpstr>
      <vt:lpstr>10 Things That Someone Will Pay For Later</vt:lpstr>
      <vt:lpstr>About Me</vt:lpstr>
      <vt:lpstr>PowerPoint Presentation</vt:lpstr>
      <vt:lpstr>PowerPoint Presentation</vt:lpstr>
      <vt:lpstr>1. Poor or excessive project organization</vt:lpstr>
      <vt:lpstr>1. Poor or excessive project organization</vt:lpstr>
      <vt:lpstr>2. Naming stuff with names No One but you understand</vt:lpstr>
      <vt:lpstr>PowerPoint Presentation</vt:lpstr>
      <vt:lpstr>2. Naming stuff with names no one but you understand</vt:lpstr>
      <vt:lpstr>3. Dependencies on hard system boundaries</vt:lpstr>
      <vt:lpstr>PowerPoint Presentation</vt:lpstr>
      <vt:lpstr>3. Dependencies on hard system boundaries</vt:lpstr>
      <vt:lpstr>4. Mixing real-time and pre-calculated business rules to output data</vt:lpstr>
      <vt:lpstr>4. Mixing real-time and pre-calculated business rules to output data</vt:lpstr>
      <vt:lpstr>5. Testing all of the wrong things</vt:lpstr>
      <vt:lpstr>PowerPoint Presentation</vt:lpstr>
      <vt:lpstr>5. Testing all of the wrong things</vt:lpstr>
      <vt:lpstr>6. Putting off refactoring on something clearly broken</vt:lpstr>
      <vt:lpstr>PowerPoint Presentation</vt:lpstr>
      <vt:lpstr>6. Putting off refactoring on something clearly broken</vt:lpstr>
      <vt:lpstr>7. Libraries, packages and poor source control</vt:lpstr>
      <vt:lpstr>7. Libraries, packages and poor source control</vt:lpstr>
      <vt:lpstr>8. The guy with context was hit by a bus</vt:lpstr>
      <vt:lpstr>PowerPoint Presentation</vt:lpstr>
      <vt:lpstr>8. The guy with context was hit by a bus</vt:lpstr>
      <vt:lpstr>9. Classes that are a thousand lines long</vt:lpstr>
      <vt:lpstr>9. Classes that are a thousand lines long</vt:lpstr>
      <vt:lpstr>10. Hard to replicate environments</vt:lpstr>
      <vt:lpstr>10. Hard to replicate environments</vt:lpstr>
      <vt:lpstr>Questions?</vt:lpstr>
      <vt:lpstr>Find 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and paper-saving presentation</dc:title>
  <dc:creator/>
  <cp:keywords/>
  <cp:lastModifiedBy>Jeffrey Putz</cp:lastModifiedBy>
  <cp:revision>99</cp:revision>
  <dcterms:modified xsi:type="dcterms:W3CDTF">2015-03-25T21:07:49Z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TC102872799990</vt:lpwstr>
  </property>
</Properties>
</file>