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16"/>
  </p:notesMasterIdLst>
  <p:sldIdLst>
    <p:sldId id="256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defRPr sz="1400" b="0" i="0" u="none" strike="noStrike" cap="none" baseline="0">
        <a:solidFill>
          <a:srgbClr val="000000"/>
        </a:solidFill>
        <a:latin typeface="Arial" panose="00000000000000000000"/>
        <a:ea typeface="Arial" panose="00000000000000000000"/>
        <a:cs typeface="Arial" panose="00000000000000000000"/>
        <a:sym typeface="Arial" panose="00000000000000000000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spAutoFit/>
          </a:bodyPr>
          <a:lstStyle/>
          <a:p>
            <a:pPr marL="914400" lvl="1" indent="-317500">
              <a:buClr>
                <a:srgbClr val="000000"/>
              </a:buClr>
              <a:buSzPct val="127272"/>
              <a:buFont typeface="Courier New"/>
              <a:buChar char="o"/>
            </a:pPr>
            <a:r>
              <a:rPr sz="1100"/>
              <a:t>
</a:t>
            </a:r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  <a:p>
            <a:endParaRPr sz="1100"/>
          </a:p>
        </p:txBody>
      </p:sp>
    </p:spTree>
    <p:extLst>
      <p:ext uri="{BB962C8B-B14F-4D97-AF65-F5344CB8AC3E}">
        <p14:creationId xmlns:p14="http://schemas.microsoft.com/office/powerpoint/2010/main" val="379814849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CCCCCC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9" name="Shape 9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1pPr>
            <a:lvl2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2pPr>
            <a:lvl3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3pPr>
            <a:lvl4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4pPr>
            <a:lvl5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5pPr>
            <a:lvl6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6pPr>
            <a:lvl7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7pPr>
            <a:lvl8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8pPr>
            <a:lvl9pPr marL="0" indent="114300" algn="ctr" rtl="0">
              <a:buSzPct val="100000"/>
              <a:buFont typeface="Arial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1pPr>
            <a:lvl2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6pPr>
            <a:lvl7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7pPr>
            <a:lvl8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8pPr>
            <a:lvl9pPr marL="0" indent="114300" algn="ctr" rtl="0">
              <a:spcBef>
                <a:spcPts val="0"/>
              </a:spcBef>
              <a:buSzPct val="100000"/>
              <a:buFont typeface="Arial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304800" algn="ctr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rgbClr val="666666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C4C4C"/>
            </a:gs>
            <a:gs pos="100000">
              <a:srgbClr val="00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FFFFFF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FFFFFF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FFFFFF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FFFFFF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FFFFFF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FFFFFF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0" indent="228600" algn="l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rgbClr val="000000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1pPr>
            <a:lvl2pPr marL="742950" indent="-285750" algn="l" rtl="0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2pPr>
            <a:lvl3pPr marL="1143000" indent="-228600" algn="l" rtl="0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3pPr>
            <a:lvl4pPr marL="16002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4pPr>
            <a:lvl5pPr marL="20574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5pPr>
            <a:lvl6pPr marL="25146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6pPr>
            <a:lvl7pPr marL="2971800" indent="-228600" algn="l" rtl="0">
              <a:spcBef>
                <a:spcPts val="360"/>
              </a:spcBef>
              <a:buClr>
                <a:srgbClr val="000000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7pPr>
            <a:lvl8pPr marL="34290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8pPr>
            <a:lvl9pPr marL="3886200" indent="-228600" algn="l" rtl="0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rgbClr val="000000"/>
                </a:solidFill>
                <a:latin typeface="Arial" panose="00000000000000000000"/>
                <a:ea typeface="Arial" panose="00000000000000000000"/>
                <a:cs typeface="Arial" panose="00000000000000000000"/>
                <a:sym typeface="Arial" panose="00000000000000000000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ransition xmlns:p14="http://schemas.microsoft.com/office/powerpoint/2010/main" spd="slow">
    <p:cut/>
  </p:transition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defRPr sz="1400" b="0" i="0" u="none" strike="noStrike" cap="none" baseline="0">
          <a:solidFill>
            <a:srgbClr val="000000"/>
          </a:solidFill>
          <a:latin typeface="Arial" panose="00000000000000000000"/>
          <a:ea typeface="Arial" panose="00000000000000000000"/>
          <a:cs typeface="Arial" panose="00000000000000000000"/>
          <a:sym typeface="Arial" panose="00000000000000000000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ffputz.com/" TargetMode="External"/><Relationship Id="rId4" Type="http://schemas.openxmlformats.org/officeDocument/2006/relationships/hyperlink" Target="http://weblogs.asp.net/jeff/" TargetMode="External"/><Relationship Id="rId5" Type="http://schemas.openxmlformats.org/officeDocument/2006/relationships/hyperlink" Target="http://popforums.codeplex.com/" TargetMode="External"/><Relationship Id="rId6" Type="http://schemas.openxmlformats.org/officeDocument/2006/relationships/hyperlink" Target="http://liveblog.codeplex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jeff@popw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Unit Test Boot Camp</a:t>
            </a:r>
          </a:p>
        </p:txBody>
      </p:sp>
      <p:sp>
        <p:nvSpPr>
          <p:cNvPr id="42" name="Shape 42"/>
          <p:cNvSpPr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Curing cancer with unit tests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Loose coupling</a:t>
            </a:r>
          </a:p>
        </p:txBody>
      </p:sp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Classes have no knowledge of each other beyond inteface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Isolation allows for discreet testing</a:t>
            </a:r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Dependency injection acts as the glue between parts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Use mocking framework to simulate dependencies in tests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Demo</a:t>
            </a:r>
          </a:p>
        </p:txBody>
      </p:sp>
      <p:sp>
        <p:nvSpPr>
          <p:cNvPr id="90" name="Shape 9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Sum use case with external data input (repository pattern)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Dependency Injection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Maps interface with a concrete class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Need </a:t>
            </a:r>
            <a:r>
              <a:rPr>
                <a:latin typeface="Courier New" panose="00000000000000000000"/>
                <a:ea typeface="Courier New" panose="00000000000000000000"/>
                <a:cs typeface="Courier New" panose="00000000000000000000"/>
                <a:sym typeface="Courier New" panose="00000000000000000000"/>
              </a:rPr>
              <a:t>IFoo</a:t>
            </a:r>
            <a:r>
              <a:rPr/>
              <a:t>? Resolver knows it maps to class</a:t>
            </a:r>
            <a:r>
              <a:rPr>
                <a:latin typeface="Courier New" panose="00000000000000000000"/>
                <a:ea typeface="Courier New" panose="00000000000000000000"/>
                <a:cs typeface="Courier New" panose="00000000000000000000"/>
                <a:sym typeface="Courier New" panose="00000000000000000000"/>
              </a:rPr>
              <a:t> Foo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Resolver usually accessed through a common interface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Injection types: constructor, setter method, setter property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Demo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Complex use case: ASP.NET MVC forum with cascading initialization during dependency resolution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jeff@popw.com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http://jeffputz.com/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http://weblogs.asp.net/jeff/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jeffputz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5"/>
              </a:rPr>
              <a:t>http://popforums.codeplex.com/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http://liveblog.codeplex.com/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82066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 &amp; Cons</a:t>
            </a:r>
          </a:p>
          <a:p>
            <a:r>
              <a:rPr lang="en-US" dirty="0" smtClean="0"/>
              <a:t>Tools</a:t>
            </a:r>
          </a:p>
          <a:p>
            <a:r>
              <a:rPr lang="en-US" dirty="0" smtClean="0"/>
              <a:t>Methodology and </a:t>
            </a:r>
            <a:r>
              <a:rPr lang="en-US" dirty="0" err="1" smtClean="0"/>
              <a:t>dev</a:t>
            </a:r>
            <a:r>
              <a:rPr lang="en-US" dirty="0" smtClean="0"/>
              <a:t> cycle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Dependency Injections</a:t>
            </a:r>
          </a:p>
          <a:p>
            <a:r>
              <a:rPr lang="en-US" dirty="0" smtClean="0"/>
              <a:t>Real life use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096272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Pros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Dictates simple design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Confidence in change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Self-documenting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Forces loose coupling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Build automation confidence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Cons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More code (though studies show higher productivity)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Takes practice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Cultural barriers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Hard to apply to most UX paradigms (minimize with data-bound UX)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Hard to work with databases (so keep logic in code, not sprocs)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Fails without top-down buy-in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The Tools</a:t>
            </a:r>
          </a:p>
        </p:txBody>
      </p:sp>
      <p:sp>
        <p:nvSpPr>
          <p:cNvPr id="60" name="Shape 6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Visual Studio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NUnit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Moq ("Mock")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Resharper test runner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Latest via NuGet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"Test-driven" v. "Test-influenced"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Being practical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The spirit is to do as little as possible to pass tests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Start by doing it "hard core"</a:t>
            </a:r>
          </a:p>
          <a:p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Dev lifecycle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Create a test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Run all tests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Write code to pass test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Run all tests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Refactor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Run all tests</a:t>
            </a:r>
          </a:p>
          <a:p>
            <a:pPr marL="457200" lvl="0" indent="-419100" rtl="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Rinse, lather, repeat</a:t>
            </a:r>
          </a:p>
          <a:p>
            <a:pPr marL="457200" lvl="0" indent="-419100">
              <a:buClr>
                <a:srgbClr val="FFFFFF"/>
              </a:buClr>
              <a:buSzPct val="166666"/>
              <a:buFont typeface="Arial"/>
              <a:buChar char="•"/>
            </a:pPr>
            <a:r>
              <a:rPr/>
              <a:t>NEVER check in code that doesn't compile, or failing tests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Demo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spAutoFit/>
          </a:bodyPr>
          <a:lstStyle/>
          <a:p>
            <a:r>
              <a:rPr/>
              <a:t>Super simple use case: Sum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316</Words>
  <Application>Microsoft Macintosh PowerPoint</Application>
  <PresentationFormat>On-screen Show (4:3)</PresentationFormat>
  <Paragraphs>67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/>
      <vt:lpstr/>
      <vt:lpstr>Unit Test Boot Camp</vt:lpstr>
      <vt:lpstr>About Me</vt:lpstr>
      <vt:lpstr>Agenda</vt:lpstr>
      <vt:lpstr>Pros</vt:lpstr>
      <vt:lpstr>Cons</vt:lpstr>
      <vt:lpstr>The Tools</vt:lpstr>
      <vt:lpstr>"Test-driven" v. "Test-influenced"</vt:lpstr>
      <vt:lpstr>Dev lifecycle</vt:lpstr>
      <vt:lpstr>Demo</vt:lpstr>
      <vt:lpstr>Loose coupling</vt:lpstr>
      <vt:lpstr>Demo</vt:lpstr>
      <vt:lpstr>Dependency Injection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 Boot Camp</dc:title>
  <cp:lastModifiedBy>Jeffrey Putz</cp:lastModifiedBy>
  <cp:revision>4</cp:revision>
  <dcterms:modified xsi:type="dcterms:W3CDTF">2014-03-22T15:18:17Z</dcterms:modified>
</cp:coreProperties>
</file>