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82" r:id="rId3"/>
    <p:sldId id="257" r:id="rId4"/>
    <p:sldId id="258" r:id="rId5"/>
    <p:sldId id="281" r:id="rId6"/>
    <p:sldId id="279" r:id="rId7"/>
    <p:sldId id="269" r:id="rId8"/>
    <p:sldId id="270" r:id="rId9"/>
    <p:sldId id="272" r:id="rId10"/>
    <p:sldId id="273" r:id="rId11"/>
    <p:sldId id="280" r:id="rId12"/>
    <p:sldId id="271" r:id="rId13"/>
    <p:sldId id="274" r:id="rId14"/>
    <p:sldId id="276" r:id="rId15"/>
    <p:sldId id="275" r:id="rId16"/>
    <p:sldId id="278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6"/>
    <p:restoredTop sz="91280"/>
  </p:normalViewPr>
  <p:slideViewPr>
    <p:cSldViewPr snapToGrid="0" snapToObjects="1">
      <p:cViewPr varScale="1">
        <p:scale>
          <a:sx n="112" d="100"/>
          <a:sy n="112" d="100"/>
        </p:scale>
        <p:origin x="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13AF0-CE3B-4C46-8314-542072DF8857}" type="datetimeFigureOut">
              <a:rPr lang="en-US" smtClean="0"/>
              <a:t>1/11/18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987D9-FA39-D24B-8733-E0E2B1D49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80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Saw this over and over when working in consulting agency.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987D9-FA39-D24B-8733-E0E2B1D494F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24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1/10/18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1/10/18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1/10/18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1/10/18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1/10/18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1/10/18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effputz" TargetMode="External"/><Relationship Id="rId3" Type="http://schemas.openxmlformats.org/officeDocument/2006/relationships/hyperlink" Target="mailto:jeff@popw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effputz" TargetMode="External"/><Relationship Id="rId3" Type="http://schemas.openxmlformats.org/officeDocument/2006/relationships/hyperlink" Target="mailto:jeff@popw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828800"/>
            <a:ext cx="9144000" cy="4276718"/>
          </a:xfrm>
        </p:spPr>
        <p:txBody>
          <a:bodyPr>
            <a:normAutofit/>
          </a:bodyPr>
          <a:lstStyle/>
          <a:p>
            <a:r>
              <a:rPr lang="en-US" sz="8800" dirty="0">
                <a:effectLst/>
              </a:rPr>
              <a:t>App </a:t>
            </a:r>
            <a:r>
              <a:rPr lang="en-US" sz="8800" dirty="0" smtClean="0">
                <a:effectLst/>
              </a:rPr>
              <a:t>architecture</a:t>
            </a:r>
            <a:br>
              <a:rPr lang="en-US" sz="8800" dirty="0" smtClean="0">
                <a:effectLst/>
              </a:rPr>
            </a:br>
            <a:r>
              <a:rPr lang="en-US" sz="8800" dirty="0" smtClean="0">
                <a:effectLst/>
              </a:rPr>
              <a:t>without</a:t>
            </a:r>
            <a:br>
              <a:rPr lang="en-US" sz="8800" dirty="0" smtClean="0">
                <a:effectLst/>
              </a:rPr>
            </a:br>
            <a:r>
              <a:rPr lang="en-US" sz="8800" dirty="0" smtClean="0">
                <a:effectLst/>
              </a:rPr>
              <a:t>RDBS </a:t>
            </a:r>
            <a:r>
              <a:rPr lang="en-US" sz="8800" dirty="0">
                <a:effectLst/>
              </a:rPr>
              <a:t>vs NoSQL drama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405075"/>
            <a:ext cx="9144000" cy="754025"/>
          </a:xfrm>
        </p:spPr>
        <p:txBody>
          <a:bodyPr/>
          <a:lstStyle/>
          <a:p>
            <a:r>
              <a:rPr lang="en-US" dirty="0" smtClean="0"/>
              <a:t>Jeff Putz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98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reality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9600" dirty="0" smtClean="0"/>
              <a:t>You are not Facebook or the Twitter.</a:t>
            </a:r>
          </a:p>
          <a:p>
            <a:r>
              <a:rPr lang="en-US" sz="9600" dirty="0" smtClean="0"/>
              <a:t>Don’t prematurely optimize.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19446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10701"/>
            <a:ext cx="12192000" cy="914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40230" y="174747"/>
            <a:ext cx="8698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effectLst>
                  <a:glow rad="88900">
                    <a:schemeClr val="bg1"/>
                  </a:glow>
                </a:effectLst>
                <a:latin typeface="Impact" charset="0"/>
                <a:ea typeface="Impact" charset="0"/>
                <a:cs typeface="Impact" charset="0"/>
              </a:rPr>
              <a:t>DISAPPROVE GORILLA</a:t>
            </a:r>
            <a:endParaRPr lang="en-US" sz="5400" dirty="0">
              <a:effectLst>
                <a:glow rad="88900">
                  <a:schemeClr val="bg1"/>
                </a:glow>
              </a:effectLst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47309" y="4844534"/>
            <a:ext cx="729738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dirty="0" smtClean="0">
                <a:effectLst>
                  <a:glow rad="88900">
                    <a:schemeClr val="bg1"/>
                  </a:glow>
                </a:effectLst>
                <a:latin typeface="Impact" charset="0"/>
                <a:ea typeface="Impact" charset="0"/>
                <a:cs typeface="Impact" charset="0"/>
              </a:rPr>
              <a:t>DISAPPROVES OF </a:t>
            </a:r>
          </a:p>
          <a:p>
            <a:pPr algn="ctr"/>
            <a:r>
              <a:rPr lang="en-US" sz="5400" dirty="0" smtClean="0">
                <a:effectLst>
                  <a:glow rad="88900">
                    <a:schemeClr val="bg1"/>
                  </a:glow>
                </a:effectLst>
                <a:latin typeface="Impact" charset="0"/>
                <a:ea typeface="Impact" charset="0"/>
                <a:cs typeface="Impact" charset="0"/>
              </a:rPr>
              <a:t>PREMATURE OPTIMIZATION</a:t>
            </a:r>
            <a:endParaRPr lang="en-US" sz="5400" dirty="0">
              <a:effectLst>
                <a:glow rad="88900">
                  <a:schemeClr val="bg1"/>
                </a:glow>
              </a:effectLst>
              <a:latin typeface="Impact" charset="0"/>
              <a:ea typeface="Impact" charset="0"/>
              <a:cs typeface="Impac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22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new normal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Most SQL databases can do straight, single-key storage adequately.</a:t>
            </a:r>
          </a:p>
          <a:p>
            <a:r>
              <a:rPr lang="en-US" dirty="0" smtClean="0"/>
              <a:t>Fight the urge to normalize everything.</a:t>
            </a:r>
          </a:p>
          <a:p>
            <a:r>
              <a:rPr lang="en-US" dirty="0" smtClean="0"/>
              <a:t>Sometimes, it’s OK to compose instead of join (an important consideration for NoSQL usage, but also for SQL).</a:t>
            </a:r>
          </a:p>
          <a:p>
            <a:r>
              <a:rPr lang="en-US" dirty="0" smtClean="0"/>
              <a:t>Important: Don’t build schema around object graphs that never have to be interrogated. Just serialize it, drop it in a single field.</a:t>
            </a:r>
          </a:p>
          <a:p>
            <a:r>
              <a:rPr lang="en-US" dirty="0" smtClean="0"/>
              <a:t>Break down what your business need is, and figure out the fastest possible way to get it. Focus on the domain, not the persistence and code mechanisms.</a:t>
            </a:r>
          </a:p>
          <a:p>
            <a:r>
              <a:rPr lang="en-US" dirty="0" smtClean="0"/>
              <a:t>Hybrid solutions are (SQL + table/blob storage, SQL + key/value) are great options provided you can persist in a transactional manner.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2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sauce: Avoid the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Aggregate querying is the performance bottleneck sin for the average LOB app. Multiple joins plus averages or sums are bad news.</a:t>
            </a:r>
          </a:p>
          <a:p>
            <a:r>
              <a:rPr lang="en-US" dirty="0" smtClean="0"/>
              <a:t>Think about what physically has to be read from a disk to generate your results.</a:t>
            </a:r>
          </a:p>
          <a:p>
            <a:r>
              <a:rPr lang="en-US" dirty="0" smtClean="0"/>
              <a:t>Create well-defined logic pipelines in your app (not the database!) that recalculate aggregate fields when the relevant data changes, so you don’t have to query it in real time.</a:t>
            </a:r>
          </a:p>
          <a:p>
            <a:r>
              <a:rPr lang="en-US" dirty="0" smtClean="0"/>
              <a:t>One calculation when the data changes is faster than calculating all of it every time!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18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61" y="548640"/>
            <a:ext cx="11307710" cy="5735558"/>
          </a:xfrm>
          <a:prstGeom prst="rect">
            <a:avLst/>
          </a:prstGeom>
        </p:spPr>
      </p:pic>
      <p:sp>
        <p:nvSpPr>
          <p:cNvPr id="3" name="Frame 2"/>
          <p:cNvSpPr/>
          <p:nvPr/>
        </p:nvSpPr>
        <p:spPr>
          <a:xfrm>
            <a:off x="7514705" y="1679171"/>
            <a:ext cx="997527" cy="49876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rame 3"/>
          <p:cNvSpPr/>
          <p:nvPr/>
        </p:nvSpPr>
        <p:spPr>
          <a:xfrm>
            <a:off x="7631082" y="2809702"/>
            <a:ext cx="1147158" cy="49876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rame 4"/>
          <p:cNvSpPr/>
          <p:nvPr/>
        </p:nvSpPr>
        <p:spPr>
          <a:xfrm>
            <a:off x="7631082" y="4546950"/>
            <a:ext cx="1147158" cy="49876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/>
          <p:cNvSpPr/>
          <p:nvPr/>
        </p:nvSpPr>
        <p:spPr>
          <a:xfrm>
            <a:off x="6517178" y="5785434"/>
            <a:ext cx="1230284" cy="49876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1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Beautifully cloudy days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Azure, AWS, Google have countless options.</a:t>
            </a:r>
          </a:p>
          <a:p>
            <a:r>
              <a:rPr lang="en-US" dirty="0" smtClean="0"/>
              <a:t>SQL Server in the cloud &gt; </a:t>
            </a:r>
            <a:r>
              <a:rPr lang="en-US" dirty="0" err="1" smtClean="0"/>
              <a:t>on-premise</a:t>
            </a:r>
            <a:r>
              <a:rPr lang="en-US" dirty="0" smtClean="0"/>
              <a:t> SQL (don’t let DBA’s tell you otherwise).</a:t>
            </a:r>
          </a:p>
          <a:p>
            <a:r>
              <a:rPr lang="en-US" dirty="0" smtClean="0"/>
              <a:t>Instrumentation on cloud services is generally excellent (some even make suggestions to better your schema or indexing).</a:t>
            </a:r>
          </a:p>
          <a:p>
            <a:r>
              <a:rPr lang="en-US" dirty="0" smtClean="0"/>
              <a:t>Maintenance and administration is near zero.</a:t>
            </a:r>
          </a:p>
          <a:p>
            <a:r>
              <a:rPr lang="en-US" dirty="0" smtClean="0"/>
              <a:t>Pricing models vary based on a combination of storage and transactional throughput.</a:t>
            </a:r>
          </a:p>
          <a:p>
            <a:r>
              <a:rPr lang="en-US" dirty="0" smtClean="0"/>
              <a:t>Experimentation and prototyping is super cheap, so you can make informed choices.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41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Real-world anecdotes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SQL: Report storage, tabular data serialized and stored in a single row, rehydrated easily to HTML tables or CSV’s.</a:t>
            </a:r>
          </a:p>
          <a:p>
            <a:r>
              <a:rPr lang="en-US" dirty="0" smtClean="0"/>
              <a:t>NoSQL (table): State management for worker processes.</a:t>
            </a:r>
          </a:p>
          <a:p>
            <a:r>
              <a:rPr lang="en-US" dirty="0" smtClean="0"/>
              <a:t>SQL + NoSQL (</a:t>
            </a:r>
            <a:r>
              <a:rPr lang="en-US" dirty="0" err="1" smtClean="0"/>
              <a:t>Redis</a:t>
            </a:r>
            <a:r>
              <a:rPr lang="en-US" dirty="0" smtClean="0"/>
              <a:t>): Distributed, two-level cache enabled by messaging.</a:t>
            </a:r>
          </a:p>
          <a:p>
            <a:r>
              <a:rPr lang="en-US" dirty="0" smtClean="0"/>
              <a:t>SQL + Search (AWS, Azure or even Lucene over storage): Fast search results with ID’s to SQL entities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Table storage fail: Display events in user profile, were out of order because inserts were non-deterministic. SQL was a better choice.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9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Decks: </a:t>
            </a:r>
            <a:r>
              <a:rPr lang="en-US" dirty="0">
                <a:hlinkClick r:id="rId2"/>
              </a:rPr>
              <a:t>https://github.com/jeffputz</a:t>
            </a:r>
            <a:endParaRPr lang="en-US" dirty="0"/>
          </a:p>
          <a:p>
            <a:r>
              <a:rPr lang="en-US" dirty="0">
                <a:hlinkClick r:id="rId3"/>
              </a:rPr>
              <a:t>jeff@popw.com</a:t>
            </a:r>
            <a:r>
              <a:rPr lang="en-US" dirty="0"/>
              <a:t> and on the Twitter @</a:t>
            </a:r>
            <a:r>
              <a:rPr lang="en-US" dirty="0" err="1" smtClean="0"/>
              <a:t>jeffputz</a:t>
            </a:r>
            <a:endParaRPr lang="en-US" dirty="0" smtClean="0"/>
          </a:p>
          <a:p>
            <a:r>
              <a:rPr lang="en-US" dirty="0" smtClean="0"/>
              <a:t>Don’t forget to rate this session!</a:t>
            </a:r>
          </a:p>
          <a:p>
            <a:r>
              <a:rPr lang="en-US" dirty="0" smtClean="0"/>
              <a:t>Mentor and develop each others’ careers</a:t>
            </a:r>
          </a:p>
          <a:p>
            <a:r>
              <a:rPr lang="en-US" dirty="0" smtClean="0"/>
              <a:t>Remember</a:t>
            </a:r>
            <a:r>
              <a:rPr lang="mr-IN" dirty="0" smtClean="0"/>
              <a:t>…</a:t>
            </a:r>
            <a:r>
              <a:rPr lang="en-US" dirty="0" smtClean="0"/>
              <a:t> respect and diversity make us better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22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1" y="-464234"/>
            <a:ext cx="12204918" cy="779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34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Live in The OC (Florida version, next door to Walt Disney World).</a:t>
            </a:r>
          </a:p>
          <a:p>
            <a:r>
              <a:rPr lang="en-US" dirty="0" smtClean="0"/>
              <a:t>Working </a:t>
            </a:r>
            <a:r>
              <a:rPr lang="en-US" dirty="0" smtClean="0"/>
              <a:t>the </a:t>
            </a:r>
            <a:r>
              <a:rPr lang="en-US" dirty="0" err="1" smtClean="0"/>
              <a:t>softwares</a:t>
            </a:r>
            <a:r>
              <a:rPr lang="en-US" dirty="0" smtClean="0"/>
              <a:t> since 1999-ish.</a:t>
            </a:r>
          </a:p>
          <a:p>
            <a:r>
              <a:rPr lang="en-US" dirty="0" smtClean="0"/>
              <a:t>Diverse experience, from </a:t>
            </a:r>
            <a:r>
              <a:rPr lang="en-US" dirty="0" err="1" smtClean="0"/>
              <a:t>megacorps</a:t>
            </a:r>
            <a:r>
              <a:rPr lang="en-US" dirty="0" smtClean="0"/>
              <a:t> like Microsoft and Humana to startups and dot-com flameouts.</a:t>
            </a:r>
          </a:p>
          <a:p>
            <a:r>
              <a:rPr lang="en-US" dirty="0" smtClean="0"/>
              <a:t>Currently VP of Product Development and Software Engineering for </a:t>
            </a:r>
            <a:r>
              <a:rPr lang="en-US" dirty="0" err="1" smtClean="0"/>
              <a:t>novi</a:t>
            </a:r>
            <a:r>
              <a:rPr lang="en-US" dirty="0" smtClean="0"/>
              <a:t> </a:t>
            </a:r>
            <a:r>
              <a:rPr lang="en-US" dirty="0" smtClean="0"/>
              <a:t>AMS (association management SaaS product).</a:t>
            </a:r>
            <a:endParaRPr lang="en-US" dirty="0" smtClean="0"/>
          </a:p>
          <a:p>
            <a:r>
              <a:rPr lang="en-US" dirty="0" smtClean="0"/>
              <a:t>Been hiring people on and off for the last ten years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Current career stage: Visio, email and occasionally code.</a:t>
            </a:r>
            <a:endParaRPr lang="en-US" dirty="0" smtClean="0"/>
          </a:p>
          <a:p>
            <a:r>
              <a:rPr lang="en-US" dirty="0"/>
              <a:t>Decks: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github.com/jeffputz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jeff@popw.com</a:t>
            </a:r>
            <a:r>
              <a:rPr lang="en-US" dirty="0" smtClean="0"/>
              <a:t> and on the Twitter @</a:t>
            </a:r>
            <a:r>
              <a:rPr lang="en-US" dirty="0" err="1" smtClean="0"/>
              <a:t>jeffputz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9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this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Developers, developers, developers</a:t>
            </a:r>
          </a:p>
          <a:p>
            <a:r>
              <a:rPr lang="en-US" dirty="0" smtClean="0"/>
              <a:t>“Architects</a:t>
            </a:r>
            <a:r>
              <a:rPr lang="en-US" dirty="0" smtClean="0"/>
              <a:t>” probably get this</a:t>
            </a:r>
            <a:endParaRPr lang="en-US" dirty="0" smtClean="0"/>
          </a:p>
          <a:p>
            <a:r>
              <a:rPr lang="en-US" dirty="0" smtClean="0"/>
              <a:t>Skeptical business folk</a:t>
            </a:r>
          </a:p>
          <a:p>
            <a:r>
              <a:rPr lang="en-US" dirty="0" smtClean="0"/>
              <a:t>This is not an argument about what is more </a:t>
            </a:r>
            <a:r>
              <a:rPr lang="en-US" dirty="0" smtClean="0"/>
              <a:t>scalable, </a:t>
            </a:r>
            <a:r>
              <a:rPr lang="en-US" dirty="0" smtClean="0"/>
              <a:t>but rather choosing the right tool (scale is different for SQL vs. NoSQL)</a:t>
            </a:r>
          </a:p>
          <a:p>
            <a:r>
              <a:rPr lang="en-US" dirty="0" smtClean="0"/>
              <a:t>There are good practices to follow for any persistence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89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0" y="1727200"/>
            <a:ext cx="6350000" cy="3403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31670" y="0"/>
            <a:ext cx="85839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effectLst>
                  <a:glow rad="127000">
                    <a:schemeClr val="bg1"/>
                  </a:glow>
                </a:effectLst>
                <a:latin typeface="Impact" charset="0"/>
                <a:ea typeface="Impact" charset="0"/>
                <a:cs typeface="Impact" charset="0"/>
              </a:rPr>
              <a:t>NEW THING COMES OUT AND YOU BE LIKE</a:t>
            </a:r>
            <a:endParaRPr lang="en-US" sz="5400" dirty="0">
              <a:effectLst>
                <a:glow rad="127000">
                  <a:schemeClr val="bg1"/>
                </a:glow>
              </a:effectLst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04035" y="5109210"/>
            <a:ext cx="85839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effectLst>
                  <a:glow rad="127000">
                    <a:schemeClr val="bg1"/>
                  </a:glow>
                </a:effectLst>
                <a:latin typeface="Impact" charset="0"/>
                <a:ea typeface="Impact" charset="0"/>
                <a:cs typeface="Impact" charset="0"/>
              </a:rPr>
              <a:t>I GOTTA USE THAT BECAUSE I’M AWESOME</a:t>
            </a:r>
            <a:endParaRPr lang="en-US" sz="5400" dirty="0">
              <a:effectLst>
                <a:glow rad="127000">
                  <a:schemeClr val="bg1"/>
                </a:glow>
              </a:effectLst>
              <a:latin typeface="Impact" charset="0"/>
              <a:ea typeface="Impact" charset="0"/>
              <a:cs typeface="Impac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50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shiny object syndrome at all costs.</a:t>
            </a:r>
          </a:p>
          <a:p>
            <a:r>
              <a:rPr lang="en-US" dirty="0" smtClean="0"/>
              <a:t>Really understand and work through your problem, before you start coming up with solutions.</a:t>
            </a:r>
          </a:p>
          <a:p>
            <a:r>
              <a:rPr lang="en-US" dirty="0" smtClean="0"/>
              <a:t>Context is more than just code, it’s your team, process, budget, skillsets, available time, astrological sign.</a:t>
            </a:r>
          </a:p>
          <a:p>
            <a:r>
              <a:rPr lang="en-US" dirty="0" smtClean="0"/>
              <a:t>For real, this stuff doesn’t apply just to data persistence, it applies to everything we do.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79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90851" y="0"/>
            <a:ext cx="45221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2010</a:t>
            </a:r>
            <a:endParaRPr lang="en-US" sz="9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036" y="1401157"/>
            <a:ext cx="7041752" cy="499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67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SQL or not to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your data have relationships? Parent/child relationships are the biggest reason for this. Use SQL.</a:t>
            </a:r>
          </a:p>
          <a:p>
            <a:r>
              <a:rPr lang="en-US" dirty="0" smtClean="0"/>
              <a:t>Have unstructured data, data retrieved by a single key, documents, blobs? Use </a:t>
            </a:r>
            <a:r>
              <a:rPr lang="en-US" dirty="0" smtClean="0"/>
              <a:t>NoSQL if the skillsets allow.</a:t>
            </a:r>
            <a:endParaRPr lang="en-US" dirty="0" smtClean="0"/>
          </a:p>
          <a:p>
            <a:r>
              <a:rPr lang="en-US" dirty="0" smtClean="0"/>
              <a:t>Does your schema change a lot, is querying reasonably specific and are do you have specific throughput targets? NoSQL, but get ready to research your options.</a:t>
            </a:r>
          </a:p>
          <a:p>
            <a:r>
              <a:rPr lang="en-US" dirty="0" smtClean="0"/>
              <a:t>What experience does your team have? SQL is cheaper to support because everyone knows it. Also: SQL can probably do what you need.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39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problems does NoSQL solve?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Computationally less expensive, depending on which system.</a:t>
            </a:r>
          </a:p>
          <a:p>
            <a:r>
              <a:rPr lang="en-US" dirty="0" smtClean="0"/>
              <a:t>Crazy throughput, especially for writes, also depending on system.</a:t>
            </a:r>
          </a:p>
          <a:p>
            <a:r>
              <a:rPr lang="en-US" dirty="0" smtClean="0"/>
              <a:t>Potentially higher developer productivity (assuming prior </a:t>
            </a:r>
            <a:r>
              <a:rPr lang="en-US" dirty="0" smtClean="0"/>
              <a:t>knowledge).</a:t>
            </a:r>
            <a:endParaRPr lang="en-US" dirty="0" smtClean="0"/>
          </a:p>
          <a:p>
            <a:r>
              <a:rPr lang="en-US" dirty="0" smtClean="0"/>
              <a:t>Tons of options, many in managed cloud offerings. Choose from key/value, document, graph, column.</a:t>
            </a:r>
          </a:p>
          <a:p>
            <a:r>
              <a:rPr lang="en-US" dirty="0" smtClean="0"/>
              <a:t>Many are open source, so licensing is not a component of cost.</a:t>
            </a:r>
          </a:p>
          <a:p>
            <a:r>
              <a:rPr lang="en-US" dirty="0" smtClean="0"/>
              <a:t>Simple API’s, usually RESTful, so they’re platform agnostic (though let’s be honest, you can use SQL variants everywhere too).</a:t>
            </a:r>
          </a:p>
          <a:p>
            <a:r>
              <a:rPr lang="en-US" dirty="0" smtClean="0"/>
              <a:t>Ironically, using NoSQL and thinking in the simplest terms is good practice for better SQL.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71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7438</TotalTime>
  <Words>912</Words>
  <Application>Microsoft Macintosh PowerPoint</Application>
  <PresentationFormat>Widescreen</PresentationFormat>
  <Paragraphs>77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Corbel</vt:lpstr>
      <vt:lpstr>Impact</vt:lpstr>
      <vt:lpstr>Mangal</vt:lpstr>
      <vt:lpstr>Arial</vt:lpstr>
      <vt:lpstr>Depth</vt:lpstr>
      <vt:lpstr>App architecture without RDBS vs NoSQL drama</vt:lpstr>
      <vt:lpstr>PowerPoint Presentation</vt:lpstr>
      <vt:lpstr>About me</vt:lpstr>
      <vt:lpstr>Who is this for</vt:lpstr>
      <vt:lpstr>PowerPoint Presentation</vt:lpstr>
      <vt:lpstr>About context</vt:lpstr>
      <vt:lpstr>PowerPoint Presentation</vt:lpstr>
      <vt:lpstr>To SQL or not to SQL</vt:lpstr>
      <vt:lpstr>What problems does NoSQL solve?</vt:lpstr>
      <vt:lpstr>A quick reality check</vt:lpstr>
      <vt:lpstr>PowerPoint Presentation</vt:lpstr>
      <vt:lpstr>The new normal</vt:lpstr>
      <vt:lpstr>SQL sauce: Avoid the join</vt:lpstr>
      <vt:lpstr>PowerPoint Presentation</vt:lpstr>
      <vt:lpstr>Beautifully cloudy days</vt:lpstr>
      <vt:lpstr>Real-world anecdotes</vt:lpstr>
      <vt:lpstr>Questions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Hiring is hard,  getting hired is easy, so get it right</dc:title>
  <dc:creator>Jeff Putz</dc:creator>
  <cp:lastModifiedBy>Jeff Putz</cp:lastModifiedBy>
  <cp:revision>72</cp:revision>
  <dcterms:created xsi:type="dcterms:W3CDTF">2017-03-09T17:30:35Z</dcterms:created>
  <dcterms:modified xsi:type="dcterms:W3CDTF">2018-01-11T15:18:06Z</dcterms:modified>
</cp:coreProperties>
</file>