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72" r:id="rId4"/>
    <p:sldId id="273" r:id="rId5"/>
    <p:sldId id="265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74" r:id="rId14"/>
    <p:sldId id="275" r:id="rId15"/>
    <p:sldId id="276" r:id="rId16"/>
    <p:sldId id="277" r:id="rId17"/>
    <p:sldId id="278" r:id="rId18"/>
    <p:sldId id="270" r:id="rId19"/>
    <p:sldId id="266" r:id="rId20"/>
    <p:sldId id="279" r:id="rId21"/>
    <p:sldId id="280" r:id="rId22"/>
    <p:sldId id="267" r:id="rId23"/>
    <p:sldId id="268" r:id="rId24"/>
    <p:sldId id="26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73FF-1F81-41CC-A428-49193368F96C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4783C-F647-4E47-BF6E-E3563B60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SAML- enterprise giant, LDAP- popular in MSFT shops,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4783C-F647-4E47-BF6E-E3563B60F5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6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2625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4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8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96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39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6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4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9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6CC150-4729-44D6-88E7-4AF361CC781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3C386AE-9878-47F1-A6A9-F2BE44282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OPWorldMedia/POPForum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54C9-906E-47AD-8EAC-74D2A0A78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Understanding the Identity Business</a:t>
            </a:r>
            <a:br>
              <a:rPr lang="en-US" sz="6000" dirty="0"/>
            </a:br>
            <a:r>
              <a:rPr lang="en-US" sz="6000" dirty="0"/>
              <a:t>(and how to get out of it)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58C7-B117-487D-8D93-20C84C6E7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Putz</a:t>
            </a:r>
          </a:p>
        </p:txBody>
      </p:sp>
    </p:spTree>
    <p:extLst>
      <p:ext uri="{BB962C8B-B14F-4D97-AF65-F5344CB8AC3E}">
        <p14:creationId xmlns:p14="http://schemas.microsoft.com/office/powerpoint/2010/main" val="1793781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C2A7-80F3-462E-9DE3-EADBDCA55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Non-monolithic 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426341-6008-475D-A71B-EB7F5798E130}"/>
              </a:ext>
            </a:extLst>
          </p:cNvPr>
          <p:cNvSpPr/>
          <p:nvPr/>
        </p:nvSpPr>
        <p:spPr>
          <a:xfrm>
            <a:off x="976303" y="4212431"/>
            <a:ext cx="3948113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Identity Service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1DF5D6A7-F760-419E-AA93-D192E8F2AB9E}"/>
              </a:ext>
            </a:extLst>
          </p:cNvPr>
          <p:cNvSpPr/>
          <p:nvPr/>
        </p:nvSpPr>
        <p:spPr>
          <a:xfrm>
            <a:off x="1728777" y="4731544"/>
            <a:ext cx="2443163" cy="78105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Identity 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A622AC-7472-47D6-857A-04562E43F71C}"/>
              </a:ext>
            </a:extLst>
          </p:cNvPr>
          <p:cNvSpPr/>
          <p:nvPr/>
        </p:nvSpPr>
        <p:spPr>
          <a:xfrm>
            <a:off x="8172450" y="2047876"/>
            <a:ext cx="2776538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836F64-E152-4FC9-8386-DDFFC656E7DC}"/>
              </a:ext>
            </a:extLst>
          </p:cNvPr>
          <p:cNvSpPr/>
          <p:nvPr/>
        </p:nvSpPr>
        <p:spPr>
          <a:xfrm>
            <a:off x="8177213" y="3124201"/>
            <a:ext cx="2776538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Metadata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43360C-B45B-486A-9C6D-488B4435ED35}"/>
              </a:ext>
            </a:extLst>
          </p:cNvPr>
          <p:cNvSpPr/>
          <p:nvPr/>
        </p:nvSpPr>
        <p:spPr>
          <a:xfrm>
            <a:off x="1559718" y="2016920"/>
            <a:ext cx="2776538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1B050-F62A-4E14-976B-8E182EBB7057}"/>
              </a:ext>
            </a:extLst>
          </p:cNvPr>
          <p:cNvSpPr/>
          <p:nvPr/>
        </p:nvSpPr>
        <p:spPr>
          <a:xfrm>
            <a:off x="8177213" y="4212431"/>
            <a:ext cx="2776538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Mailing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45A28-CC94-419F-9C2B-373EF1181438}"/>
              </a:ext>
            </a:extLst>
          </p:cNvPr>
          <p:cNvSpPr/>
          <p:nvPr/>
        </p:nvSpPr>
        <p:spPr>
          <a:xfrm>
            <a:off x="4707731" y="3114675"/>
            <a:ext cx="2776538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App/</a:t>
            </a:r>
          </a:p>
          <a:p>
            <a:pPr algn="ctr"/>
            <a:r>
              <a:rPr lang="en-US" dirty="0"/>
              <a:t>Orchestration Service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3F2132D-B5D3-48F0-971A-E04EFE8B1B26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10948988" y="2362201"/>
            <a:ext cx="4763" cy="2164555"/>
          </a:xfrm>
          <a:prstGeom prst="bentConnector3">
            <a:avLst>
              <a:gd name="adj1" fmla="val 48994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0D624B1-B027-49C8-B446-D21038EB00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16200000" flipH="1">
            <a:off x="9339263" y="2897981"/>
            <a:ext cx="447675" cy="4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B519F5-94F1-4871-BBED-26F5CDBD01DB}"/>
              </a:ext>
            </a:extLst>
          </p:cNvPr>
          <p:cNvCxnSpPr>
            <a:stCxn id="13" idx="3"/>
            <a:endCxn id="9" idx="1"/>
          </p:cNvCxnSpPr>
          <p:nvPr/>
        </p:nvCxnSpPr>
        <p:spPr>
          <a:xfrm flipV="1">
            <a:off x="7484269" y="2362201"/>
            <a:ext cx="688181" cy="10667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D506312-7245-4E34-83D4-32235F165553}"/>
              </a:ext>
            </a:extLst>
          </p:cNvPr>
          <p:cNvCxnSpPr>
            <a:stCxn id="13" idx="2"/>
            <a:endCxn id="10" idx="2"/>
          </p:cNvCxnSpPr>
          <p:nvPr/>
        </p:nvCxnSpPr>
        <p:spPr>
          <a:xfrm rot="16200000" flipH="1">
            <a:off x="7825978" y="2013347"/>
            <a:ext cx="9526" cy="3469482"/>
          </a:xfrm>
          <a:prstGeom prst="bentConnector3">
            <a:avLst>
              <a:gd name="adj1" fmla="val 249974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B0A8968-FC2C-4D38-B94D-92C634964B90}"/>
              </a:ext>
            </a:extLst>
          </p:cNvPr>
          <p:cNvCxnSpPr>
            <a:endCxn id="13" idx="0"/>
          </p:cNvCxnSpPr>
          <p:nvPr/>
        </p:nvCxnSpPr>
        <p:spPr>
          <a:xfrm>
            <a:off x="4424363" y="2397918"/>
            <a:ext cx="1671637" cy="7167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29D5896-A4C8-4D85-B0E7-26D23370F6C7}"/>
              </a:ext>
            </a:extLst>
          </p:cNvPr>
          <p:cNvCxnSpPr>
            <a:stCxn id="11" idx="2"/>
            <a:endCxn id="6" idx="0"/>
          </p:cNvCxnSpPr>
          <p:nvPr/>
        </p:nvCxnSpPr>
        <p:spPr>
          <a:xfrm rot="16200000" flipH="1">
            <a:off x="2165743" y="3427813"/>
            <a:ext cx="1566861" cy="237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CD1D7BB-1210-4019-BA43-D071EEE3ED12}"/>
              </a:ext>
            </a:extLst>
          </p:cNvPr>
          <p:cNvCxnSpPr>
            <a:stCxn id="13" idx="1"/>
            <a:endCxn id="6" idx="3"/>
          </p:cNvCxnSpPr>
          <p:nvPr/>
        </p:nvCxnSpPr>
        <p:spPr>
          <a:xfrm rot="10800000" flipH="1" flipV="1">
            <a:off x="4707730" y="3428999"/>
            <a:ext cx="216685" cy="1545431"/>
          </a:xfrm>
          <a:prstGeom prst="bentConnector5">
            <a:avLst>
              <a:gd name="adj1" fmla="val -105499"/>
              <a:gd name="adj2" fmla="val 35516"/>
              <a:gd name="adj3" fmla="val 20549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37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FDC9-53A3-4EB2-A287-D6C28F72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BD3D-4A94-4489-9E27-3A3FE958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an exhaustive list, but…</a:t>
            </a:r>
          </a:p>
          <a:p>
            <a:r>
              <a:rPr lang="en-US" dirty="0"/>
              <a:t>SAML (Security Assertion Markup Language)</a:t>
            </a:r>
          </a:p>
          <a:p>
            <a:r>
              <a:rPr lang="en-US" dirty="0"/>
              <a:t>LDAP (Lightweight Directory Access Protocol, basis for AD)</a:t>
            </a:r>
          </a:p>
          <a:p>
            <a:r>
              <a:rPr lang="en-US" dirty="0"/>
              <a:t>OAuth2 (which is frequently used for </a:t>
            </a:r>
            <a:r>
              <a:rPr lang="en-US" i="1" dirty="0"/>
              <a:t>authorization</a:t>
            </a:r>
            <a:r>
              <a:rPr lang="en-US" dirty="0"/>
              <a:t>)</a:t>
            </a:r>
          </a:p>
          <a:p>
            <a:r>
              <a:rPr lang="en-US" dirty="0"/>
              <a:t>OpenID and OpenID Connect (supersets of OAuth2)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There is a lot to have deep knowledge about here to try and roll it all yourself. We’ll come back to that.</a:t>
            </a:r>
          </a:p>
        </p:txBody>
      </p:sp>
    </p:spTree>
    <p:extLst>
      <p:ext uri="{BB962C8B-B14F-4D97-AF65-F5344CB8AC3E}">
        <p14:creationId xmlns:p14="http://schemas.microsoft.com/office/powerpoint/2010/main" val="40359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do the server-side flow here, but know that the SPA flow typically involves an extra step to generate a client-side secret.</a:t>
            </a:r>
          </a:p>
          <a:p>
            <a:r>
              <a:rPr lang="en-US" dirty="0"/>
              <a:t>This is the Google OAuth2 server-side flow.</a:t>
            </a:r>
          </a:p>
          <a:p>
            <a:r>
              <a:rPr lang="en-US" dirty="0"/>
              <a:t>Google uses OpenID Connect.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8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85900"/>
            <a:ext cx="10233800" cy="5191125"/>
          </a:xfrm>
        </p:spPr>
        <p:txBody>
          <a:bodyPr>
            <a:normAutofit/>
          </a:bodyPr>
          <a:lstStyle/>
          <a:p>
            <a:r>
              <a:rPr lang="en-US" dirty="0"/>
              <a:t>Send (GET) user to ID provider :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: Comes from the Google developer console.</a:t>
            </a:r>
          </a:p>
          <a:p>
            <a:pPr lvl="1"/>
            <a:r>
              <a:rPr lang="en-US" dirty="0" err="1"/>
              <a:t>redirect_uri</a:t>
            </a:r>
            <a:r>
              <a:rPr lang="en-US" dirty="0"/>
              <a:t>: Where to send the user back at your app. This URI has to be registered with Google, or it will protest.</a:t>
            </a:r>
          </a:p>
          <a:p>
            <a:pPr lvl="1"/>
            <a:r>
              <a:rPr lang="en-US" dirty="0" err="1"/>
              <a:t>response_type</a:t>
            </a:r>
            <a:r>
              <a:rPr lang="en-US" dirty="0"/>
              <a:t>: “code,” which gives us something to interrogate Google with later.</a:t>
            </a:r>
          </a:p>
          <a:p>
            <a:pPr lvl="1"/>
            <a:r>
              <a:rPr lang="en-US" dirty="0"/>
              <a:t>state: Something you can validate later for the round-trip.</a:t>
            </a:r>
          </a:p>
          <a:p>
            <a:pPr lvl="1"/>
            <a:r>
              <a:rPr lang="en-US" dirty="0"/>
              <a:t>scope: A space delimited list of things we want to get back. For Google, we can ask for https://www.googleapis.com/auth/userinfo.email, for example.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https://accounts.google.com/o/oauth2/v2/auth?client_id=79916434881-dl8v6l9canurrtd8bc0d6bm87qo33qll.apps.googleusercontent.com&amp;redirect_uri=https%3a%2f%2flocalhost%3a44353%2fhome%2fcallbackgoogle&amp;state=d69bfca9c5b7fc1f72e02aafb9b06c5323d69ff5781c9a4ad16b748fdf200668&amp;response_type=code&amp;scope=https%3A%2F%2Fwww.googleapis.com%2Fauth%2Fuserinfo.email+https%3A%2F%2Fwww.googleapis.com%2Fauth%2Fuserinfo.profile+openid+email+profile</a:t>
            </a:r>
          </a:p>
        </p:txBody>
      </p:sp>
    </p:spTree>
    <p:extLst>
      <p:ext uri="{BB962C8B-B14F-4D97-AF65-F5344CB8AC3E}">
        <p14:creationId xmlns:p14="http://schemas.microsoft.com/office/powerpoint/2010/main" val="1941465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5685613" cy="4351338"/>
          </a:xfrm>
        </p:spPr>
        <p:txBody>
          <a:bodyPr>
            <a:normAutofit/>
          </a:bodyPr>
          <a:lstStyle/>
          <a:p>
            <a:r>
              <a:rPr lang="en-US" dirty="0"/>
              <a:t>Do what the identity provider asks you to do, authenticating and granting the calling service permission to access your identity. This is the consent mechanism.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5B950-1C9E-4B72-9339-472A7457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82" y="287383"/>
            <a:ext cx="4412362" cy="628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Identity provider redirects you back to the registered URI you gave it. It has:</a:t>
            </a:r>
          </a:p>
          <a:p>
            <a:pPr lvl="1"/>
            <a:r>
              <a:rPr lang="en-US" dirty="0"/>
              <a:t>state: As you sent it.</a:t>
            </a:r>
          </a:p>
          <a:p>
            <a:pPr lvl="1"/>
            <a:r>
              <a:rPr lang="en-US" dirty="0"/>
              <a:t>code: Which you’ll need to interrogate Google for the real data you’re after.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https://localhost:44353/home/</a:t>
            </a:r>
            <a:r>
              <a:rPr lang="en-US" sz="1400" dirty="0" err="1">
                <a:latin typeface="Consolas" panose="020B0609020204030204" pitchFamily="49" charset="0"/>
              </a:rPr>
              <a:t>callbackgoogle?state</a:t>
            </a:r>
            <a:r>
              <a:rPr lang="en-US" sz="1400" dirty="0">
                <a:latin typeface="Consolas" panose="020B0609020204030204" pitchFamily="49" charset="0"/>
              </a:rPr>
              <a:t>=d69bfca9c5b7fc1f72e02aafb9b06c5323d69ff5781c9a4ad16b748fdf200668&amp;code=4%2FvAF09b1A4OFH1lr5gItBVPz5NTXR9EA87EcyqEU4IYS7tSLhN7qWslNfiBR-2-QszmUA7ccyETi1n4KWdFYasEs&amp;scope=email+profile+https%3A%2F%2Fwww.googleapis.com%2Fauth%2Fuserinfo.email+https%3A%2F%2Fwww.googleapis.com%2Fauth%2Fuserinfo.profile+openid&amp;authuser=0&amp;session_state=e500bb00980021564dbdc2b4044cb8a4fcd0f8fe..c7bb&amp;prompt=consent</a:t>
            </a:r>
          </a:p>
        </p:txBody>
      </p:sp>
    </p:spTree>
    <p:extLst>
      <p:ext uri="{BB962C8B-B14F-4D97-AF65-F5344CB8AC3E}">
        <p14:creationId xmlns:p14="http://schemas.microsoft.com/office/powerpoint/2010/main" val="6472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server, you POST to Google with these nuggets:</a:t>
            </a:r>
          </a:p>
          <a:p>
            <a:pPr lvl="1"/>
            <a:r>
              <a:rPr lang="en-US" dirty="0"/>
              <a:t>code: The thing you just received in the redirect.</a:t>
            </a:r>
          </a:p>
          <a:p>
            <a:pPr lvl="1"/>
            <a:r>
              <a:rPr lang="en-US" dirty="0" err="1"/>
              <a:t>client_id</a:t>
            </a:r>
            <a:r>
              <a:rPr lang="en-US" dirty="0"/>
              <a:t>: The thing you initially sent and got from the Google console.</a:t>
            </a:r>
          </a:p>
          <a:p>
            <a:pPr lvl="1"/>
            <a:r>
              <a:rPr lang="en-US" dirty="0" err="1"/>
              <a:t>client_secret</a:t>
            </a:r>
            <a:r>
              <a:rPr lang="en-US" dirty="0"/>
              <a:t>: The other thing you got from the Google console.</a:t>
            </a:r>
          </a:p>
          <a:p>
            <a:pPr lvl="1"/>
            <a:r>
              <a:rPr lang="en-US" dirty="0" err="1"/>
              <a:t>redirect_uri</a:t>
            </a:r>
            <a:r>
              <a:rPr lang="en-US" dirty="0"/>
              <a:t>: Yes, that thing again.</a:t>
            </a:r>
          </a:p>
          <a:p>
            <a:pPr lvl="1"/>
            <a:r>
              <a:rPr lang="en-US" dirty="0" err="1"/>
              <a:t>grant_type</a:t>
            </a:r>
            <a:r>
              <a:rPr lang="en-US" dirty="0"/>
              <a:t>: “</a:t>
            </a:r>
            <a:r>
              <a:rPr lang="en-US" dirty="0" err="1"/>
              <a:t>authorization_code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699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899D-1176-4E28-BB25-AB11D570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035E-6452-4C3D-A45A-6A042A58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552576"/>
            <a:ext cx="10233800" cy="5014912"/>
          </a:xfrm>
        </p:spPr>
        <p:txBody>
          <a:bodyPr>
            <a:normAutofit fontScale="77500" lnSpcReduction="20000"/>
          </a:bodyPr>
          <a:lstStyle/>
          <a:p>
            <a:r>
              <a:rPr lang="en-US" sz="3800" dirty="0"/>
              <a:t>Google’s gift for your POST, if everything is good, is a chunky piece of JSON (</a:t>
            </a:r>
            <a:r>
              <a:rPr lang="en-US" sz="3800" dirty="0" err="1"/>
              <a:t>id_token</a:t>
            </a:r>
            <a:r>
              <a:rPr lang="en-US" sz="3800" dirty="0"/>
              <a:t> shortened, a lot).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access_token</a:t>
            </a:r>
            <a:r>
              <a:rPr lang="en-US" dirty="0">
                <a:latin typeface="Consolas" panose="020B0609020204030204" pitchFamily="49" charset="0"/>
              </a:rPr>
              <a:t>": "ya29.Il-4BwtksY2etn_M03H_AT3T6zKowNNbPekswQ456PbxEhZ_HP8pQpG3irDLo5OS2rqk3mtqpLUIKTDnOnM7VfFfcPZTq0-shiGs4W9TSd_OcO6J6Pg0vGdP3bbqT2w-2w",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expires_in</a:t>
            </a:r>
            <a:r>
              <a:rPr lang="en-US" dirty="0">
                <a:latin typeface="Consolas" panose="020B0609020204030204" pitchFamily="49" charset="0"/>
              </a:rPr>
              <a:t>": 3599,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"scope": "</a:t>
            </a:r>
            <a:r>
              <a:rPr lang="en-US" dirty="0" err="1">
                <a:latin typeface="Consolas" panose="020B0609020204030204" pitchFamily="49" charset="0"/>
              </a:rPr>
              <a:t>openid</a:t>
            </a:r>
            <a:r>
              <a:rPr lang="en-US" dirty="0">
                <a:latin typeface="Consolas" panose="020B0609020204030204" pitchFamily="49" charset="0"/>
              </a:rPr>
              <a:t> https://www.googleapis.com/auth/userinfo.profile https://www.googleapis.com/auth/userinfo.email",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token_type</a:t>
            </a:r>
            <a:r>
              <a:rPr lang="en-US" dirty="0">
                <a:latin typeface="Consolas" panose="020B0609020204030204" pitchFamily="49" charset="0"/>
              </a:rPr>
              <a:t>": "Bearer",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"</a:t>
            </a:r>
            <a:r>
              <a:rPr lang="en-US" dirty="0" err="1">
                <a:latin typeface="Consolas" panose="020B0609020204030204" pitchFamily="49" charset="0"/>
              </a:rPr>
              <a:t>id_token</a:t>
            </a:r>
            <a:r>
              <a:rPr lang="en-US" dirty="0">
                <a:latin typeface="Consolas" panose="020B0609020204030204" pitchFamily="49" charset="0"/>
              </a:rPr>
              <a:t>": “……uSXTlGTkRO9W9EfS8SUeORbyJjMhroBMGiyK6j8ec9yQBYx5d74O8SjldAGRmcEFSNi5SFDl_hNqGE_K3gX2kCWQYVH3CXzP1j4WGPMCGUn-jPQ"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3057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7D78-43FF-4840-9490-717988DA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Digging in to OAuth2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6CF1-511A-4FB5-B885-0E286C79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found in the JWT, which is parsed by libraries from your platform: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id: </a:t>
            </a:r>
            <a:r>
              <a:rPr lang="en-US" dirty="0">
                <a:latin typeface="Consolas" panose="020B0609020204030204" pitchFamily="49" charset="0"/>
              </a:rPr>
              <a:t>107985981237398839587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name: </a:t>
            </a:r>
            <a:r>
              <a:rPr lang="en-US" dirty="0">
                <a:latin typeface="Consolas" panose="020B0609020204030204" pitchFamily="49" charset="0"/>
              </a:rPr>
              <a:t>Jeff Putz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email: </a:t>
            </a:r>
            <a:r>
              <a:rPr lang="en-US" dirty="0">
                <a:latin typeface="Consolas" panose="020B0609020204030204" pitchFamily="49" charset="0"/>
              </a:rPr>
              <a:t>jeff@popw.com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given_name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Jeff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family_name</a:t>
            </a:r>
            <a:r>
              <a:rPr lang="en-US" b="1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Putz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picture: </a:t>
            </a:r>
            <a:r>
              <a:rPr lang="en-US" dirty="0">
                <a:latin typeface="Consolas" panose="020B0609020204030204" pitchFamily="49" charset="0"/>
              </a:rPr>
              <a:t>https://lh3.googleusercontent.com/a-/AAuE7mB_E92FdszIrNQSsxI5GHuGAih9HAH03W1s9cp1xw=s96-c</a:t>
            </a:r>
          </a:p>
        </p:txBody>
      </p:sp>
    </p:spTree>
    <p:extLst>
      <p:ext uri="{BB962C8B-B14F-4D97-AF65-F5344CB8AC3E}">
        <p14:creationId xmlns:p14="http://schemas.microsoft.com/office/powerpoint/2010/main" val="434502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260D-C9E2-4760-B5F6-A6EF2E1A1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4E73-286E-421B-8BAA-DA6AE7DF6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7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C137-FDDE-4713-939C-9AE6D816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6D0B-FA10-4EAF-B0B9-FDDB993F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05281"/>
          </a:xfrm>
        </p:spPr>
        <p:txBody>
          <a:bodyPr/>
          <a:lstStyle/>
          <a:p>
            <a:r>
              <a:rPr lang="en-US" dirty="0"/>
              <a:t>Cleveland, then Seattle, now The OC, Florida   </a:t>
            </a:r>
            <a:r>
              <a:rPr lang="en-US" b="1" spc="-300" dirty="0"/>
              <a:t>°o°</a:t>
            </a:r>
            <a:endParaRPr lang="en-US" spc="-300" dirty="0"/>
          </a:p>
          <a:p>
            <a:r>
              <a:rPr lang="en-US" dirty="0"/>
              <a:t>Been in software development for 20+ years</a:t>
            </a:r>
          </a:p>
          <a:p>
            <a:pPr lvl="1"/>
            <a:r>
              <a:rPr lang="en-US" dirty="0"/>
              <a:t>Ready for a midlife crisis (on my second Tesla)</a:t>
            </a:r>
          </a:p>
          <a:p>
            <a:r>
              <a:rPr lang="en-US" dirty="0"/>
              <a:t>Currently VP of Engineering at </a:t>
            </a:r>
            <a:r>
              <a:rPr lang="en-US" dirty="0" err="1"/>
              <a:t>PowerDMS</a:t>
            </a:r>
            <a:endParaRPr lang="en-US" dirty="0"/>
          </a:p>
          <a:p>
            <a:pPr lvl="1"/>
            <a:r>
              <a:rPr lang="en-US" dirty="0"/>
              <a:t>Past credits include Microsoft, Insurance.com, Humana, startups</a:t>
            </a:r>
          </a:p>
          <a:p>
            <a:r>
              <a:rPr lang="en-US" dirty="0"/>
              <a:t>Maintains </a:t>
            </a:r>
            <a:r>
              <a:rPr lang="en-US" dirty="0" err="1">
                <a:hlinkClick r:id="rId2"/>
              </a:rPr>
              <a:t>POPWorldMedia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POPForums</a:t>
            </a:r>
            <a:r>
              <a:rPr lang="en-US" dirty="0"/>
              <a:t> on GitHub</a:t>
            </a:r>
          </a:p>
          <a:p>
            <a:r>
              <a:rPr lang="en-US" dirty="0"/>
              <a:t>Blog: jeffputz.com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D60100A-6D4F-4051-B6BB-29F7681E10A8}"/>
              </a:ext>
            </a:extLst>
          </p:cNvPr>
          <p:cNvGrpSpPr/>
          <p:nvPr/>
        </p:nvGrpSpPr>
        <p:grpSpPr>
          <a:xfrm>
            <a:off x="2476153" y="5502423"/>
            <a:ext cx="7494599" cy="654939"/>
            <a:chOff x="2476153" y="5502423"/>
            <a:chExt cx="7494599" cy="654939"/>
          </a:xfrm>
        </p:grpSpPr>
        <p:pic>
          <p:nvPicPr>
            <p:cNvPr id="1030" name="Picture 6" descr="camera, insta, instagram, instagram logo icon">
              <a:extLst>
                <a:ext uri="{FF2B5EF4-FFF2-40B4-BE49-F238E27FC236}">
                  <a16:creationId xmlns:a16="http://schemas.microsoft.com/office/drawing/2014/main" id="{F5EA07C6-9656-47ED-9F7F-1CC9BCEC1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271" y="5540692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tweet, twitter, twitter logo icon">
              <a:extLst>
                <a:ext uri="{FF2B5EF4-FFF2-40B4-BE49-F238E27FC236}">
                  <a16:creationId xmlns:a16="http://schemas.microsoft.com/office/drawing/2014/main" id="{192DE243-C79C-4D3F-BA29-0973C74B9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76153" y="5532084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ithub, mark icon">
              <a:extLst>
                <a:ext uri="{FF2B5EF4-FFF2-40B4-BE49-F238E27FC236}">
                  <a16:creationId xmlns:a16="http://schemas.microsoft.com/office/drawing/2014/main" id="{DE36024F-5F8A-4D81-A80F-8E8DEDDC8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697" y="5532084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679916-5AF6-48CB-B61F-03F4193432D8}"/>
                </a:ext>
              </a:extLst>
            </p:cNvPr>
            <p:cNvSpPr/>
            <p:nvPr/>
          </p:nvSpPr>
          <p:spPr>
            <a:xfrm>
              <a:off x="2997753" y="5502423"/>
              <a:ext cx="697299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 </a:t>
              </a:r>
              <a:r>
                <a:rPr lang="en-US" sz="3600" dirty="0" err="1"/>
                <a:t>jeffputz</a:t>
              </a:r>
              <a:r>
                <a:rPr lang="en-US" sz="3600" dirty="0"/>
                <a:t>           </a:t>
              </a:r>
              <a:r>
                <a:rPr lang="en-US" sz="3600" dirty="0" err="1"/>
                <a:t>jeffputz</a:t>
              </a:r>
              <a:r>
                <a:rPr lang="en-US" sz="3600" dirty="0"/>
                <a:t>            </a:t>
              </a:r>
              <a:r>
                <a:rPr lang="en-US" sz="3600" dirty="0" err="1"/>
                <a:t>jeff.putz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715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50939-FC11-4E77-A5C2-798FDE92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provider: to build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4D94-588A-4931-847F-6D2F34378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magic formula to answer this question. A rigorous opportunity assessment is a good start.</a:t>
            </a:r>
          </a:p>
          <a:p>
            <a:r>
              <a:rPr lang="en-US" dirty="0"/>
              <a:t>Do you have the people qualified to do it? Are they expensive?</a:t>
            </a:r>
          </a:p>
          <a:p>
            <a:r>
              <a:rPr lang="en-US" dirty="0"/>
              <a:t>What protocols do you need to support?</a:t>
            </a:r>
          </a:p>
          <a:p>
            <a:r>
              <a:rPr lang="en-US" dirty="0"/>
              <a:t>What compliance standards are you subject to?</a:t>
            </a:r>
          </a:p>
          <a:p>
            <a:r>
              <a:rPr lang="en-US" dirty="0"/>
              <a:t>Are you invested in any technologies currently?</a:t>
            </a:r>
          </a:p>
          <a:p>
            <a:r>
              <a:rPr lang="en-US" dirty="0"/>
              <a:t>What does your user model look like? Are you B2B? B2C? Multi-tenant?</a:t>
            </a:r>
          </a:p>
        </p:txBody>
      </p:sp>
    </p:spTree>
    <p:extLst>
      <p:ext uri="{BB962C8B-B14F-4D97-AF65-F5344CB8AC3E}">
        <p14:creationId xmlns:p14="http://schemas.microsoft.com/office/powerpoint/2010/main" val="220723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am21.akamaized.net/tms/cnt/uploads/2019/12/Baby-Yoda-With-His-Little-Cup-Is-All-of-Us.jpeg">
            <a:extLst>
              <a:ext uri="{FF2B5EF4-FFF2-40B4-BE49-F238E27FC236}">
                <a16:creationId xmlns:a16="http://schemas.microsoft.com/office/drawing/2014/main" id="{9B438635-A10D-42EC-9DF9-B5358BB3B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5AECAA-2163-4FC2-8D61-0DF3B64BC0DF}"/>
              </a:ext>
            </a:extLst>
          </p:cNvPr>
          <p:cNvSpPr txBox="1"/>
          <p:nvPr/>
        </p:nvSpPr>
        <p:spPr>
          <a:xfrm>
            <a:off x="5543550" y="2305050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 EXPERT</a:t>
            </a:r>
          </a:p>
        </p:txBody>
      </p:sp>
    </p:spTree>
    <p:extLst>
      <p:ext uri="{BB962C8B-B14F-4D97-AF65-F5344CB8AC3E}">
        <p14:creationId xmlns:p14="http://schemas.microsoft.com/office/powerpoint/2010/main" val="5004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D01C-6F62-4BF8-A651-3A9E4630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5 levels of identity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FE64-5E56-4FE8-BE82-EBC6905EE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everything from scratch</a:t>
            </a:r>
          </a:p>
          <a:p>
            <a:r>
              <a:rPr lang="en-US" dirty="0"/>
              <a:t>Lego blocks with no instructions (AWS Cognito)</a:t>
            </a:r>
          </a:p>
          <a:p>
            <a:r>
              <a:rPr lang="en-US" dirty="0"/>
              <a:t>Identity construction kit (open source, like Identity Server 4)</a:t>
            </a:r>
          </a:p>
          <a:p>
            <a:r>
              <a:rPr lang="en-US" dirty="0"/>
              <a:t>Third-party, but “on premise” (i.e., in your VPC)</a:t>
            </a:r>
          </a:p>
          <a:p>
            <a:r>
              <a:rPr lang="en-US" dirty="0"/>
              <a:t>Third-party, cloud-based providers (Auth0, </a:t>
            </a:r>
            <a:r>
              <a:rPr lang="en-US" dirty="0" err="1"/>
              <a:t>Okta</a:t>
            </a:r>
            <a:r>
              <a:rPr lang="en-US" dirty="0"/>
              <a:t>, Ping, </a:t>
            </a:r>
            <a:r>
              <a:rPr lang="en-US" dirty="0" err="1"/>
              <a:t>AzureAD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01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0F1F-C0ED-47A7-8A88-4BC7B5EC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621D-7A57-4542-8A82-CFFE8CB0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Build it for exactly your use case</a:t>
            </a:r>
          </a:p>
          <a:p>
            <a:pPr lvl="1"/>
            <a:r>
              <a:rPr lang="en-US" dirty="0"/>
              <a:t>Host it any way you like</a:t>
            </a:r>
          </a:p>
          <a:p>
            <a:pPr lvl="1"/>
            <a:r>
              <a:rPr lang="en-US" dirty="0"/>
              <a:t>Tight control over compliance issues</a:t>
            </a:r>
          </a:p>
          <a:p>
            <a:pPr lvl="1"/>
            <a:r>
              <a:rPr lang="en-US" dirty="0"/>
              <a:t>Appeals to people who want to reinvent everything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You’re not a giant company who specializes in identity management</a:t>
            </a:r>
          </a:p>
          <a:p>
            <a:pPr lvl="1"/>
            <a:r>
              <a:rPr lang="en-US" dirty="0"/>
              <a:t>Larger liability surface area</a:t>
            </a:r>
          </a:p>
          <a:p>
            <a:pPr lvl="1"/>
            <a:r>
              <a:rPr lang="en-US" dirty="0"/>
              <a:t>Supporting it (if you need to configure external customers) is expensive</a:t>
            </a:r>
          </a:p>
          <a:p>
            <a:pPr lvl="1"/>
            <a:r>
              <a:rPr lang="en-US" dirty="0"/>
              <a:t>Appeals to people who want to reinvent everything</a:t>
            </a:r>
          </a:p>
        </p:txBody>
      </p:sp>
    </p:spTree>
    <p:extLst>
      <p:ext uri="{BB962C8B-B14F-4D97-AF65-F5344CB8AC3E}">
        <p14:creationId xmlns:p14="http://schemas.microsoft.com/office/powerpoint/2010/main" val="6537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B7CF-D7CD-473A-BEA8-3B056AA6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3</a:t>
            </a:r>
            <a:r>
              <a:rPr lang="en-US" baseline="30000" dirty="0"/>
              <a:t>rd</a:t>
            </a:r>
            <a:r>
              <a:rPr lang="en-US" dirty="0"/>
              <a:t> party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E68E-5600-4A03-BF5C-CAE5D7D1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Like most cloud infrastructure, it requires less expertise and maintenance</a:t>
            </a:r>
          </a:p>
          <a:p>
            <a:pPr lvl="1"/>
            <a:r>
              <a:rPr lang="en-US" dirty="0"/>
              <a:t>Leverage expertise of companies that do this for a living</a:t>
            </a:r>
          </a:p>
          <a:p>
            <a:pPr lvl="1"/>
            <a:r>
              <a:rPr lang="en-US" dirty="0"/>
              <a:t>Less liability surface area</a:t>
            </a:r>
          </a:p>
          <a:p>
            <a:pPr lvl="1"/>
            <a:r>
              <a:rPr lang="en-US" dirty="0"/>
              <a:t>Leaves you time to focus on your core </a:t>
            </a:r>
            <a:r>
              <a:rPr lang="en-US" dirty="0" err="1"/>
              <a:t>compentencies</a:t>
            </a: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Less control over data</a:t>
            </a:r>
          </a:p>
          <a:p>
            <a:pPr lvl="1"/>
            <a:r>
              <a:rPr lang="en-US" dirty="0"/>
              <a:t>May not meet compliance needs (HIPPA, SOC2, CJIS, etc.)</a:t>
            </a:r>
          </a:p>
          <a:p>
            <a:pPr lvl="1"/>
            <a:r>
              <a:rPr lang="en-US" dirty="0"/>
              <a:t>Solution might not fit your use case well (dynamic provisioning, multi-tenancy, etc.)</a:t>
            </a:r>
          </a:p>
        </p:txBody>
      </p:sp>
    </p:spTree>
    <p:extLst>
      <p:ext uri="{BB962C8B-B14F-4D97-AF65-F5344CB8AC3E}">
        <p14:creationId xmlns:p14="http://schemas.microsoft.com/office/powerpoint/2010/main" val="12127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1F7E-E3B8-4C4D-9468-493FF5C8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F62237-3BA7-4B35-8414-23B02CA14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3712"/>
            <a:ext cx="10515600" cy="1325564"/>
          </a:xfrm>
        </p:spPr>
        <p:txBody>
          <a:bodyPr/>
          <a:lstStyle/>
          <a:p>
            <a:r>
              <a:rPr lang="en-US" dirty="0"/>
              <a:t>Please check-in and do the survey on the </a:t>
            </a:r>
            <a:r>
              <a:rPr lang="en-US" dirty="0" err="1"/>
              <a:t>CodeMash</a:t>
            </a:r>
            <a:r>
              <a:rPr lang="en-US" dirty="0"/>
              <a:t> app</a:t>
            </a:r>
          </a:p>
          <a:p>
            <a:r>
              <a:rPr lang="en-US" dirty="0"/>
              <a:t>Also send love or hate mail directly jeff@popw.com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D6BC79-1667-4594-88B7-DDD5D4DB6710}"/>
              </a:ext>
            </a:extLst>
          </p:cNvPr>
          <p:cNvGrpSpPr/>
          <p:nvPr/>
        </p:nvGrpSpPr>
        <p:grpSpPr>
          <a:xfrm>
            <a:off x="2476153" y="5502423"/>
            <a:ext cx="7387454" cy="654939"/>
            <a:chOff x="2476153" y="5502423"/>
            <a:chExt cx="7387454" cy="654939"/>
          </a:xfrm>
        </p:grpSpPr>
        <p:pic>
          <p:nvPicPr>
            <p:cNvPr id="6" name="Picture 6" descr="camera, insta, instagram, instagram logo icon">
              <a:extLst>
                <a:ext uri="{FF2B5EF4-FFF2-40B4-BE49-F238E27FC236}">
                  <a16:creationId xmlns:a16="http://schemas.microsoft.com/office/drawing/2014/main" id="{ACBE16AE-7BD2-400E-A871-8C130036C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0271" y="5540692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tweet, twitter, twitter logo icon">
              <a:extLst>
                <a:ext uri="{FF2B5EF4-FFF2-40B4-BE49-F238E27FC236}">
                  <a16:creationId xmlns:a16="http://schemas.microsoft.com/office/drawing/2014/main" id="{BE932FC6-72B1-4A6B-81A3-4550613A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76153" y="5532084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0" descr="github, mark icon">
              <a:extLst>
                <a:ext uri="{FF2B5EF4-FFF2-40B4-BE49-F238E27FC236}">
                  <a16:creationId xmlns:a16="http://schemas.microsoft.com/office/drawing/2014/main" id="{06CD58F1-83E3-40D6-8EF6-DA54F2993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697" y="5532084"/>
              <a:ext cx="616670" cy="616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66D02A-CED5-47E0-BF20-F52CBA84A388}"/>
                </a:ext>
              </a:extLst>
            </p:cNvPr>
            <p:cNvSpPr/>
            <p:nvPr/>
          </p:nvSpPr>
          <p:spPr>
            <a:xfrm>
              <a:off x="2997753" y="5502423"/>
              <a:ext cx="68658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 </a:t>
              </a:r>
              <a:r>
                <a:rPr lang="en-US" sz="3600" dirty="0" err="1"/>
                <a:t>jeffputz</a:t>
              </a:r>
              <a:r>
                <a:rPr lang="en-US" sz="3600" dirty="0"/>
                <a:t>           </a:t>
              </a:r>
              <a:r>
                <a:rPr lang="en-US" sz="3600" dirty="0" err="1"/>
                <a:t>jeffputz</a:t>
              </a:r>
              <a:r>
                <a:rPr lang="en-US" sz="3600" dirty="0"/>
                <a:t>          </a:t>
              </a:r>
              <a:r>
                <a:rPr lang="en-US" sz="3600" dirty="0" err="1"/>
                <a:t>jeff.putz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483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u-r6Ox7ebYgQTcUEDPIxmuUep69DxeuvDgIudQxfEady8UNpjRbscmIVcd70agTGEkuG_dyRVZgxJnv3oleabd0avPiBof9GUx9eVkkFHlquBP2sJT5USenm251pbAzcl7k439GEzg8a6cq141HTLLhEJQVR3Fe8e7ZXigZK401PphdYjJULzd3UJbTCypjQjmMHI6kVq0N2wI8MbXGaCbys_2C5wSPUMxLIMHZQIz1dmB25iILfoN02nrAwNBVgV0O-81ctuEpR9q39ey7D_9J8zFl2VW0Zlk79ZSK1ImPb1W5PIW9AwhsXcYRHhlcwhhOJf5wqYSkgfBfZC2xQoDlAY3aQdlR9zMZBpWund2nHlrXcPkftZkomJ9p7cEpAPddziwEFtNj9S14WRhz6SCzsID5gKFk2_Yff0tWKBkLc75fIr2Fw41sYVMd-yY-L1A8K9WIsjoaEXhJYEKXsjBM0WYufqmSBv1vADU5AIMxCNusueuPFmGic6O3vJRo52lbl3hMw94pldaEWM26CpkXdr2-yiZtCmJ98n8uKQipaQzFn8JZ2eUANgNTJ1IuVqTaZ3nSmuJ-9QIR0ffm0aq57yriKbW2dsIuIVFn-BNTL1tSQri0QarCnY7w4hLXsk2vviCez1THLrjHMIB5iqfoAPKtt3fFbc6g7ccxpULQ_d3uIvApCg7g=w2408-h1805-no">
            <a:extLst>
              <a:ext uri="{FF2B5EF4-FFF2-40B4-BE49-F238E27FC236}">
                <a16:creationId xmlns:a16="http://schemas.microsoft.com/office/drawing/2014/main" id="{225790E3-8D86-4F8A-AE74-50D87104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0"/>
            <a:ext cx="9145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5E5DCB-DBFB-45B3-829D-42E6E591C3A9}"/>
              </a:ext>
            </a:extLst>
          </p:cNvPr>
          <p:cNvSpPr txBox="1"/>
          <p:nvPr/>
        </p:nvSpPr>
        <p:spPr>
          <a:xfrm>
            <a:off x="1695450" y="5834063"/>
            <a:ext cx="8791575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SELFIE TAKEN AT CLE AFTER GETTING OFF THE PLANE</a:t>
            </a:r>
          </a:p>
        </p:txBody>
      </p:sp>
    </p:spTree>
    <p:extLst>
      <p:ext uri="{BB962C8B-B14F-4D97-AF65-F5344CB8AC3E}">
        <p14:creationId xmlns:p14="http://schemas.microsoft.com/office/powerpoint/2010/main" val="188208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 photo description available.">
            <a:extLst>
              <a:ext uri="{FF2B5EF4-FFF2-40B4-BE49-F238E27FC236}">
                <a16:creationId xmlns:a16="http://schemas.microsoft.com/office/drawing/2014/main" id="{1EE10C2F-E104-4CD1-AA69-381D060E8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81" y="535781"/>
            <a:ext cx="5786438" cy="578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43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2A93-1246-4781-87C9-2B0CB914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2A6D-3646-40CB-9FD8-435FE1C7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I’m not an expert, but I am a decision maker.</a:t>
            </a:r>
          </a:p>
          <a:p>
            <a:r>
              <a:rPr lang="en-US" dirty="0"/>
              <a:t>We’re going to go over the basics of identity management.</a:t>
            </a:r>
          </a:p>
          <a:p>
            <a:r>
              <a:rPr lang="en-US" dirty="0"/>
              <a:t>Review identity in the context of monolithic and microservice architectures.</a:t>
            </a:r>
          </a:p>
          <a:p>
            <a:r>
              <a:rPr lang="en-US" dirty="0"/>
              <a:t>Look harder at OAuth2, and demonstrate live exchanges of data!</a:t>
            </a:r>
          </a:p>
          <a:p>
            <a:r>
              <a:rPr lang="en-US" dirty="0"/>
              <a:t>The levels from building a thing to not building a thing.</a:t>
            </a:r>
          </a:p>
          <a:p>
            <a:r>
              <a:rPr lang="en-US" dirty="0"/>
              <a:t>Pros and cons (so many cons) of rolling your own things.</a:t>
            </a:r>
          </a:p>
        </p:txBody>
      </p:sp>
    </p:spTree>
    <p:extLst>
      <p:ext uri="{BB962C8B-B14F-4D97-AF65-F5344CB8AC3E}">
        <p14:creationId xmlns:p14="http://schemas.microsoft.com/office/powerpoint/2010/main" val="281233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E0F9-1ED9-44E4-9C96-0201524D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identity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A075-2B29-41A6-8C80-64279FF3A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and technology around identifying users of a system, and what they’re allowed to mess with.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identity provider is an atomic system that you access to learn about the identity of a user.</a:t>
            </a:r>
          </a:p>
        </p:txBody>
      </p:sp>
    </p:spTree>
    <p:extLst>
      <p:ext uri="{BB962C8B-B14F-4D97-AF65-F5344CB8AC3E}">
        <p14:creationId xmlns:p14="http://schemas.microsoft.com/office/powerpoint/2010/main" val="40393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6BDF2-A5A7-480B-8B9F-1197FF9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person and the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5BC2-986F-4E81-B5B5-5AEDA19D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person is identified by a unique identifier. This is your “foreign key,” so to speak, that you may reference in your app. The ID is a claim.</a:t>
            </a:r>
          </a:p>
          <a:p>
            <a:r>
              <a:rPr lang="en-US" dirty="0"/>
              <a:t>Claims are a set of attributes that describe what the person </a:t>
            </a:r>
            <a:r>
              <a:rPr lang="en-US" i="1" dirty="0"/>
              <a:t>is</a:t>
            </a:r>
            <a:r>
              <a:rPr lang="en-US" dirty="0"/>
              <a:t>, not what they can </a:t>
            </a:r>
            <a:r>
              <a:rPr lang="en-US" i="1" dirty="0"/>
              <a:t>do</a:t>
            </a:r>
            <a:r>
              <a:rPr lang="en-US" dirty="0"/>
              <a:t>.</a:t>
            </a:r>
          </a:p>
          <a:p>
            <a:r>
              <a:rPr lang="en-US" dirty="0"/>
              <a:t>Claims can be anything… name, email, age, favorite color, rank, etc.</a:t>
            </a:r>
          </a:p>
          <a:p>
            <a:r>
              <a:rPr lang="en-US" dirty="0"/>
              <a:t>Do not confuse this with </a:t>
            </a:r>
            <a:r>
              <a:rPr lang="en-US" i="1" dirty="0"/>
              <a:t>role</a:t>
            </a:r>
            <a:r>
              <a:rPr lang="en-US" dirty="0"/>
              <a:t>. Identity providers are not in the business of determining what a person can do.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68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9FF0-A0BA-4AC8-B6A3-4012A0F3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vs.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34644-25FE-4913-B827-ACB23D0A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Authentication</a:t>
            </a:r>
            <a:r>
              <a:rPr lang="en-US" dirty="0"/>
              <a:t> is the process of confirming identity.</a:t>
            </a:r>
          </a:p>
          <a:p>
            <a:r>
              <a:rPr lang="en-US" i="1" dirty="0"/>
              <a:t>Authorization</a:t>
            </a:r>
            <a:r>
              <a:rPr lang="en-US" dirty="0"/>
              <a:t> is the process of determining whether that identity has access.</a:t>
            </a:r>
          </a:p>
          <a:p>
            <a:r>
              <a:rPr lang="en-US" dirty="0"/>
              <a:t>Identity providers do not determine authorization… that’s left to the consuming application. However, you typically can’t access a resource without authenticating.</a:t>
            </a:r>
          </a:p>
          <a:p>
            <a:r>
              <a:rPr lang="en-US" dirty="0"/>
              <a:t>It’s not uncommon to require more of the user once you’ve confirmed who they are.</a:t>
            </a:r>
          </a:p>
        </p:txBody>
      </p:sp>
    </p:spTree>
    <p:extLst>
      <p:ext uri="{BB962C8B-B14F-4D97-AF65-F5344CB8AC3E}">
        <p14:creationId xmlns:p14="http://schemas.microsoft.com/office/powerpoint/2010/main" val="75900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5F91-81A1-4770-8795-7AC09D4B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Monolithic identity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0BA71-AB3A-451B-92FB-8A9BAEC9B4EA}"/>
              </a:ext>
            </a:extLst>
          </p:cNvPr>
          <p:cNvSpPr/>
          <p:nvPr/>
        </p:nvSpPr>
        <p:spPr>
          <a:xfrm>
            <a:off x="1700212" y="1824038"/>
            <a:ext cx="8791575" cy="3924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0FA9472-4575-4EE6-AAE9-2902D2D8BB14}"/>
              </a:ext>
            </a:extLst>
          </p:cNvPr>
          <p:cNvSpPr/>
          <p:nvPr/>
        </p:nvSpPr>
        <p:spPr>
          <a:xfrm>
            <a:off x="3771900" y="2871789"/>
            <a:ext cx="1628775" cy="1762125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5A771B-F6EC-4D4A-85E6-B42587FA102C}"/>
              </a:ext>
            </a:extLst>
          </p:cNvPr>
          <p:cNvSpPr/>
          <p:nvPr/>
        </p:nvSpPr>
        <p:spPr>
          <a:xfrm>
            <a:off x="6657974" y="2540792"/>
            <a:ext cx="2062163" cy="5953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F06B85-66F0-4A1B-8F83-5EAC646AC84C}"/>
              </a:ext>
            </a:extLst>
          </p:cNvPr>
          <p:cNvSpPr/>
          <p:nvPr/>
        </p:nvSpPr>
        <p:spPr>
          <a:xfrm>
            <a:off x="6657973" y="3438525"/>
            <a:ext cx="2062163" cy="5953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Logic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C20F55-279A-443F-B0E4-72439DC3A20A}"/>
              </a:ext>
            </a:extLst>
          </p:cNvPr>
          <p:cNvSpPr/>
          <p:nvPr/>
        </p:nvSpPr>
        <p:spPr>
          <a:xfrm>
            <a:off x="6657972" y="4336258"/>
            <a:ext cx="2062163" cy="5953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Background Services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E0FFB4-F180-4A7E-8814-47179EC1A90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417343" y="3736181"/>
            <a:ext cx="124063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52F42C-E99A-4815-B153-9E4EA103C42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5434013" y="3736181"/>
            <a:ext cx="1223959" cy="8977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50A0B3-0F32-4AF6-B31F-E8A8FF3A89C5}"/>
              </a:ext>
            </a:extLst>
          </p:cNvPr>
          <p:cNvCxnSpPr>
            <a:stCxn id="9" idx="1"/>
          </p:cNvCxnSpPr>
          <p:nvPr/>
        </p:nvCxnSpPr>
        <p:spPr>
          <a:xfrm flipH="1">
            <a:off x="5434013" y="2838449"/>
            <a:ext cx="1223961" cy="897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5165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1814</TotalTime>
  <Words>1444</Words>
  <Application>Microsoft Office PowerPoint</Application>
  <PresentationFormat>Widescreen</PresentationFormat>
  <Paragraphs>141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Corbel</vt:lpstr>
      <vt:lpstr>Impact</vt:lpstr>
      <vt:lpstr>Depth</vt:lpstr>
      <vt:lpstr>Understanding the Identity Business (and how to get out of it)</vt:lpstr>
      <vt:lpstr>About me</vt:lpstr>
      <vt:lpstr>PowerPoint Presentation</vt:lpstr>
      <vt:lpstr>PowerPoint Presentation</vt:lpstr>
      <vt:lpstr>Agenda</vt:lpstr>
      <vt:lpstr>What is identity management?</vt:lpstr>
      <vt:lpstr>The person and the claims</vt:lpstr>
      <vt:lpstr>Authentication vs. Authorization</vt:lpstr>
      <vt:lpstr>Monolithic identity</vt:lpstr>
      <vt:lpstr>Non-monolithic identity</vt:lpstr>
      <vt:lpstr>Protocol games</vt:lpstr>
      <vt:lpstr>Digging in to OAuth2</vt:lpstr>
      <vt:lpstr>Digging in to OAuth2</vt:lpstr>
      <vt:lpstr>Digging in to OAuth2</vt:lpstr>
      <vt:lpstr>Digging in to OAuth2</vt:lpstr>
      <vt:lpstr>Digging in to OAuth2</vt:lpstr>
      <vt:lpstr>Digging in to OAuth2</vt:lpstr>
      <vt:lpstr>Digging in to OAuth2</vt:lpstr>
      <vt:lpstr>DEMO</vt:lpstr>
      <vt:lpstr>Identity provider: to build or not</vt:lpstr>
      <vt:lpstr>PowerPoint Presentation</vt:lpstr>
      <vt:lpstr>The 5 levels of identity hell</vt:lpstr>
      <vt:lpstr>Rolling your own</vt:lpstr>
      <vt:lpstr>Using a 3rd party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Putz</dc:creator>
  <cp:lastModifiedBy>Jeff Putz</cp:lastModifiedBy>
  <cp:revision>53</cp:revision>
  <dcterms:created xsi:type="dcterms:W3CDTF">2020-01-06T00:34:06Z</dcterms:created>
  <dcterms:modified xsi:type="dcterms:W3CDTF">2020-01-09T22:26:03Z</dcterms:modified>
</cp:coreProperties>
</file>