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344" r:id="rId2"/>
    <p:sldId id="337" r:id="rId3"/>
    <p:sldId id="347" r:id="rId4"/>
    <p:sldId id="342" r:id="rId5"/>
    <p:sldId id="338" r:id="rId6"/>
    <p:sldId id="345" r:id="rId7"/>
    <p:sldId id="348" r:id="rId8"/>
    <p:sldId id="346" r:id="rId9"/>
    <p:sldId id="343" r:id="rId10"/>
    <p:sldId id="352" r:id="rId11"/>
    <p:sldId id="349" r:id="rId12"/>
    <p:sldId id="350" r:id="rId13"/>
    <p:sldId id="351" r:id="rId14"/>
    <p:sldId id="353" r:id="rId15"/>
    <p:sldId id="354" r:id="rId16"/>
    <p:sldId id="355" r:id="rId17"/>
    <p:sldId id="356" r:id="rId18"/>
    <p:sldId id="357" r:id="rId19"/>
    <p:sldId id="358" r:id="rId20"/>
    <p:sldId id="359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1B4F581-939E-BB4C-BA27-928868AA07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ABB8055-F5CA-BF49-875D-48117A279BD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821905A-9848-2444-8C2C-6A4A25D273F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7D1883F0-02BE-BF48-98B7-7758881496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38E56D71-5F88-8B44-9047-005B52C487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C940D7ED-015D-9447-AEA3-80E8A6059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5BF5C-60CC-DF47-BBBE-97B5DB1283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669DE21-28AA-924B-ACC2-5E02DFED2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5CAC458-E55F-1D41-89F1-ADB54F6C5B3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5F2A50B-C070-1C48-A191-16550609CD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30BEE7C-8B6C-D74B-827C-4DE99B31E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9C9EF0B-A69B-9047-85B4-0CA2FFDA0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4B621D10-BE41-C843-BF9B-26DF6FCAB12C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F9DCA67-DBBD-BF4E-8963-16D18A39AD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788C4E-C7C4-1144-8FC6-A8BA7F279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81BEC75-4036-1142-8A13-667E5AB32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67F9706-1B04-FE44-A0F5-EA1FEBEE7BC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D23C34D-C1C4-9B42-92F5-54DFF37C6C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CB09471-68FE-E84F-AB60-69CBA610A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805B81D-CFDE-A542-B3B6-E39F52CC0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226E1654-7B86-1548-87F4-6CE31CDD423C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8B1E53C-0F9B-FA41-A680-CA0B9AA7F9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49959C3-1131-454A-A282-A6B109BEE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AC259E8-5FE5-3C42-B7AB-335C684CD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DE58D4D1-FFE1-2142-8455-BE5CE80D808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D627535-D960-0B4B-9565-D54589483D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077F049-EFB3-1545-971A-CCC10FB48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53B428E-629C-6646-AAC2-2A917EE41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DA61F9CE-A19F-8A4E-A617-275CC021B6B7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16A52C9-4E92-944A-B3C1-B1E6453418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8015899-7ECF-6049-9DA7-2D317AD6E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0C9A9F6-2A78-8143-9FD7-CF5AA4514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61C7C3A0-DAA4-F749-B11C-31D718C3618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10928BB-39F6-EE41-ABDD-16585F7184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FAABDB4-9DA9-914F-9B35-372BB47F5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167E09D-81DE-6E49-8639-3C0EF88BB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CA9224A5-75E9-9E4F-BA75-912A70EA83E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A888255-BC93-0F48-BF53-5ECC288184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15D2C4B-EE27-F444-A95C-0E4BE0E2D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A25C2B7-A9C1-5B4B-8F42-6DCCD0E3E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8FED1EE-2866-9347-9290-BF3A118F401B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4710CB7-C677-694C-8E5B-C3BCB8B10A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82EA91C-D160-654A-8BB3-B7629215B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81E7B4E-B6C9-F44F-A426-466DAAFD0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FEF0965-D7FD-9C40-9AC1-A7AB0667226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C56FA1D-9A37-4443-88ED-0D5D12709F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1A39A57-5DC4-214D-B483-3AF6B998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D828018-941F-D647-9EA3-C5E70F507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BE8D1CD-1145-6D49-9362-E2F23334D72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467AF1-2E93-CF46-99FC-87A3C2FD85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21E130E-4698-3B4B-95D1-CFF6F06A5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D9BFBD7-3B22-1649-8B65-8E60EA5E0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F54BD5F4-1069-6A4F-8DC4-C02BBEC4735A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E2A28F-3D80-E647-9E69-0D7A1E401C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FE2CCE-C79F-134F-BC15-C8E649B93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9085208-7C3A-AD42-8A10-D0A2F950D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D65EF924-E3E2-3243-ABEC-02C61255615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315D599-D001-DE41-ABE4-C28996764D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D91AC0B-B194-354B-B69D-EAFF708B8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79A0C6C-7389-0B45-833C-B71476B87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90AEDA5-E1E0-4144-BB62-5097C956985C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8A7C9C4-C86A-A74C-835F-12FFBF89E6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4676A4D-7264-D341-913B-1200C6333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5E96377-9D19-474F-97C3-B514E0549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63CFB2CC-C033-D746-A77F-09978808ACE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E5D1502-88EC-B745-8953-98B1A09F8B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E5CAF75-4E78-2843-A87E-B7918D214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41F83E5-EAEA-1641-8BE3-5E7E0C24E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0145A86-30C9-3841-9BD6-D4DD754E93A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2AC7AB7-FE2A-E34E-BF0A-337541EA61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023E130-2FB8-CC42-A829-F3773E008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3817B5-FDAE-EE4F-9C37-C0148D69E1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0177EB-E321-3147-B949-759C29D46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627F87-CF47-5744-8EE9-7BC93306B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03E97-D359-8648-951E-E657A1B7F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4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B08EC1-98D9-9D4A-80C6-56778AEB4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8F6593-6A51-6A45-86C7-21C4DEC54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9375A1-3C75-174C-93ED-5CD87A103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9ADB9-913A-3443-B0B8-CC8782FADF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06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0C4A62-37D6-9244-84F2-0CBB4EB684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8CDD79-4ADA-C34A-9349-491999E01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3F81EF-FB7A-7940-B41B-0D8FADB22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18E3B-3DDD-D747-811C-1026BDDAB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12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7CEF1C-0916-704C-B0ED-CE05E5C081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933E16-C61A-3045-9A75-D1963D832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25810E-1337-DB4E-9A6E-1EFE519A0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9C5F7-17C1-0D4C-8A0F-33CDEB4ACE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0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AA53C6-DC2D-3541-B250-9C597AC773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B94DC0-62E8-2E4A-BE19-786D6D2A7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7F7AB7-7B1D-694F-B804-A18281EA8B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44726-8E9E-0040-98F4-403850F1E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33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55130E-A65E-094D-93ED-6106E9D2F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77DD8-762C-D749-A9D2-69572E402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10007-4A47-3C44-BB35-61A9BB772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1EBF0-BDA2-4C40-9CA9-4E54EE5BC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BAA98C-E31F-544E-9A9D-9CD80D3C1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373E04-1787-5A47-AFCB-8BD8ED4C2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77A7DA-22E6-C64C-89E1-55164E631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FD88E-56FD-854A-AB23-012650C1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40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A7C7E6-F062-9742-950D-6B7319365B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D0D552-E524-D140-9255-BE1041148E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B2CD2A-A8D1-4B4B-96A0-16386A5548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8AFDC-174B-D84A-A75A-94BEAF7DC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5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205D82-C5DC-9947-8DDB-119105BB9C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8607B7-F259-FD45-A5AF-C47C6A5945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9D8088-DABF-4B45-96A6-E5DBE2BC9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4252B-E6DA-1E42-8E01-1241433451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79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3CC5C-AF1D-0C4C-BF7B-6C54CA9A3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BD863-EB65-1145-BA78-F9E6E6475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22797-4CE0-9D46-930E-BA0FC4B41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604AC-84FA-6D4A-B5C5-48619AD3F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6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1F3C8-A028-BF46-A152-7C32721B03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76F52-8031-714A-9E0A-4071686D5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65C39-BFE1-3048-B50D-2F262EA0F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75D82-6F83-CE43-BC2D-9A34548E73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27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6229E6-1885-2B40-801A-496B3AA8F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8ADD47-673B-9241-91F3-19627AC14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531FAF2-8D47-0C4A-ACB7-E9B5FB151F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E2A37D-D883-E145-971F-A08C60C1E1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9741FE3-2553-C14E-AE95-EDB53189CA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2C23D7-9ED9-8D43-AE61-B8DAFBE9B3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C68928-7CE4-384D-AACC-55F4E1187B4E}"/>
              </a:ext>
            </a:extLst>
          </p:cNvPr>
          <p:cNvSpPr txBox="1"/>
          <p:nvPr/>
        </p:nvSpPr>
        <p:spPr>
          <a:xfrm>
            <a:off x="914400" y="2590800"/>
            <a:ext cx="7315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Double Resonance Experiments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74851031-59DB-AF4D-9758-C2C9E4FB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79525"/>
            <a:ext cx="85598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nuclear Overhauser effect (NOE) is the change in intensity of the NMR signal from a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/>
              <a:t>   nucleus when the spin populations of a nearby nucleus are changed (for instance, by an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/>
              <a:t>   electromagnetic pulse)</a:t>
            </a:r>
            <a:endParaRPr lang="en-US" altLang="en-US" sz="1800">
              <a:sym typeface="Symbol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This is a </a:t>
            </a:r>
            <a:r>
              <a:rPr lang="en-US" altLang="en-US" sz="1800" i="1">
                <a:sym typeface="Symbol" pitchFamily="2" charset="2"/>
              </a:rPr>
              <a:t>through space </a:t>
            </a:r>
            <a:r>
              <a:rPr lang="en-US" altLang="en-US" sz="1800">
                <a:sym typeface="Symbol" pitchFamily="2" charset="2"/>
              </a:rPr>
              <a:t>effect (independent of the presence</a:t>
            </a:r>
          </a:p>
          <a:p>
            <a:r>
              <a:rPr lang="en-US" altLang="en-US" sz="1800">
                <a:sym typeface="Symbol" pitchFamily="2" charset="2"/>
              </a:rPr>
              <a:t>    of a chemical bond)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The effect is </a:t>
            </a:r>
            <a:r>
              <a:rPr lang="en-US" altLang="en-US" sz="1800" i="1">
                <a:sym typeface="Symbol" pitchFamily="2" charset="2"/>
              </a:rPr>
              <a:t>distance dependent </a:t>
            </a:r>
            <a:r>
              <a:rPr lang="en-US" altLang="en-US" sz="1800">
                <a:sym typeface="Symbol" pitchFamily="2" charset="2"/>
              </a:rPr>
              <a:t>(upper internuclear </a:t>
            </a:r>
          </a:p>
          <a:p>
            <a:r>
              <a:rPr lang="en-US" altLang="en-US" sz="1800">
                <a:sym typeface="Symbol" pitchFamily="2" charset="2"/>
              </a:rPr>
              <a:t>    distance limit of 5-6 A);  shorter distance, larger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The effect is </a:t>
            </a:r>
            <a:r>
              <a:rPr lang="en-US" altLang="en-US" sz="1800" i="1">
                <a:solidFill>
                  <a:srgbClr val="000000"/>
                </a:solidFill>
              </a:rPr>
              <a:t>time dependent</a:t>
            </a:r>
            <a:r>
              <a:rPr lang="en-US" altLang="en-US" sz="1800">
                <a:solidFill>
                  <a:srgbClr val="000000"/>
                </a:solidFill>
              </a:rPr>
              <a:t>:  it does not develop</a:t>
            </a:r>
          </a:p>
          <a:p>
            <a:r>
              <a:rPr lang="en-US" altLang="en-US" sz="1800">
                <a:solidFill>
                  <a:srgbClr val="000000"/>
                </a:solidFill>
              </a:rPr>
              <a:t>    instantaneously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The effect is closely tied to relaxation (</a:t>
            </a:r>
            <a:r>
              <a:rPr lang="en-US" altLang="en-US" sz="1800" b="1">
                <a:solidFill>
                  <a:srgbClr val="000000"/>
                </a:solidFill>
              </a:rPr>
              <a:t>much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</a:rPr>
              <a:t>more later</a:t>
            </a:r>
          </a:p>
          <a:p>
            <a:r>
              <a:rPr lang="en-US" altLang="en-US" sz="1800" b="1">
                <a:solidFill>
                  <a:srgbClr val="000000"/>
                </a:solidFill>
              </a:rPr>
              <a:t>    in semester</a:t>
            </a:r>
            <a:r>
              <a:rPr lang="en-US" altLang="en-US" sz="1800">
                <a:solidFill>
                  <a:srgbClr val="000000"/>
                </a:solidFill>
              </a:rPr>
              <a:t>)</a:t>
            </a:r>
            <a:endParaRPr lang="en-US" altLang="en-US" sz="1800">
              <a:sym typeface="Symbol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For broadband decoupling of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from 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>
                <a:sym typeface="Symbol" pitchFamily="2" charset="2"/>
              </a:rPr>
              <a:t> the effect (signal-to-noise-enhancement) is proportional to number of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nuclei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>
                <a:sym typeface="Symbol" pitchFamily="2" charset="2"/>
              </a:rPr>
              <a:t>   attached to a given 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nucleus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>
                <a:sym typeface="Symbol" pitchFamily="2" charset="2"/>
              </a:rPr>
              <a:t> effect is proportional to density of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nuclei (attached or not attached) surrounding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   a given 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nucleus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>
                <a:sym typeface="Symbol" pitchFamily="2" charset="2"/>
              </a:rPr>
              <a:t> </a:t>
            </a:r>
            <a:r>
              <a:rPr lang="en-US" altLang="en-US" sz="1800" i="1" baseline="30000">
                <a:sym typeface="Symbol" pitchFamily="2" charset="2"/>
              </a:rPr>
              <a:t>13</a:t>
            </a:r>
            <a:r>
              <a:rPr lang="en-US" altLang="en-US" sz="1800" i="1">
                <a:sym typeface="Symbol" pitchFamily="2" charset="2"/>
              </a:rPr>
              <a:t>C signal may be increased up to 200% by nuclear Overhauser effect</a:t>
            </a:r>
            <a:endParaRPr lang="en-US" altLang="en-US" sz="1800">
              <a:sym typeface="Symbol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>
                <a:sym typeface="Symbol" pitchFamily="2" charset="2"/>
              </a:rPr>
              <a:t> quantitative information lost because relative integral values are dependent on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   the signal-to-noise enhancement by the NOE which is not uniform for all 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nuclei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03927-9D9F-754D-93C2-2A79C4CB1C2A}"/>
              </a:ext>
            </a:extLst>
          </p:cNvPr>
          <p:cNvSpPr txBox="1"/>
          <p:nvPr/>
        </p:nvSpPr>
        <p:spPr>
          <a:xfrm>
            <a:off x="304800" y="228600"/>
            <a:ext cx="79248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Broad-Band Decoupling:</a:t>
            </a:r>
          </a:p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Introduction to the Nuclear Overhauser Effect</a:t>
            </a:r>
          </a:p>
        </p:txBody>
      </p:sp>
      <p:pic>
        <p:nvPicPr>
          <p:cNvPr id="31748" name="Picture 15" descr="simple-noe.tiff">
            <a:extLst>
              <a:ext uri="{FF2B5EF4-FFF2-40B4-BE49-F238E27FC236}">
                <a16:creationId xmlns:a16="http://schemas.microsoft.com/office/drawing/2014/main" id="{3037BC9C-E3F6-7B41-B453-1678AF873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2400300"/>
            <a:ext cx="32004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>
            <a:extLst>
              <a:ext uri="{FF2B5EF4-FFF2-40B4-BE49-F238E27FC236}">
                <a16:creationId xmlns:a16="http://schemas.microsoft.com/office/drawing/2014/main" id="{257151BC-CF3E-EF46-801A-0351BC9F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76300"/>
            <a:ext cx="85344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broadband decoupling or “cpd” sequence can</a:t>
            </a:r>
          </a:p>
          <a:p>
            <a:r>
              <a:rPr lang="en-US" altLang="en-US" sz="1800"/>
              <a:t>   be as simple as a series </a:t>
            </a:r>
            <a:r>
              <a:rPr lang="en-US" altLang="en-US" sz="1800">
                <a:sym typeface="Symbol" pitchFamily="2" charset="2"/>
              </a:rPr>
              <a:t>of 90 or 180 degree pulses,</a:t>
            </a:r>
          </a:p>
          <a:p>
            <a:r>
              <a:rPr lang="en-US" altLang="en-US" sz="1800">
                <a:sym typeface="Symbol" pitchFamily="2" charset="2"/>
              </a:rPr>
              <a:t>   or quite sophisticated, employing multiple pulse</a:t>
            </a:r>
          </a:p>
          <a:p>
            <a:r>
              <a:rPr lang="en-US" altLang="en-US" sz="1800">
                <a:sym typeface="Symbol" pitchFamily="2" charset="2"/>
              </a:rPr>
              <a:t>   angles, multiple pulse phases, and “shaped” pulses</a:t>
            </a:r>
          </a:p>
          <a:p>
            <a:r>
              <a:rPr lang="en-US" altLang="en-US" sz="1800">
                <a:sym typeface="Symbol" pitchFamily="2" charset="2"/>
              </a:rPr>
              <a:t>   (non-rectangular pulse profiles)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A goal of cpd (</a:t>
            </a:r>
            <a:r>
              <a:rPr lang="en-US" altLang="en-US" sz="1800" i="1">
                <a:sym typeface="Symbol" pitchFamily="2" charset="2"/>
              </a:rPr>
              <a:t>composite pulse decoupling</a:t>
            </a:r>
            <a:r>
              <a:rPr lang="en-US" altLang="en-US" sz="1800">
                <a:sym typeface="Symbol" pitchFamily="2" charset="2"/>
              </a:rPr>
              <a:t>) sequence development is to minimize the</a:t>
            </a:r>
          </a:p>
          <a:p>
            <a:r>
              <a:rPr lang="en-US" altLang="en-US" sz="1800">
                <a:sym typeface="Symbol" pitchFamily="2" charset="2"/>
              </a:rPr>
              <a:t>   effects of pulse imperfections, maximize the exitation bandwith and minimize pulse</a:t>
            </a:r>
          </a:p>
          <a:p>
            <a:r>
              <a:rPr lang="en-US" altLang="en-US" sz="1800">
                <a:sym typeface="Symbol" pitchFamily="2" charset="2"/>
              </a:rPr>
              <a:t>   power (decoupling pulse strength, or </a:t>
            </a:r>
            <a:r>
              <a:rPr lang="en-US" altLang="en-US" sz="1800" i="1">
                <a:sym typeface="Symbol" pitchFamily="2" charset="2"/>
              </a:rPr>
              <a:t>B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 field strength) to avoid problems such as sample</a:t>
            </a:r>
          </a:p>
          <a:p>
            <a:r>
              <a:rPr lang="en-US" altLang="en-US" sz="1800">
                <a:sym typeface="Symbol" pitchFamily="2" charset="2"/>
              </a:rPr>
              <a:t>   heating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These sequences have “interesting” names, such as MLEV-16 (“Malcolm Levitt”),</a:t>
            </a:r>
          </a:p>
          <a:p>
            <a:r>
              <a:rPr lang="en-US" altLang="en-US" sz="1800">
                <a:sym typeface="Symbol" pitchFamily="2" charset="2"/>
              </a:rPr>
              <a:t>    WALTZ-16 (“1-2-3, 1-2-3”), GARP (“</a:t>
            </a:r>
            <a:r>
              <a:rPr lang="en-US" altLang="en-US" sz="1800" u="sng">
                <a:sym typeface="Symbol" pitchFamily="2" charset="2"/>
              </a:rPr>
              <a:t>G</a:t>
            </a:r>
            <a:r>
              <a:rPr lang="en-US" altLang="en-US" sz="1800">
                <a:sym typeface="Symbol" pitchFamily="2" charset="2"/>
              </a:rPr>
              <a:t>lobally Optimized </a:t>
            </a:r>
            <a:r>
              <a:rPr lang="en-US" altLang="en-US" sz="1800" u="sng">
                <a:sym typeface="Symbol" pitchFamily="2" charset="2"/>
              </a:rPr>
              <a:t>A</a:t>
            </a:r>
            <a:r>
              <a:rPr lang="en-US" altLang="en-US" sz="1800">
                <a:sym typeface="Symbol" pitchFamily="2" charset="2"/>
              </a:rPr>
              <a:t>lternating Phase</a:t>
            </a:r>
          </a:p>
          <a:p>
            <a:r>
              <a:rPr lang="en-US" altLang="en-US" sz="1800">
                <a:sym typeface="Symbol" pitchFamily="2" charset="2"/>
              </a:rPr>
              <a:t>    </a:t>
            </a:r>
            <a:r>
              <a:rPr lang="en-US" altLang="en-US" sz="1800" u="sng">
                <a:sym typeface="Symbol" pitchFamily="2" charset="2"/>
              </a:rPr>
              <a:t>R</a:t>
            </a:r>
            <a:r>
              <a:rPr lang="en-US" altLang="en-US" sz="1800">
                <a:sym typeface="Symbol" pitchFamily="2" charset="2"/>
              </a:rPr>
              <a:t>ectangular </a:t>
            </a:r>
            <a:r>
              <a:rPr lang="en-US" altLang="en-US" sz="1800" u="sng">
                <a:sym typeface="Symbol" pitchFamily="2" charset="2"/>
              </a:rPr>
              <a:t>P</a:t>
            </a:r>
            <a:r>
              <a:rPr lang="en-US" altLang="en-US" sz="1800">
                <a:sym typeface="Symbol" pitchFamily="2" charset="2"/>
              </a:rPr>
              <a:t>ulse”), DIPSI-2, SEDUCE, FLOPSY-8, etc.</a:t>
            </a:r>
            <a:endParaRPr lang="en-US" altLang="en-US" sz="1200">
              <a:sym typeface="Symbol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Examples:  MLEV-16, WALTZ-16 and GARP</a:t>
            </a:r>
          </a:p>
          <a:p>
            <a:r>
              <a:rPr lang="en-US" altLang="en-US" sz="1800">
                <a:sym typeface="Symbol" pitchFamily="2" charset="2"/>
              </a:rPr>
              <a:t>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sym typeface="Symbol" pitchFamily="2" charset="2"/>
              </a:rPr>
              <a:t>     </a:t>
            </a:r>
          </a:p>
          <a:p>
            <a:endParaRPr lang="en-US" altLang="en-US" sz="1600">
              <a:latin typeface="Arial" panose="020B0604020202020204" pitchFamily="34" charset="0"/>
              <a:cs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141EF-F0E2-234F-B610-1BFE39E9156B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Broad-Band Decoupling</a:t>
            </a:r>
          </a:p>
        </p:txBody>
      </p:sp>
      <p:grpSp>
        <p:nvGrpSpPr>
          <p:cNvPr id="33799" name="Group 55">
            <a:extLst>
              <a:ext uri="{FF2B5EF4-FFF2-40B4-BE49-F238E27FC236}">
                <a16:creationId xmlns:a16="http://schemas.microsoft.com/office/drawing/2014/main" id="{75DAF3FE-867E-3E40-B6EF-68B552B71BB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762000"/>
            <a:ext cx="3302000" cy="1619250"/>
            <a:chOff x="3200400" y="3860800"/>
            <a:chExt cx="3302000" cy="1618921"/>
          </a:xfrm>
        </p:grpSpPr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02CD20F3-CC53-D240-858C-5066FD9A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320" y="4425944"/>
              <a:ext cx="98104" cy="24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01" name="Line 8">
              <a:extLst>
                <a:ext uri="{FF2B5EF4-FFF2-40B4-BE49-F238E27FC236}">
                  <a16:creationId xmlns:a16="http://schemas.microsoft.com/office/drawing/2014/main" id="{C206874E-D363-F54E-AACD-114D6D6A8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7874" y="5171030"/>
              <a:ext cx="1512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9">
              <a:extLst>
                <a:ext uri="{FF2B5EF4-FFF2-40B4-BE49-F238E27FC236}">
                  <a16:creationId xmlns:a16="http://schemas.microsoft.com/office/drawing/2014/main" id="{D631B49D-B20B-064A-9213-2F6024C12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336" y="4821745"/>
              <a:ext cx="789063" cy="657976"/>
            </a:xfrm>
            <a:custGeom>
              <a:avLst/>
              <a:gdLst>
                <a:gd name="T0" fmla="*/ 0 w 1800"/>
                <a:gd name="T1" fmla="*/ 0 h 1650"/>
                <a:gd name="T2" fmla="*/ 2147483647 w 1800"/>
                <a:gd name="T3" fmla="*/ 2147483647 h 1650"/>
                <a:gd name="T4" fmla="*/ 2147483647 w 1800"/>
                <a:gd name="T5" fmla="*/ 2147483647 h 1650"/>
                <a:gd name="T6" fmla="*/ 2147483647 w 1800"/>
                <a:gd name="T7" fmla="*/ 2147483647 h 1650"/>
                <a:gd name="T8" fmla="*/ 2147483647 w 1800"/>
                <a:gd name="T9" fmla="*/ 2147483647 h 1650"/>
                <a:gd name="T10" fmla="*/ 2147483647 w 1800"/>
                <a:gd name="T11" fmla="*/ 2147483647 h 1650"/>
                <a:gd name="T12" fmla="*/ 2147483647 w 1800"/>
                <a:gd name="T13" fmla="*/ 2147483647 h 1650"/>
                <a:gd name="T14" fmla="*/ 2147483647 w 1800"/>
                <a:gd name="T15" fmla="*/ 2147483647 h 1650"/>
                <a:gd name="T16" fmla="*/ 2147483647 w 1800"/>
                <a:gd name="T17" fmla="*/ 2147483647 h 1650"/>
                <a:gd name="T18" fmla="*/ 2147483647 w 1800"/>
                <a:gd name="T19" fmla="*/ 2147483647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0"/>
                <a:gd name="T31" fmla="*/ 0 h 1650"/>
                <a:gd name="T32" fmla="*/ 1800 w 1800"/>
                <a:gd name="T33" fmla="*/ 1650 h 16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0" h="1650">
                  <a:moveTo>
                    <a:pt x="0" y="0"/>
                  </a:moveTo>
                  <a:cubicBezTo>
                    <a:pt x="60" y="795"/>
                    <a:pt x="120" y="1590"/>
                    <a:pt x="180" y="1620"/>
                  </a:cubicBezTo>
                  <a:cubicBezTo>
                    <a:pt x="240" y="1650"/>
                    <a:pt x="300" y="240"/>
                    <a:pt x="360" y="180"/>
                  </a:cubicBezTo>
                  <a:cubicBezTo>
                    <a:pt x="420" y="120"/>
                    <a:pt x="480" y="1200"/>
                    <a:pt x="540" y="1260"/>
                  </a:cubicBezTo>
                  <a:cubicBezTo>
                    <a:pt x="600" y="1320"/>
                    <a:pt x="660" y="570"/>
                    <a:pt x="720" y="540"/>
                  </a:cubicBezTo>
                  <a:cubicBezTo>
                    <a:pt x="780" y="510"/>
                    <a:pt x="840" y="1050"/>
                    <a:pt x="900" y="1080"/>
                  </a:cubicBezTo>
                  <a:cubicBezTo>
                    <a:pt x="960" y="1110"/>
                    <a:pt x="1020" y="750"/>
                    <a:pt x="1080" y="720"/>
                  </a:cubicBezTo>
                  <a:cubicBezTo>
                    <a:pt x="1140" y="690"/>
                    <a:pt x="1200" y="870"/>
                    <a:pt x="1260" y="900"/>
                  </a:cubicBezTo>
                  <a:cubicBezTo>
                    <a:pt x="1320" y="930"/>
                    <a:pt x="1350" y="900"/>
                    <a:pt x="1440" y="900"/>
                  </a:cubicBezTo>
                  <a:cubicBezTo>
                    <a:pt x="1530" y="900"/>
                    <a:pt x="1740" y="900"/>
                    <a:pt x="1800" y="9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03" name="Rectangle 10">
              <a:extLst>
                <a:ext uri="{FF2B5EF4-FFF2-40B4-BE49-F238E27FC236}">
                  <a16:creationId xmlns:a16="http://schemas.microsoft.com/office/drawing/2014/main" id="{95404904-A930-F04E-B2B0-3C2541AA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318" y="4814979"/>
              <a:ext cx="105716" cy="35858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04" name="Text Box 11">
              <a:extLst>
                <a:ext uri="{FF2B5EF4-FFF2-40B4-BE49-F238E27FC236}">
                  <a16:creationId xmlns:a16="http://schemas.microsoft.com/office/drawing/2014/main" id="{1D890E27-66D3-D64A-BDD1-3E9ADBE08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600" y="4584700"/>
              <a:ext cx="374065" cy="2521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33805" name="Text Box 14">
              <a:extLst>
                <a:ext uri="{FF2B5EF4-FFF2-40B4-BE49-F238E27FC236}">
                  <a16:creationId xmlns:a16="http://schemas.microsoft.com/office/drawing/2014/main" id="{50127A03-F267-9847-A6C5-2AF726223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299" y="4831894"/>
              <a:ext cx="25710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806" name="Group 70">
              <a:extLst>
                <a:ext uri="{FF2B5EF4-FFF2-40B4-BE49-F238E27FC236}">
                  <a16:creationId xmlns:a16="http://schemas.microsoft.com/office/drawing/2014/main" id="{4C829BAD-9C84-0542-AB23-B523420B3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5486" y="4261873"/>
              <a:ext cx="2323211" cy="288393"/>
              <a:chOff x="1200" y="1968"/>
              <a:chExt cx="1881" cy="297"/>
            </a:xfrm>
          </p:grpSpPr>
          <p:sp>
            <p:nvSpPr>
              <p:cNvPr id="33812" name="Rectangle 35">
                <a:extLst>
                  <a:ext uri="{FF2B5EF4-FFF2-40B4-BE49-F238E27FC236}">
                    <a16:creationId xmlns:a16="http://schemas.microsoft.com/office/drawing/2014/main" id="{55AA8665-ABCF-1246-9C9D-078EB9DA9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3" name="Rectangle 36">
                <a:extLst>
                  <a:ext uri="{FF2B5EF4-FFF2-40B4-BE49-F238E27FC236}">
                    <a16:creationId xmlns:a16="http://schemas.microsoft.com/office/drawing/2014/main" id="{71E87D9B-5975-2E47-A7FF-01243D0FC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4" name="Rectangle 38">
                <a:extLst>
                  <a:ext uri="{FF2B5EF4-FFF2-40B4-BE49-F238E27FC236}">
                    <a16:creationId xmlns:a16="http://schemas.microsoft.com/office/drawing/2014/main" id="{9D98040D-0C9C-214D-9E28-E27467E96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5" name="Rectangle 39">
                <a:extLst>
                  <a:ext uri="{FF2B5EF4-FFF2-40B4-BE49-F238E27FC236}">
                    <a16:creationId xmlns:a16="http://schemas.microsoft.com/office/drawing/2014/main" id="{9E337193-56C7-F74B-B639-7721E91A1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6" name="Rectangle 40">
                <a:extLst>
                  <a:ext uri="{FF2B5EF4-FFF2-40B4-BE49-F238E27FC236}">
                    <a16:creationId xmlns:a16="http://schemas.microsoft.com/office/drawing/2014/main" id="{0C4E66EF-AE5A-294C-A028-4CC8330D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7" name="Rectangle 42">
                <a:extLst>
                  <a:ext uri="{FF2B5EF4-FFF2-40B4-BE49-F238E27FC236}">
                    <a16:creationId xmlns:a16="http://schemas.microsoft.com/office/drawing/2014/main" id="{8902B4E5-7EFC-E04A-A7E5-EE0A1AFE4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8" name="Rectangle 43">
                <a:extLst>
                  <a:ext uri="{FF2B5EF4-FFF2-40B4-BE49-F238E27FC236}">
                    <a16:creationId xmlns:a16="http://schemas.microsoft.com/office/drawing/2014/main" id="{2EAEDE1A-4347-D341-AC67-5C350DDEE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9" name="Rectangle 44">
                <a:extLst>
                  <a:ext uri="{FF2B5EF4-FFF2-40B4-BE49-F238E27FC236}">
                    <a16:creationId xmlns:a16="http://schemas.microsoft.com/office/drawing/2014/main" id="{4788FEE3-09BD-3C4D-AAD0-235083993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0" name="Rectangle 46">
                <a:extLst>
                  <a:ext uri="{FF2B5EF4-FFF2-40B4-BE49-F238E27FC236}">
                    <a16:creationId xmlns:a16="http://schemas.microsoft.com/office/drawing/2014/main" id="{64E298D9-2154-B440-8696-3B099013D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1" name="Rectangle 47">
                <a:extLst>
                  <a:ext uri="{FF2B5EF4-FFF2-40B4-BE49-F238E27FC236}">
                    <a16:creationId xmlns:a16="http://schemas.microsoft.com/office/drawing/2014/main" id="{198D42D5-5A11-2A4F-B638-D6494EF32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2" name="Rectangle 48">
                <a:extLst>
                  <a:ext uri="{FF2B5EF4-FFF2-40B4-BE49-F238E27FC236}">
                    <a16:creationId xmlns:a16="http://schemas.microsoft.com/office/drawing/2014/main" id="{85255086-8C57-ED49-8514-088E6B346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3" name="Rectangle 49">
                <a:extLst>
                  <a:ext uri="{FF2B5EF4-FFF2-40B4-BE49-F238E27FC236}">
                    <a16:creationId xmlns:a16="http://schemas.microsoft.com/office/drawing/2014/main" id="{7AFA7BB6-BB7B-D246-B2BB-16E913D0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4" name="Rectangle 51">
                <a:extLst>
                  <a:ext uri="{FF2B5EF4-FFF2-40B4-BE49-F238E27FC236}">
                    <a16:creationId xmlns:a16="http://schemas.microsoft.com/office/drawing/2014/main" id="{14C0F8C6-EC73-EC49-B818-29AF5F2BD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5" name="Rectangle 52">
                <a:extLst>
                  <a:ext uri="{FF2B5EF4-FFF2-40B4-BE49-F238E27FC236}">
                    <a16:creationId xmlns:a16="http://schemas.microsoft.com/office/drawing/2014/main" id="{1A80F5A0-A019-F546-A31A-4BF263091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6" name="Rectangle 53">
                <a:extLst>
                  <a:ext uri="{FF2B5EF4-FFF2-40B4-BE49-F238E27FC236}">
                    <a16:creationId xmlns:a16="http://schemas.microsoft.com/office/drawing/2014/main" id="{702B8A09-E71C-AA49-957D-0FC3E3A4D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7" name="Rectangle 56">
                <a:extLst>
                  <a:ext uri="{FF2B5EF4-FFF2-40B4-BE49-F238E27FC236}">
                    <a16:creationId xmlns:a16="http://schemas.microsoft.com/office/drawing/2014/main" id="{5ADB5138-CED1-1649-A3D4-E7DA7953D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8" name="Rectangle 57">
                <a:extLst>
                  <a:ext uri="{FF2B5EF4-FFF2-40B4-BE49-F238E27FC236}">
                    <a16:creationId xmlns:a16="http://schemas.microsoft.com/office/drawing/2014/main" id="{EC7FE967-788D-BF4F-91FA-90A52960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9" name="Rectangle 58">
                <a:extLst>
                  <a:ext uri="{FF2B5EF4-FFF2-40B4-BE49-F238E27FC236}">
                    <a16:creationId xmlns:a16="http://schemas.microsoft.com/office/drawing/2014/main" id="{591C9EFB-8297-824C-89D8-9E658807C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30" name="Rectangle 59">
                <a:extLst>
                  <a:ext uri="{FF2B5EF4-FFF2-40B4-BE49-F238E27FC236}">
                    <a16:creationId xmlns:a16="http://schemas.microsoft.com/office/drawing/2014/main" id="{C59F5E92-28BE-7A47-826F-D909E9376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31" name="Rectangle 61">
                <a:extLst>
                  <a:ext uri="{FF2B5EF4-FFF2-40B4-BE49-F238E27FC236}">
                    <a16:creationId xmlns:a16="http://schemas.microsoft.com/office/drawing/2014/main" id="{8A15BFE7-12EE-CA46-9FB5-4DD21E940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32" name="Rectangle 63">
                <a:extLst>
                  <a:ext uri="{FF2B5EF4-FFF2-40B4-BE49-F238E27FC236}">
                    <a16:creationId xmlns:a16="http://schemas.microsoft.com/office/drawing/2014/main" id="{A8511D3F-8880-9E41-A91F-4DE6D7FA7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33" name="Rectangle 64">
                <a:extLst>
                  <a:ext uri="{FF2B5EF4-FFF2-40B4-BE49-F238E27FC236}">
                    <a16:creationId xmlns:a16="http://schemas.microsoft.com/office/drawing/2014/main" id="{5CDB87B3-CCE1-674E-826D-5E8FF6577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34" name="Rectangle 66">
                <a:extLst>
                  <a:ext uri="{FF2B5EF4-FFF2-40B4-BE49-F238E27FC236}">
                    <a16:creationId xmlns:a16="http://schemas.microsoft.com/office/drawing/2014/main" id="{75B0DA39-8754-3C45-80F7-C16863AB2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35" name="Rectangle 67">
                <a:extLst>
                  <a:ext uri="{FF2B5EF4-FFF2-40B4-BE49-F238E27FC236}">
                    <a16:creationId xmlns:a16="http://schemas.microsoft.com/office/drawing/2014/main" id="{CA1A1377-DC94-0149-A04B-6DA43E18E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36" name="Rectangle 69">
                <a:extLst>
                  <a:ext uri="{FF2B5EF4-FFF2-40B4-BE49-F238E27FC236}">
                    <a16:creationId xmlns:a16="http://schemas.microsoft.com/office/drawing/2014/main" id="{2E7E40C5-5B93-B44A-8F91-12B17BF18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57" cy="29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3807" name="Line 73">
              <a:extLst>
                <a:ext uri="{FF2B5EF4-FFF2-40B4-BE49-F238E27FC236}">
                  <a16:creationId xmlns:a16="http://schemas.microsoft.com/office/drawing/2014/main" id="{C57EEF8E-6FF1-4B45-A3BF-7A8E56338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5173566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4">
              <a:extLst>
                <a:ext uri="{FF2B5EF4-FFF2-40B4-BE49-F238E27FC236}">
                  <a16:creationId xmlns:a16="http://schemas.microsoft.com/office/drawing/2014/main" id="{A2EF659C-E3DF-BB46-9FD4-91E7ED20D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546036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Text Box 75">
              <a:extLst>
                <a:ext uri="{FF2B5EF4-FFF2-40B4-BE49-F238E27FC236}">
                  <a16:creationId xmlns:a16="http://schemas.microsoft.com/office/drawing/2014/main" id="{E88F9395-8557-B447-A25B-32F8F5FE2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992" y="4255952"/>
              <a:ext cx="4100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33810" name="Text Box 76">
              <a:extLst>
                <a:ext uri="{FF2B5EF4-FFF2-40B4-BE49-F238E27FC236}">
                  <a16:creationId xmlns:a16="http://schemas.microsoft.com/office/drawing/2014/main" id="{0DB96D9D-4BAF-FF4B-8D2A-52EB6AF0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3626" y="4870795"/>
              <a:ext cx="4463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3811" name="Text Box 77">
              <a:extLst>
                <a:ext uri="{FF2B5EF4-FFF2-40B4-BE49-F238E27FC236}">
                  <a16:creationId xmlns:a16="http://schemas.microsoft.com/office/drawing/2014/main" id="{D8082505-B28B-3645-AB3D-9B205DFA6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200" y="3860800"/>
              <a:ext cx="274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broad-band or “cpd” sequence</a:t>
              </a:r>
            </a:p>
          </p:txBody>
        </p:sp>
      </p:grp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97A3ABD2-0393-2444-8AEE-F5FDD1E38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4610100"/>
          <a:ext cx="8242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4" imgW="11988800" imgH="457200" progId="Equation.3">
                  <p:embed/>
                </p:oleObj>
              </mc:Choice>
              <mc:Fallback>
                <p:oleObj name="Equation" r:id="rId4" imgW="1198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610100"/>
                        <a:ext cx="8242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C8614F99-6724-0F40-84BC-F285774B5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5092700"/>
          <a:ext cx="78057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6" imgW="11353800" imgH="406400" progId="Equation.3">
                  <p:embed/>
                </p:oleObj>
              </mc:Choice>
              <mc:Fallback>
                <p:oleObj name="Equation" r:id="rId6" imgW="113538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092700"/>
                        <a:ext cx="78057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7B4C7DD0-CDDF-5746-9038-FAE8F50D9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5562600"/>
          <a:ext cx="742156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8" imgW="10795000" imgH="1346200" progId="Equation.3">
                  <p:embed/>
                </p:oleObj>
              </mc:Choice>
              <mc:Fallback>
                <p:oleObj name="Equation" r:id="rId8" imgW="107950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562600"/>
                        <a:ext cx="742156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8BDDB906-B8F2-8D44-81D3-13198D41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763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“Decoupling offset profiles” indicate the effective decoupling bandwidth</a:t>
            </a:r>
            <a:r>
              <a:rPr lang="en-US" altLang="en-US" sz="1800">
                <a:sym typeface="Symbol" pitchFamily="2" charset="2"/>
              </a:rPr>
              <a:t> (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g</a:t>
            </a:r>
            <a:r>
              <a:rPr lang="en-US" altLang="en-US" sz="1800" i="1">
                <a:sym typeface="Symbol" pitchFamily="2" charset="2"/>
              </a:rPr>
              <a:t>B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Example:  note the bandwidth of GARP is nearly twice that of WALTZ-16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0939A-0B4C-EA45-B41C-FA12190244DF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Broad-Band Decoupling</a:t>
            </a:r>
          </a:p>
        </p:txBody>
      </p:sp>
      <p:pic>
        <p:nvPicPr>
          <p:cNvPr id="35844" name="Picture 45" descr="garp.tiff">
            <a:extLst>
              <a:ext uri="{FF2B5EF4-FFF2-40B4-BE49-F238E27FC236}">
                <a16:creationId xmlns:a16="http://schemas.microsoft.com/office/drawing/2014/main" id="{DBD3EDD4-E72E-6846-B8CD-E526D9389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 t="4443" r="55299" b="58653"/>
          <a:stretch>
            <a:fillRect/>
          </a:stretch>
        </p:blipFill>
        <p:spPr bwMode="auto">
          <a:xfrm>
            <a:off x="2857500" y="2451100"/>
            <a:ext cx="56753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4">
            <a:extLst>
              <a:ext uri="{FF2B5EF4-FFF2-40B4-BE49-F238E27FC236}">
                <a16:creationId xmlns:a16="http://schemas.microsoft.com/office/drawing/2014/main" id="{80C90FB4-D649-DF46-8A08-C1638E059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327400"/>
            <a:ext cx="1395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WALTZ-16</a:t>
            </a:r>
          </a:p>
        </p:txBody>
      </p:sp>
      <p:sp>
        <p:nvSpPr>
          <p:cNvPr id="35846" name="TextBox 5">
            <a:extLst>
              <a:ext uri="{FF2B5EF4-FFF2-40B4-BE49-F238E27FC236}">
                <a16:creationId xmlns:a16="http://schemas.microsoft.com/office/drawing/2014/main" id="{79ADE13C-A8D5-844C-9243-96AA68A7B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4940300"/>
            <a:ext cx="906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GARP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7A1DD6A-BFBA-A345-B2C8-45930DD384EE}"/>
              </a:ext>
            </a:extLst>
          </p:cNvPr>
          <p:cNvSpPr txBox="1"/>
          <p:nvPr/>
        </p:nvSpPr>
        <p:spPr>
          <a:xfrm>
            <a:off x="304800" y="228600"/>
            <a:ext cx="52578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Broad-Band Decoupling:</a:t>
            </a:r>
          </a:p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Gated Broad-Band Decoupling</a:t>
            </a:r>
          </a:p>
        </p:txBody>
      </p:sp>
      <p:grpSp>
        <p:nvGrpSpPr>
          <p:cNvPr id="37891" name="Group 69">
            <a:extLst>
              <a:ext uri="{FF2B5EF4-FFF2-40B4-BE49-F238E27FC236}">
                <a16:creationId xmlns:a16="http://schemas.microsoft.com/office/drawing/2014/main" id="{FB8F3DB7-0AEF-9047-BCFD-EADA9ADBFBAF}"/>
              </a:ext>
            </a:extLst>
          </p:cNvPr>
          <p:cNvGrpSpPr>
            <a:grpSpLocks/>
          </p:cNvGrpSpPr>
          <p:nvPr/>
        </p:nvGrpSpPr>
        <p:grpSpPr bwMode="auto">
          <a:xfrm>
            <a:off x="5592763" y="3051175"/>
            <a:ext cx="3429000" cy="1647825"/>
            <a:chOff x="5286688" y="2562990"/>
            <a:chExt cx="3429000" cy="1647060"/>
          </a:xfrm>
        </p:grpSpPr>
        <p:sp>
          <p:nvSpPr>
            <p:cNvPr id="37895" name="Rectangle 7">
              <a:extLst>
                <a:ext uri="{FF2B5EF4-FFF2-40B4-BE49-F238E27FC236}">
                  <a16:creationId xmlns:a16="http://schemas.microsoft.com/office/drawing/2014/main" id="{0B4D1B2C-FCDB-C241-86C9-454196F37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120" y="3156059"/>
              <a:ext cx="98104" cy="24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6" name="Line 8">
              <a:extLst>
                <a:ext uri="{FF2B5EF4-FFF2-40B4-BE49-F238E27FC236}">
                  <a16:creationId xmlns:a16="http://schemas.microsoft.com/office/drawing/2014/main" id="{9BEB0E29-3C7D-FC44-8B9E-8A47C4E74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7674" y="3901296"/>
              <a:ext cx="1512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Freeform 9">
              <a:extLst>
                <a:ext uri="{FF2B5EF4-FFF2-40B4-BE49-F238E27FC236}">
                  <a16:creationId xmlns:a16="http://schemas.microsoft.com/office/drawing/2014/main" id="{7C18EDAA-D26B-D04E-91FD-55D7C3226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9136" y="3551940"/>
              <a:ext cx="789063" cy="658110"/>
            </a:xfrm>
            <a:custGeom>
              <a:avLst/>
              <a:gdLst>
                <a:gd name="T0" fmla="*/ 0 w 1800"/>
                <a:gd name="T1" fmla="*/ 0 h 1650"/>
                <a:gd name="T2" fmla="*/ 2147483647 w 1800"/>
                <a:gd name="T3" fmla="*/ 2147483647 h 1650"/>
                <a:gd name="T4" fmla="*/ 2147483647 w 1800"/>
                <a:gd name="T5" fmla="*/ 2147483647 h 1650"/>
                <a:gd name="T6" fmla="*/ 2147483647 w 1800"/>
                <a:gd name="T7" fmla="*/ 2147483647 h 1650"/>
                <a:gd name="T8" fmla="*/ 2147483647 w 1800"/>
                <a:gd name="T9" fmla="*/ 2147483647 h 1650"/>
                <a:gd name="T10" fmla="*/ 2147483647 w 1800"/>
                <a:gd name="T11" fmla="*/ 2147483647 h 1650"/>
                <a:gd name="T12" fmla="*/ 2147483647 w 1800"/>
                <a:gd name="T13" fmla="*/ 2147483647 h 1650"/>
                <a:gd name="T14" fmla="*/ 2147483647 w 1800"/>
                <a:gd name="T15" fmla="*/ 2147483647 h 1650"/>
                <a:gd name="T16" fmla="*/ 2147483647 w 1800"/>
                <a:gd name="T17" fmla="*/ 2147483647 h 1650"/>
                <a:gd name="T18" fmla="*/ 2147483647 w 1800"/>
                <a:gd name="T19" fmla="*/ 2147483647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0"/>
                <a:gd name="T31" fmla="*/ 0 h 1650"/>
                <a:gd name="T32" fmla="*/ 1800 w 1800"/>
                <a:gd name="T33" fmla="*/ 1650 h 16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0" h="1650">
                  <a:moveTo>
                    <a:pt x="0" y="0"/>
                  </a:moveTo>
                  <a:cubicBezTo>
                    <a:pt x="60" y="795"/>
                    <a:pt x="120" y="1590"/>
                    <a:pt x="180" y="1620"/>
                  </a:cubicBezTo>
                  <a:cubicBezTo>
                    <a:pt x="240" y="1650"/>
                    <a:pt x="300" y="240"/>
                    <a:pt x="360" y="180"/>
                  </a:cubicBezTo>
                  <a:cubicBezTo>
                    <a:pt x="420" y="120"/>
                    <a:pt x="480" y="1200"/>
                    <a:pt x="540" y="1260"/>
                  </a:cubicBezTo>
                  <a:cubicBezTo>
                    <a:pt x="600" y="1320"/>
                    <a:pt x="660" y="570"/>
                    <a:pt x="720" y="540"/>
                  </a:cubicBezTo>
                  <a:cubicBezTo>
                    <a:pt x="780" y="510"/>
                    <a:pt x="840" y="1050"/>
                    <a:pt x="900" y="1080"/>
                  </a:cubicBezTo>
                  <a:cubicBezTo>
                    <a:pt x="960" y="1110"/>
                    <a:pt x="1020" y="750"/>
                    <a:pt x="1080" y="720"/>
                  </a:cubicBezTo>
                  <a:cubicBezTo>
                    <a:pt x="1140" y="690"/>
                    <a:pt x="1200" y="870"/>
                    <a:pt x="1260" y="900"/>
                  </a:cubicBezTo>
                  <a:cubicBezTo>
                    <a:pt x="1320" y="930"/>
                    <a:pt x="1350" y="900"/>
                    <a:pt x="1440" y="900"/>
                  </a:cubicBezTo>
                  <a:cubicBezTo>
                    <a:pt x="1530" y="900"/>
                    <a:pt x="1740" y="900"/>
                    <a:pt x="1800" y="9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8" name="Rectangle 10">
              <a:extLst>
                <a:ext uri="{FF2B5EF4-FFF2-40B4-BE49-F238E27FC236}">
                  <a16:creationId xmlns:a16="http://schemas.microsoft.com/office/drawing/2014/main" id="{5621AAF8-2D70-8344-B1B8-94657A3F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118" y="3545173"/>
              <a:ext cx="105716" cy="3586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Text Box 11">
              <a:extLst>
                <a:ext uri="{FF2B5EF4-FFF2-40B4-BE49-F238E27FC236}">
                  <a16:creationId xmlns:a16="http://schemas.microsoft.com/office/drawing/2014/main" id="{F44521CC-5FB4-4F4B-8287-B0026D7F3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8400" y="3314847"/>
              <a:ext cx="374065" cy="2521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37900" name="Text Box 14">
              <a:extLst>
                <a:ext uri="{FF2B5EF4-FFF2-40B4-BE49-F238E27FC236}">
                  <a16:creationId xmlns:a16="http://schemas.microsoft.com/office/drawing/2014/main" id="{CB1E8A10-E063-7040-AEC0-1553B7B28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099" y="3562091"/>
              <a:ext cx="257101" cy="21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01" name="Rectangle 35">
              <a:extLst>
                <a:ext uri="{FF2B5EF4-FFF2-40B4-BE49-F238E27FC236}">
                  <a16:creationId xmlns:a16="http://schemas.microsoft.com/office/drawing/2014/main" id="{08686901-866A-CE42-A413-822D34FB0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4617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Rectangle 36">
              <a:extLst>
                <a:ext uri="{FF2B5EF4-FFF2-40B4-BE49-F238E27FC236}">
                  <a16:creationId xmlns:a16="http://schemas.microsoft.com/office/drawing/2014/main" id="{73B2D036-5625-1B42-91FE-FB9F1F80B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484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3" name="Rectangle 38">
              <a:extLst>
                <a:ext uri="{FF2B5EF4-FFF2-40B4-BE49-F238E27FC236}">
                  <a16:creationId xmlns:a16="http://schemas.microsoft.com/office/drawing/2014/main" id="{19AE2332-8FD2-D343-B353-615022BDB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351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4" name="Rectangle 39">
              <a:extLst>
                <a:ext uri="{FF2B5EF4-FFF2-40B4-BE49-F238E27FC236}">
                  <a16:creationId xmlns:a16="http://schemas.microsoft.com/office/drawing/2014/main" id="{AE4ABFB9-4070-3748-88DE-16C9DD907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085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5" name="Rectangle 40">
              <a:extLst>
                <a:ext uri="{FF2B5EF4-FFF2-40B4-BE49-F238E27FC236}">
                  <a16:creationId xmlns:a16="http://schemas.microsoft.com/office/drawing/2014/main" id="{A93785EF-1DD7-304F-AC58-FEF875609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6218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6" name="Rectangle 42">
              <a:extLst>
                <a:ext uri="{FF2B5EF4-FFF2-40B4-BE49-F238E27FC236}">
                  <a16:creationId xmlns:a16="http://schemas.microsoft.com/office/drawing/2014/main" id="{DB555724-E101-0045-80D5-07C44171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952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7" name="Rectangle 43">
              <a:extLst>
                <a:ext uri="{FF2B5EF4-FFF2-40B4-BE49-F238E27FC236}">
                  <a16:creationId xmlns:a16="http://schemas.microsoft.com/office/drawing/2014/main" id="{AB7CAB8A-7378-E74F-A5C7-9D8C70BA4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5553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8" name="Rectangle 44">
              <a:extLst>
                <a:ext uri="{FF2B5EF4-FFF2-40B4-BE49-F238E27FC236}">
                  <a16:creationId xmlns:a16="http://schemas.microsoft.com/office/drawing/2014/main" id="{F173C8A1-9A1F-5B4C-828A-B6FBE2C7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19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9" name="Rectangle 46">
              <a:extLst>
                <a:ext uri="{FF2B5EF4-FFF2-40B4-BE49-F238E27FC236}">
                  <a16:creationId xmlns:a16="http://schemas.microsoft.com/office/drawing/2014/main" id="{1219C063-04C3-8D4D-BC46-7E44CEC3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686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0" name="Rectangle 47">
              <a:extLst>
                <a:ext uri="{FF2B5EF4-FFF2-40B4-BE49-F238E27FC236}">
                  <a16:creationId xmlns:a16="http://schemas.microsoft.com/office/drawing/2014/main" id="{0FA12791-DBCC-9349-93CC-8299E683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420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1" name="Rectangle 59">
              <a:extLst>
                <a:ext uri="{FF2B5EF4-FFF2-40B4-BE49-F238E27FC236}">
                  <a16:creationId xmlns:a16="http://schemas.microsoft.com/office/drawing/2014/main" id="{19986330-47FB-1E42-8099-1E8FF12D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883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2" name="Rectangle 61">
              <a:extLst>
                <a:ext uri="{FF2B5EF4-FFF2-40B4-BE49-F238E27FC236}">
                  <a16:creationId xmlns:a16="http://schemas.microsoft.com/office/drawing/2014/main" id="{ECFE5BA8-F9FC-9E4C-8078-E07246E4B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750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3" name="Rectangle 63">
              <a:extLst>
                <a:ext uri="{FF2B5EF4-FFF2-40B4-BE49-F238E27FC236}">
                  <a16:creationId xmlns:a16="http://schemas.microsoft.com/office/drawing/2014/main" id="{FB2F6968-12E1-8145-8A7C-E83116211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282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4" name="Rectangle 64">
              <a:extLst>
                <a:ext uri="{FF2B5EF4-FFF2-40B4-BE49-F238E27FC236}">
                  <a16:creationId xmlns:a16="http://schemas.microsoft.com/office/drawing/2014/main" id="{3A7327AB-ED91-9D49-B397-C36D774DF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149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5" name="Rectangle 66">
              <a:extLst>
                <a:ext uri="{FF2B5EF4-FFF2-40B4-BE49-F238E27FC236}">
                  <a16:creationId xmlns:a16="http://schemas.microsoft.com/office/drawing/2014/main" id="{7812E943-B3A4-3C43-A4F2-18A229A4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016" y="29919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6" name="Line 73">
              <a:extLst>
                <a:ext uri="{FF2B5EF4-FFF2-40B4-BE49-F238E27FC236}">
                  <a16:creationId xmlns:a16="http://schemas.microsoft.com/office/drawing/2014/main" id="{766BAFE3-101C-B94A-92C9-CD9CB8C2B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3903833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Line 74">
              <a:extLst>
                <a:ext uri="{FF2B5EF4-FFF2-40B4-BE49-F238E27FC236}">
                  <a16:creationId xmlns:a16="http://schemas.microsoft.com/office/drawing/2014/main" id="{C85A145B-2530-5E47-B3FA-A158D03CF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3276175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8" name="Text Box 75">
              <a:extLst>
                <a:ext uri="{FF2B5EF4-FFF2-40B4-BE49-F238E27FC236}">
                  <a16:creationId xmlns:a16="http://schemas.microsoft.com/office/drawing/2014/main" id="{7B79205A-0BAD-E242-B5C8-DEE33C887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792" y="2986032"/>
              <a:ext cx="410008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37919" name="Text Box 76">
              <a:extLst>
                <a:ext uri="{FF2B5EF4-FFF2-40B4-BE49-F238E27FC236}">
                  <a16:creationId xmlns:a16="http://schemas.microsoft.com/office/drawing/2014/main" id="{E9E77FE0-7FD4-3345-BCD2-974E62B55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426" y="3601000"/>
              <a:ext cx="446374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7920" name="Text Box 77">
              <a:extLst>
                <a:ext uri="{FF2B5EF4-FFF2-40B4-BE49-F238E27FC236}">
                  <a16:creationId xmlns:a16="http://schemas.microsoft.com/office/drawing/2014/main" id="{3D083B76-AE6D-B542-86BE-A52826088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688" y="2562990"/>
              <a:ext cx="342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gated broad-band decoupling sequence</a:t>
              </a:r>
            </a:p>
          </p:txBody>
        </p:sp>
      </p:grp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55E5A10-76F9-2A49-A66A-47582DA5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534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gated broad-band decoupling experiment is designed to:</a:t>
            </a: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improve signal-to-noise via the NOE (or nOe)</a:t>
            </a:r>
            <a:endParaRPr lang="en-US" altLang="en-US" sz="1800" baseline="-25000">
              <a:sym typeface="Symbol" pitchFamily="2" charset="2"/>
            </a:endParaRP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retain coupling information (retain signal multiplets)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5B11FEE3-5C5F-4643-9E25-DDA649BA6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14575"/>
            <a:ext cx="5410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NOE develops during the time that decoupling</a:t>
            </a:r>
          </a:p>
          <a:p>
            <a:r>
              <a:rPr lang="en-US" altLang="en-US" sz="1800"/>
              <a:t>    is performed (during the d</a:t>
            </a:r>
            <a:r>
              <a:rPr lang="en-US" altLang="en-US" sz="1800" baseline="-25000"/>
              <a:t>1</a:t>
            </a:r>
            <a:r>
              <a:rPr lang="en-US" altLang="en-US" sz="1800"/>
              <a:t> delay time)</a:t>
            </a:r>
            <a:endParaRPr lang="en-US" altLang="en-US" sz="18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 baseline="30000"/>
              <a:t>1</a:t>
            </a:r>
            <a:r>
              <a:rPr lang="en-US" altLang="en-US" sz="1800"/>
              <a:t>H-</a:t>
            </a:r>
            <a:r>
              <a:rPr lang="en-US" altLang="en-US" sz="1800" baseline="30000"/>
              <a:t>13</a:t>
            </a:r>
            <a:r>
              <a:rPr lang="en-US" altLang="en-US" sz="1800"/>
              <a:t>C coupling returns </a:t>
            </a:r>
            <a:r>
              <a:rPr lang="en-US" altLang="en-US" sz="1800" i="1"/>
              <a:t>instantaneously</a:t>
            </a:r>
            <a:r>
              <a:rPr lang="en-US" altLang="en-US" sz="1800"/>
              <a:t> when</a:t>
            </a:r>
          </a:p>
          <a:p>
            <a:r>
              <a:rPr lang="en-US" altLang="en-US" sz="1800">
                <a:sym typeface="Symbol" pitchFamily="2" charset="2"/>
              </a:rPr>
              <a:t>   decoupling is ceased (just before acquisition), so</a:t>
            </a:r>
          </a:p>
          <a:p>
            <a:r>
              <a:rPr lang="en-US" altLang="en-US" sz="1800">
                <a:sym typeface="Symbol" pitchFamily="2" charset="2"/>
              </a:rPr>
              <a:t>   coupling information (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signal splitting due to</a:t>
            </a:r>
          </a:p>
          <a:p>
            <a:r>
              <a:rPr lang="en-US" altLang="en-US" sz="1800">
                <a:sym typeface="Symbol" pitchFamily="2" charset="2"/>
              </a:rPr>
              <a:t>   attached hydrogens) is present in the spectra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 baseline="30000">
                <a:solidFill>
                  <a:srgbClr val="AE0000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The </a:t>
            </a:r>
            <a:r>
              <a:rPr lang="en-US" altLang="en-US" sz="1800"/>
              <a:t>signal enhancement from the NOE begins to be</a:t>
            </a:r>
          </a:p>
          <a:p>
            <a:r>
              <a:rPr lang="en-US" altLang="en-US" sz="1800"/>
              <a:t>    lost after decoupling ceases, but the loss depends on</a:t>
            </a:r>
          </a:p>
          <a:p>
            <a:r>
              <a:rPr lang="en-US" altLang="en-US" sz="1800"/>
              <a:t>    T</a:t>
            </a:r>
            <a:r>
              <a:rPr lang="en-US" altLang="en-US" sz="1800" baseline="-25000"/>
              <a:t>1</a:t>
            </a:r>
            <a:r>
              <a:rPr lang="en-US" altLang="en-US" sz="1800"/>
              <a:t> relaxation times, which are generally long for </a:t>
            </a:r>
            <a:r>
              <a:rPr lang="en-US" altLang="en-US" sz="1800" baseline="30000"/>
              <a:t>13</a:t>
            </a:r>
            <a:r>
              <a:rPr lang="en-US" altLang="en-US" sz="1800"/>
              <a:t>C</a:t>
            </a:r>
          </a:p>
          <a:p>
            <a:r>
              <a:rPr lang="en-US" altLang="en-US" sz="1800"/>
              <a:t>    in small molecules, so losses are minimal </a:t>
            </a:r>
            <a:endParaRPr lang="en-US" altLang="en-US" sz="1800" baseline="300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 baseline="30000">
                <a:solidFill>
                  <a:srgbClr val="AE0000"/>
                </a:solidFill>
              </a:rPr>
              <a:t> </a:t>
            </a:r>
            <a:r>
              <a:rPr lang="en-US" altLang="en-US" sz="1800" i="1"/>
              <a:t>Signal-to-noise enhancement by the NOE is not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 i="1"/>
              <a:t>   uniform for all </a:t>
            </a:r>
            <a:r>
              <a:rPr lang="en-US" altLang="en-US" sz="1800" i="1" baseline="30000"/>
              <a:t>13</a:t>
            </a:r>
            <a:r>
              <a:rPr lang="en-US" altLang="en-US" sz="1800" i="1"/>
              <a:t>C nuclei, so quantitative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 i="1"/>
              <a:t>   information is lost</a:t>
            </a:r>
            <a:endParaRPr lang="en-US" altLang="en-US" sz="1800" i="1">
              <a:sym typeface="Symbol" pitchFamily="2" charset="2"/>
            </a:endParaRP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A17367A6-4355-5740-A477-1F426C68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129338"/>
            <a:ext cx="853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So, the gated broad-band decoupling sequence is useful when both high signal-to-noise</a:t>
            </a:r>
          </a:p>
          <a:p>
            <a:r>
              <a:rPr lang="en-US" altLang="en-US" sz="1800">
                <a:sym typeface="Symbol" pitchFamily="2" charset="2"/>
              </a:rPr>
              <a:t>   (from the NOE) and coupling information (signal splitting) are desired or required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3C68E39-358E-6C48-A81E-447F7601F7D0}"/>
              </a:ext>
            </a:extLst>
          </p:cNvPr>
          <p:cNvSpPr txBox="1"/>
          <p:nvPr/>
        </p:nvSpPr>
        <p:spPr>
          <a:xfrm>
            <a:off x="106363" y="228600"/>
            <a:ext cx="8991600" cy="10779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DF02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BROAD-BAND DECOUPLING:</a:t>
            </a:r>
          </a:p>
          <a:p>
            <a:r>
              <a:rPr lang="en-US" altLang="en-US" sz="3200" i="1">
                <a:solidFill>
                  <a:srgbClr val="DF02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INVERSE</a:t>
            </a:r>
            <a:r>
              <a:rPr lang="en-US" altLang="en-US" sz="3200">
                <a:solidFill>
                  <a:srgbClr val="DF02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(“QUANTITATIVE”) GATED BROAD-BAND DECOUPLING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A74417B-2397-6340-9750-F2D1A4F93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2550"/>
            <a:ext cx="853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inverse gated broad-band decoupling experiment is designed to:</a:t>
            </a: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</a:t>
            </a:r>
            <a:r>
              <a:rPr lang="en-US" altLang="en-US" sz="1800" i="1">
                <a:sym typeface="Symbol" pitchFamily="2" charset="2"/>
              </a:rPr>
              <a:t>minimize</a:t>
            </a:r>
            <a:r>
              <a:rPr lang="en-US" altLang="en-US" sz="1800">
                <a:sym typeface="Symbol" pitchFamily="2" charset="2"/>
              </a:rPr>
              <a:t> signal-to-noise enhancement by the NOE</a:t>
            </a:r>
            <a:endParaRPr lang="en-US" altLang="en-US" sz="1800" baseline="-25000">
              <a:sym typeface="Symbol" pitchFamily="2" charset="2"/>
            </a:endParaRP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remove signal splitting (thereby improving signal-to-noise due to multiplet collapse)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BD847F6-C564-254F-AEDB-5CC370C0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06650"/>
            <a:ext cx="5410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NOE does </a:t>
            </a:r>
            <a:r>
              <a:rPr lang="en-US" altLang="en-US" sz="1800" i="1"/>
              <a:t>not</a:t>
            </a:r>
            <a:r>
              <a:rPr lang="en-US" altLang="en-US" sz="1800"/>
              <a:t> develop during d</a:t>
            </a:r>
            <a:r>
              <a:rPr lang="en-US" altLang="en-US" sz="1800" baseline="-25000"/>
              <a:t>1</a:t>
            </a:r>
            <a:r>
              <a:rPr lang="en-US" altLang="en-US" sz="1800"/>
              <a:t> because</a:t>
            </a:r>
          </a:p>
          <a:p>
            <a:r>
              <a:rPr lang="en-US" altLang="en-US" sz="1800">
                <a:solidFill>
                  <a:srgbClr val="AE0000"/>
                </a:solidFill>
              </a:rPr>
              <a:t>    </a:t>
            </a:r>
            <a:r>
              <a:rPr lang="en-US" altLang="en-US" sz="1800">
                <a:solidFill>
                  <a:srgbClr val="000000"/>
                </a:solidFill>
              </a:rPr>
              <a:t>broad-band decoupling is </a:t>
            </a:r>
            <a:r>
              <a:rPr lang="en-US" altLang="en-US" sz="1800" i="1">
                <a:solidFill>
                  <a:srgbClr val="000000"/>
                </a:solidFill>
              </a:rPr>
              <a:t>not</a:t>
            </a:r>
            <a:r>
              <a:rPr lang="en-US" altLang="en-US" sz="1800">
                <a:solidFill>
                  <a:srgbClr val="000000"/>
                </a:solidFill>
              </a:rPr>
              <a:t> applied during this time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 baseline="30000"/>
              <a:t>1</a:t>
            </a:r>
            <a:r>
              <a:rPr lang="en-US" altLang="en-US" sz="1800"/>
              <a:t>H-</a:t>
            </a:r>
            <a:r>
              <a:rPr lang="en-US" altLang="en-US" sz="1800" baseline="30000"/>
              <a:t>13</a:t>
            </a:r>
            <a:r>
              <a:rPr lang="en-US" altLang="en-US" sz="1800"/>
              <a:t>C decoupling commences when acquisition</a:t>
            </a:r>
          </a:p>
          <a:p>
            <a:r>
              <a:rPr lang="en-US" altLang="en-US" sz="1800">
                <a:sym typeface="Symbol" pitchFamily="2" charset="2"/>
              </a:rPr>
              <a:t>   begins), so there is </a:t>
            </a:r>
            <a:r>
              <a:rPr lang="en-US" altLang="en-US" sz="1800" i="1">
                <a:sym typeface="Symbol" pitchFamily="2" charset="2"/>
              </a:rPr>
              <a:t>no</a:t>
            </a:r>
            <a:r>
              <a:rPr lang="en-US" altLang="en-US" sz="1800">
                <a:sym typeface="Symbol" pitchFamily="2" charset="2"/>
              </a:rPr>
              <a:t> signal splitting from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H-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</a:t>
            </a:r>
          </a:p>
          <a:p>
            <a:r>
              <a:rPr lang="en-US" altLang="en-US" sz="1800">
                <a:sym typeface="Symbol" pitchFamily="2" charset="2"/>
              </a:rPr>
              <a:t>   coupling</a:t>
            </a:r>
            <a:endParaRPr lang="en-US" altLang="en-US" sz="18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 baseline="30000">
                <a:solidFill>
                  <a:srgbClr val="AE0000"/>
                </a:solidFill>
              </a:rPr>
              <a:t> </a:t>
            </a:r>
            <a:r>
              <a:rPr lang="en-US" altLang="en-US" sz="1800"/>
              <a:t>Acquisition times are kept short to minimize</a:t>
            </a:r>
          </a:p>
          <a:p>
            <a:r>
              <a:rPr lang="en-US" altLang="en-US" sz="1800"/>
              <a:t>    development of signal-to-noise enhancement from the</a:t>
            </a:r>
          </a:p>
          <a:p>
            <a:r>
              <a:rPr lang="en-US" altLang="en-US" sz="1800"/>
              <a:t>    NOE that can develop when decoupling is on (i.e.</a:t>
            </a:r>
          </a:p>
          <a:p>
            <a:r>
              <a:rPr lang="en-US" altLang="en-US" sz="1800"/>
              <a:t>    during acquisition)</a:t>
            </a:r>
            <a:endParaRPr lang="en-US" altLang="en-US" sz="1800" baseline="300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 baseline="30000">
                <a:solidFill>
                  <a:srgbClr val="AE0000"/>
                </a:solidFill>
              </a:rPr>
              <a:t> </a:t>
            </a:r>
            <a:r>
              <a:rPr lang="en-US" altLang="en-US" sz="1800"/>
              <a:t>Because signal-to-noise enhancement by the NOE is</a:t>
            </a:r>
          </a:p>
          <a:p>
            <a:r>
              <a:rPr lang="en-US" altLang="en-US" sz="1800">
                <a:sym typeface="Symbol" pitchFamily="2" charset="2"/>
              </a:rPr>
              <a:t>    minimized, quantitative information is available from</a:t>
            </a:r>
          </a:p>
          <a:p>
            <a:r>
              <a:rPr lang="en-US" altLang="en-US" sz="1800">
                <a:sym typeface="Symbol" pitchFamily="2" charset="2"/>
              </a:rPr>
              <a:t>    integrals of the signals</a:t>
            </a:r>
          </a:p>
          <a:p>
            <a:pPr>
              <a:buFont typeface="Times" pitchFamily="2" charset="0"/>
              <a:buChar char="•"/>
            </a:pPr>
            <a:endParaRPr lang="en-US" altLang="en-US" sz="1800">
              <a:sym typeface="Symbol" pitchFamily="2" charset="2"/>
            </a:endParaRP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D2D3A4E9-B368-0C4B-B5F9-24E1F9FB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3725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So, overall, coupling information (signal splitting) is lost, signal-to-noise is improved due</a:t>
            </a:r>
          </a:p>
          <a:p>
            <a:r>
              <a:rPr lang="en-US" altLang="en-US" sz="1800">
                <a:sym typeface="Symbol" pitchFamily="2" charset="2"/>
              </a:rPr>
              <a:t>    to multiplet collapse, and integration can give reliable quantitative information</a:t>
            </a:r>
          </a:p>
        </p:txBody>
      </p:sp>
      <p:grpSp>
        <p:nvGrpSpPr>
          <p:cNvPr id="39942" name="Group 98">
            <a:extLst>
              <a:ext uri="{FF2B5EF4-FFF2-40B4-BE49-F238E27FC236}">
                <a16:creationId xmlns:a16="http://schemas.microsoft.com/office/drawing/2014/main" id="{D84CCE77-E49F-034D-B60C-538FF8DA275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819400"/>
            <a:ext cx="3068638" cy="1849438"/>
            <a:chOff x="5486400" y="2437129"/>
            <a:chExt cx="3068290" cy="1849121"/>
          </a:xfrm>
        </p:grpSpPr>
        <p:sp>
          <p:nvSpPr>
            <p:cNvPr id="39943" name="Rectangle 7">
              <a:extLst>
                <a:ext uri="{FF2B5EF4-FFF2-40B4-BE49-F238E27FC236}">
                  <a16:creationId xmlns:a16="http://schemas.microsoft.com/office/drawing/2014/main" id="{A02F85C8-301A-A443-8324-C05442E4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320" y="3232259"/>
              <a:ext cx="98104" cy="24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Line 8">
              <a:extLst>
                <a:ext uri="{FF2B5EF4-FFF2-40B4-BE49-F238E27FC236}">
                  <a16:creationId xmlns:a16="http://schemas.microsoft.com/office/drawing/2014/main" id="{997EAFBE-31F7-FA47-AE1D-165AD789E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3874" y="3977496"/>
              <a:ext cx="1512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Freeform 9">
              <a:extLst>
                <a:ext uri="{FF2B5EF4-FFF2-40B4-BE49-F238E27FC236}">
                  <a16:creationId xmlns:a16="http://schemas.microsoft.com/office/drawing/2014/main" id="{239DB285-578A-B54F-949C-4C543CFA7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5336" y="3628140"/>
              <a:ext cx="789063" cy="658110"/>
            </a:xfrm>
            <a:custGeom>
              <a:avLst/>
              <a:gdLst>
                <a:gd name="T0" fmla="*/ 0 w 1800"/>
                <a:gd name="T1" fmla="*/ 0 h 1650"/>
                <a:gd name="T2" fmla="*/ 2147483647 w 1800"/>
                <a:gd name="T3" fmla="*/ 2147483647 h 1650"/>
                <a:gd name="T4" fmla="*/ 2147483647 w 1800"/>
                <a:gd name="T5" fmla="*/ 2147483647 h 1650"/>
                <a:gd name="T6" fmla="*/ 2147483647 w 1800"/>
                <a:gd name="T7" fmla="*/ 2147483647 h 1650"/>
                <a:gd name="T8" fmla="*/ 2147483647 w 1800"/>
                <a:gd name="T9" fmla="*/ 2147483647 h 1650"/>
                <a:gd name="T10" fmla="*/ 2147483647 w 1800"/>
                <a:gd name="T11" fmla="*/ 2147483647 h 1650"/>
                <a:gd name="T12" fmla="*/ 2147483647 w 1800"/>
                <a:gd name="T13" fmla="*/ 2147483647 h 1650"/>
                <a:gd name="T14" fmla="*/ 2147483647 w 1800"/>
                <a:gd name="T15" fmla="*/ 2147483647 h 1650"/>
                <a:gd name="T16" fmla="*/ 2147483647 w 1800"/>
                <a:gd name="T17" fmla="*/ 2147483647 h 1650"/>
                <a:gd name="T18" fmla="*/ 2147483647 w 1800"/>
                <a:gd name="T19" fmla="*/ 2147483647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0"/>
                <a:gd name="T31" fmla="*/ 0 h 1650"/>
                <a:gd name="T32" fmla="*/ 1800 w 1800"/>
                <a:gd name="T33" fmla="*/ 1650 h 16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0" h="1650">
                  <a:moveTo>
                    <a:pt x="0" y="0"/>
                  </a:moveTo>
                  <a:cubicBezTo>
                    <a:pt x="60" y="795"/>
                    <a:pt x="120" y="1590"/>
                    <a:pt x="180" y="1620"/>
                  </a:cubicBezTo>
                  <a:cubicBezTo>
                    <a:pt x="240" y="1650"/>
                    <a:pt x="300" y="240"/>
                    <a:pt x="360" y="180"/>
                  </a:cubicBezTo>
                  <a:cubicBezTo>
                    <a:pt x="420" y="120"/>
                    <a:pt x="480" y="1200"/>
                    <a:pt x="540" y="1260"/>
                  </a:cubicBezTo>
                  <a:cubicBezTo>
                    <a:pt x="600" y="1320"/>
                    <a:pt x="660" y="570"/>
                    <a:pt x="720" y="540"/>
                  </a:cubicBezTo>
                  <a:cubicBezTo>
                    <a:pt x="780" y="510"/>
                    <a:pt x="840" y="1050"/>
                    <a:pt x="900" y="1080"/>
                  </a:cubicBezTo>
                  <a:cubicBezTo>
                    <a:pt x="960" y="1110"/>
                    <a:pt x="1020" y="750"/>
                    <a:pt x="1080" y="720"/>
                  </a:cubicBezTo>
                  <a:cubicBezTo>
                    <a:pt x="1140" y="690"/>
                    <a:pt x="1200" y="870"/>
                    <a:pt x="1260" y="900"/>
                  </a:cubicBezTo>
                  <a:cubicBezTo>
                    <a:pt x="1320" y="930"/>
                    <a:pt x="1350" y="900"/>
                    <a:pt x="1440" y="900"/>
                  </a:cubicBezTo>
                  <a:cubicBezTo>
                    <a:pt x="1530" y="900"/>
                    <a:pt x="1740" y="900"/>
                    <a:pt x="1800" y="9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6" name="Rectangle 10">
              <a:extLst>
                <a:ext uri="{FF2B5EF4-FFF2-40B4-BE49-F238E27FC236}">
                  <a16:creationId xmlns:a16="http://schemas.microsoft.com/office/drawing/2014/main" id="{3709EAF9-0B38-6C4B-97F7-8DF30F57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318" y="3621373"/>
              <a:ext cx="105716" cy="3586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7" name="Text Box 11">
              <a:extLst>
                <a:ext uri="{FF2B5EF4-FFF2-40B4-BE49-F238E27FC236}">
                  <a16:creationId xmlns:a16="http://schemas.microsoft.com/office/drawing/2014/main" id="{A2F7BCEB-5E66-A742-9E7A-7B1CEDEE4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3391047"/>
              <a:ext cx="374065" cy="2521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39948" name="Text Box 14">
              <a:extLst>
                <a:ext uri="{FF2B5EF4-FFF2-40B4-BE49-F238E27FC236}">
                  <a16:creationId xmlns:a16="http://schemas.microsoft.com/office/drawing/2014/main" id="{43897B75-7F37-F74C-8861-80DD645CB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299" y="3638291"/>
              <a:ext cx="257101" cy="21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49" name="Rectangle 48">
              <a:extLst>
                <a:ext uri="{FF2B5EF4-FFF2-40B4-BE49-F238E27FC236}">
                  <a16:creationId xmlns:a16="http://schemas.microsoft.com/office/drawing/2014/main" id="{18FF2A1E-B61D-5346-AA04-35FD022D3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9487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0" name="Rectangle 49">
              <a:extLst>
                <a:ext uri="{FF2B5EF4-FFF2-40B4-BE49-F238E27FC236}">
                  <a16:creationId xmlns:a16="http://schemas.microsoft.com/office/drawing/2014/main" id="{44C08729-EB9F-234A-9145-CDC0CB29F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221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1" name="Rectangle 51">
              <a:extLst>
                <a:ext uri="{FF2B5EF4-FFF2-40B4-BE49-F238E27FC236}">
                  <a16:creationId xmlns:a16="http://schemas.microsoft.com/office/drawing/2014/main" id="{D206C3C6-118C-B547-B21F-2A0BBF7CC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088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2" name="Rectangle 52">
              <a:extLst>
                <a:ext uri="{FF2B5EF4-FFF2-40B4-BE49-F238E27FC236}">
                  <a16:creationId xmlns:a16="http://schemas.microsoft.com/office/drawing/2014/main" id="{64FEA1C1-7115-4347-9651-F37CDADA2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3354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3" name="Rectangle 53">
              <a:extLst>
                <a:ext uri="{FF2B5EF4-FFF2-40B4-BE49-F238E27FC236}">
                  <a16:creationId xmlns:a16="http://schemas.microsoft.com/office/drawing/2014/main" id="{19F7FBDC-A76F-A64D-A628-9C776AF83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4955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4" name="Rectangle 56">
              <a:extLst>
                <a:ext uri="{FF2B5EF4-FFF2-40B4-BE49-F238E27FC236}">
                  <a16:creationId xmlns:a16="http://schemas.microsoft.com/office/drawing/2014/main" id="{AA34E09B-3B7F-5D41-9758-3D7913ED2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8822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5" name="Rectangle 57">
              <a:extLst>
                <a:ext uri="{FF2B5EF4-FFF2-40B4-BE49-F238E27FC236}">
                  <a16:creationId xmlns:a16="http://schemas.microsoft.com/office/drawing/2014/main" id="{DF487F21-C401-2743-B14C-0D430115C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556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6" name="Rectangle 58">
              <a:extLst>
                <a:ext uri="{FF2B5EF4-FFF2-40B4-BE49-F238E27FC236}">
                  <a16:creationId xmlns:a16="http://schemas.microsoft.com/office/drawing/2014/main" id="{6246491A-DCD2-CC47-8FD2-E810EAE3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2689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7" name="Rectangle 67">
              <a:extLst>
                <a:ext uri="{FF2B5EF4-FFF2-40B4-BE49-F238E27FC236}">
                  <a16:creationId xmlns:a16="http://schemas.microsoft.com/office/drawing/2014/main" id="{40B3FD2E-B0F4-9A43-B5D7-24FB0FF4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0423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8" name="Rectangle 69">
              <a:extLst>
                <a:ext uri="{FF2B5EF4-FFF2-40B4-BE49-F238E27FC236}">
                  <a16:creationId xmlns:a16="http://schemas.microsoft.com/office/drawing/2014/main" id="{EC526F2E-FCA6-7D4D-BC2C-24403731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4290" y="3068155"/>
              <a:ext cx="70400" cy="288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9" name="Line 73">
              <a:extLst>
                <a:ext uri="{FF2B5EF4-FFF2-40B4-BE49-F238E27FC236}">
                  <a16:creationId xmlns:a16="http://schemas.microsoft.com/office/drawing/2014/main" id="{C0D4E172-3FC6-AB4A-847A-57719D487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980033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74">
              <a:extLst>
                <a:ext uri="{FF2B5EF4-FFF2-40B4-BE49-F238E27FC236}">
                  <a16:creationId xmlns:a16="http://schemas.microsoft.com/office/drawing/2014/main" id="{A42204FA-2916-C449-98E9-D94B3C96A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3352375"/>
              <a:ext cx="213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Text Box 75">
              <a:extLst>
                <a:ext uri="{FF2B5EF4-FFF2-40B4-BE49-F238E27FC236}">
                  <a16:creationId xmlns:a16="http://schemas.microsoft.com/office/drawing/2014/main" id="{6395BBDB-823E-2944-97CA-7F3C6C096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5992" y="3062232"/>
              <a:ext cx="410008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39962" name="Text Box 76">
              <a:extLst>
                <a:ext uri="{FF2B5EF4-FFF2-40B4-BE49-F238E27FC236}">
                  <a16:creationId xmlns:a16="http://schemas.microsoft.com/office/drawing/2014/main" id="{0E042DE6-1C0F-A74A-A1B8-D0D0298A7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626" y="3677200"/>
              <a:ext cx="446374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9963" name="Text Box 77">
              <a:extLst>
                <a:ext uri="{FF2B5EF4-FFF2-40B4-BE49-F238E27FC236}">
                  <a16:creationId xmlns:a16="http://schemas.microsoft.com/office/drawing/2014/main" id="{B5BB6876-C97B-7D41-B455-ADD7244CA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823" y="2437129"/>
              <a:ext cx="22569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inverse gated broad-band</a:t>
              </a:r>
            </a:p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    decoupling sequence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7" descr="c13dec-various.jpg">
            <a:extLst>
              <a:ext uri="{FF2B5EF4-FFF2-40B4-BE49-F238E27FC236}">
                <a16:creationId xmlns:a16="http://schemas.microsoft.com/office/drawing/2014/main" id="{BB3340FB-D8B1-8745-8A04-4FD678BF4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376238"/>
            <a:ext cx="5495925" cy="642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2A8F9BA-C8BA-794A-B166-84F8023FC496}"/>
              </a:ext>
            </a:extLst>
          </p:cNvPr>
          <p:cNvSpPr txBox="1"/>
          <p:nvPr/>
        </p:nvSpPr>
        <p:spPr>
          <a:xfrm>
            <a:off x="106363" y="228600"/>
            <a:ext cx="89916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Broad-Band Decoupling:  Examples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C0FE1E9-709D-FD4C-BA3F-87BF142F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75275"/>
            <a:ext cx="3124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i="1"/>
              <a:t>no decoupling</a:t>
            </a:r>
          </a:p>
          <a:p>
            <a:r>
              <a:rPr lang="en-US" altLang="en-US" sz="1800">
                <a:sym typeface="Symbol" pitchFamily="2" charset="2"/>
              </a:rPr>
              <a:t>  -coupled spectrum, no NOE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9B5EBC3B-51D5-DB43-BFD6-9DDC88FE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43375"/>
            <a:ext cx="3352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i="1"/>
              <a:t>gated broad-band decoupling</a:t>
            </a:r>
          </a:p>
          <a:p>
            <a:r>
              <a:rPr lang="en-US" altLang="en-US" sz="1800">
                <a:sym typeface="Symbol" pitchFamily="2" charset="2"/>
              </a:rPr>
              <a:t>  -coupled spectrum, with NOE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DCF163B1-B400-4149-A062-80BE4409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11475"/>
            <a:ext cx="3611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i="1"/>
              <a:t>inverse gated </a:t>
            </a:r>
            <a:r>
              <a:rPr lang="en-US" altLang="en-US" sz="1800" i="1">
                <a:sym typeface="Symbol" pitchFamily="2" charset="2"/>
              </a:rPr>
              <a:t>broad-band decoupling</a:t>
            </a:r>
          </a:p>
          <a:p>
            <a:r>
              <a:rPr lang="en-US" altLang="en-US" sz="1800">
                <a:sym typeface="Symbol" pitchFamily="2" charset="2"/>
              </a:rPr>
              <a:t>  -decoupled spectrum, no NOE</a:t>
            </a:r>
          </a:p>
        </p:txBody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132DD46D-C53D-8D4D-A5E2-B268A457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79575"/>
            <a:ext cx="3352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i="1"/>
              <a:t>broad-band decoupling</a:t>
            </a:r>
          </a:p>
          <a:p>
            <a:r>
              <a:rPr lang="en-US" altLang="en-US" sz="1800">
                <a:sym typeface="Symbol" pitchFamily="2" charset="2"/>
              </a:rPr>
              <a:t>  -decoupled spectrum, with NOE</a:t>
            </a:r>
          </a:p>
        </p:txBody>
      </p:sp>
      <p:pic>
        <p:nvPicPr>
          <p:cNvPr id="41992" name="Picture 46" descr="alpha-pinene-forbbdec">
            <a:extLst>
              <a:ext uri="{FF2B5EF4-FFF2-40B4-BE49-F238E27FC236}">
                <a16:creationId xmlns:a16="http://schemas.microsoft.com/office/drawing/2014/main" id="{6ABBB9A7-B268-704A-8FA7-B9D5E650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41"/>
          <a:stretch>
            <a:fillRect/>
          </a:stretch>
        </p:blipFill>
        <p:spPr bwMode="auto">
          <a:xfrm>
            <a:off x="6324600" y="152400"/>
            <a:ext cx="925513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44D0583-96D3-CC4A-9670-6E1B077443FA}"/>
              </a:ext>
            </a:extLst>
          </p:cNvPr>
          <p:cNvSpPr txBox="1"/>
          <p:nvPr/>
        </p:nvSpPr>
        <p:spPr>
          <a:xfrm>
            <a:off x="106363" y="228600"/>
            <a:ext cx="89916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Other Decoupling:  Off-Resonance Decoupling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E5C4A92-F747-8D4E-A628-59ED8479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869950"/>
            <a:ext cx="8775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 baseline="30000"/>
              <a:t>13</a:t>
            </a:r>
            <a:r>
              <a:rPr lang="en-US" altLang="en-US" sz="1800"/>
              <a:t>C spectra are routinely subjected to </a:t>
            </a:r>
            <a:r>
              <a:rPr lang="en-US" altLang="en-US" sz="1800" baseline="30000"/>
              <a:t>1</a:t>
            </a:r>
            <a:r>
              <a:rPr lang="en-US" altLang="en-US" sz="1800"/>
              <a:t>H broad-band decoupling in order to improve</a:t>
            </a:r>
          </a:p>
          <a:p>
            <a:r>
              <a:rPr lang="en-US" altLang="en-US" sz="1800">
                <a:sym typeface="Symbol" pitchFamily="2" charset="2"/>
              </a:rPr>
              <a:t>    signal-to-noise via the NOE and resolve overlapped signals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This often allows unambiguous identification of individual signals and their chemical shifts</a:t>
            </a:r>
          </a:p>
          <a:p>
            <a:r>
              <a:rPr lang="en-US" altLang="en-US" sz="1800">
                <a:sym typeface="Symbol" pitchFamily="2" charset="2"/>
              </a:rPr>
              <a:t>    at the expense of loss of coupling information (multiplet structure) useful for identification</a:t>
            </a:r>
          </a:p>
          <a:p>
            <a:r>
              <a:rPr lang="en-US" altLang="en-US" sz="1800">
                <a:sym typeface="Symbol" pitchFamily="2" charset="2"/>
              </a:rPr>
              <a:t>    of -CH, -CH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, and -CH</a:t>
            </a:r>
            <a:r>
              <a:rPr lang="en-US" altLang="en-US" sz="1800" baseline="-25000">
                <a:sym typeface="Symbol" pitchFamily="2" charset="2"/>
              </a:rPr>
              <a:t>3</a:t>
            </a:r>
            <a:r>
              <a:rPr lang="en-US" altLang="en-US" sz="1800">
                <a:sym typeface="Symbol" pitchFamily="2" charset="2"/>
              </a:rPr>
              <a:t> groups 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There is a compromise method, “off-resonance”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decoupling of 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spectra. The utility of</a:t>
            </a:r>
          </a:p>
          <a:p>
            <a:r>
              <a:rPr lang="en-US" altLang="en-US" sz="1800">
                <a:sym typeface="Symbol" pitchFamily="2" charset="2"/>
              </a:rPr>
              <a:t>    this method stems from the following attributes:</a:t>
            </a: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it permits some signal to-noise enhancement via the NOE</a:t>
            </a: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it permits some coupling information to remain in order to assist in identification of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   CH, -CH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, and -CH</a:t>
            </a:r>
            <a:r>
              <a:rPr lang="en-US" altLang="en-US" sz="1800" baseline="-25000">
                <a:sym typeface="Symbol" pitchFamily="2" charset="2"/>
              </a:rPr>
              <a:t>3</a:t>
            </a:r>
            <a:r>
              <a:rPr lang="en-US" altLang="en-US" sz="1800">
                <a:sym typeface="Symbol" pitchFamily="2" charset="2"/>
              </a:rPr>
              <a:t> groups</a:t>
            </a: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it also reduces heteronuclear (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H-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C) coupling constants so as to reduce overlap of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   multiplets and thus help resolve individual signals</a:t>
            </a:r>
          </a:p>
        </p:txBody>
      </p:sp>
      <p:grpSp>
        <p:nvGrpSpPr>
          <p:cNvPr id="44036" name="Group 54">
            <a:extLst>
              <a:ext uri="{FF2B5EF4-FFF2-40B4-BE49-F238E27FC236}">
                <a16:creationId xmlns:a16="http://schemas.microsoft.com/office/drawing/2014/main" id="{ABE2267E-05D8-8B4E-9CCD-318145C4C05F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800600"/>
            <a:ext cx="3436938" cy="1514475"/>
            <a:chOff x="5486400" y="4800600"/>
            <a:chExt cx="3436722" cy="1514127"/>
          </a:xfrm>
        </p:grpSpPr>
        <p:sp>
          <p:nvSpPr>
            <p:cNvPr id="44038" name="Rectangle 7">
              <a:extLst>
                <a:ext uri="{FF2B5EF4-FFF2-40B4-BE49-F238E27FC236}">
                  <a16:creationId xmlns:a16="http://schemas.microsoft.com/office/drawing/2014/main" id="{38326F1F-0778-724C-B422-446C43AB2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070" y="5260736"/>
              <a:ext cx="98104" cy="24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39" name="Line 8">
              <a:extLst>
                <a:ext uri="{FF2B5EF4-FFF2-40B4-BE49-F238E27FC236}">
                  <a16:creationId xmlns:a16="http://schemas.microsoft.com/office/drawing/2014/main" id="{8E4DC69C-AA06-3546-B8E2-3DE6D9468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9624" y="6005973"/>
              <a:ext cx="1512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Freeform 9">
              <a:extLst>
                <a:ext uri="{FF2B5EF4-FFF2-40B4-BE49-F238E27FC236}">
                  <a16:creationId xmlns:a16="http://schemas.microsoft.com/office/drawing/2014/main" id="{16FAEB6A-C4DD-FC4C-A84C-2FE9ABD89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086" y="5656617"/>
              <a:ext cx="789063" cy="658110"/>
            </a:xfrm>
            <a:custGeom>
              <a:avLst/>
              <a:gdLst>
                <a:gd name="T0" fmla="*/ 0 w 1800"/>
                <a:gd name="T1" fmla="*/ 0 h 1650"/>
                <a:gd name="T2" fmla="*/ 2147483647 w 1800"/>
                <a:gd name="T3" fmla="*/ 2147483647 h 1650"/>
                <a:gd name="T4" fmla="*/ 2147483647 w 1800"/>
                <a:gd name="T5" fmla="*/ 2147483647 h 1650"/>
                <a:gd name="T6" fmla="*/ 2147483647 w 1800"/>
                <a:gd name="T7" fmla="*/ 2147483647 h 1650"/>
                <a:gd name="T8" fmla="*/ 2147483647 w 1800"/>
                <a:gd name="T9" fmla="*/ 2147483647 h 1650"/>
                <a:gd name="T10" fmla="*/ 2147483647 w 1800"/>
                <a:gd name="T11" fmla="*/ 2147483647 h 1650"/>
                <a:gd name="T12" fmla="*/ 2147483647 w 1800"/>
                <a:gd name="T13" fmla="*/ 2147483647 h 1650"/>
                <a:gd name="T14" fmla="*/ 2147483647 w 1800"/>
                <a:gd name="T15" fmla="*/ 2147483647 h 1650"/>
                <a:gd name="T16" fmla="*/ 2147483647 w 1800"/>
                <a:gd name="T17" fmla="*/ 2147483647 h 1650"/>
                <a:gd name="T18" fmla="*/ 2147483647 w 1800"/>
                <a:gd name="T19" fmla="*/ 2147483647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0"/>
                <a:gd name="T31" fmla="*/ 0 h 1650"/>
                <a:gd name="T32" fmla="*/ 1800 w 1800"/>
                <a:gd name="T33" fmla="*/ 1650 h 16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0" h="1650">
                  <a:moveTo>
                    <a:pt x="0" y="0"/>
                  </a:moveTo>
                  <a:cubicBezTo>
                    <a:pt x="60" y="795"/>
                    <a:pt x="120" y="1590"/>
                    <a:pt x="180" y="1620"/>
                  </a:cubicBezTo>
                  <a:cubicBezTo>
                    <a:pt x="240" y="1650"/>
                    <a:pt x="300" y="240"/>
                    <a:pt x="360" y="180"/>
                  </a:cubicBezTo>
                  <a:cubicBezTo>
                    <a:pt x="420" y="120"/>
                    <a:pt x="480" y="1200"/>
                    <a:pt x="540" y="1260"/>
                  </a:cubicBezTo>
                  <a:cubicBezTo>
                    <a:pt x="600" y="1320"/>
                    <a:pt x="660" y="570"/>
                    <a:pt x="720" y="540"/>
                  </a:cubicBezTo>
                  <a:cubicBezTo>
                    <a:pt x="780" y="510"/>
                    <a:pt x="840" y="1050"/>
                    <a:pt x="900" y="1080"/>
                  </a:cubicBezTo>
                  <a:cubicBezTo>
                    <a:pt x="960" y="1110"/>
                    <a:pt x="1020" y="750"/>
                    <a:pt x="1080" y="720"/>
                  </a:cubicBezTo>
                  <a:cubicBezTo>
                    <a:pt x="1140" y="690"/>
                    <a:pt x="1200" y="870"/>
                    <a:pt x="1260" y="900"/>
                  </a:cubicBezTo>
                  <a:cubicBezTo>
                    <a:pt x="1320" y="930"/>
                    <a:pt x="1350" y="900"/>
                    <a:pt x="1440" y="900"/>
                  </a:cubicBezTo>
                  <a:cubicBezTo>
                    <a:pt x="1530" y="900"/>
                    <a:pt x="1740" y="900"/>
                    <a:pt x="1800" y="9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1" name="Rectangle 10">
              <a:extLst>
                <a:ext uri="{FF2B5EF4-FFF2-40B4-BE49-F238E27FC236}">
                  <a16:creationId xmlns:a16="http://schemas.microsoft.com/office/drawing/2014/main" id="{7A990BB6-8B7F-8A43-82A0-E9A97ECB1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6068" y="5649850"/>
              <a:ext cx="105716" cy="3586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2" name="Text Box 11">
              <a:extLst>
                <a:ext uri="{FF2B5EF4-FFF2-40B4-BE49-F238E27FC236}">
                  <a16:creationId xmlns:a16="http://schemas.microsoft.com/office/drawing/2014/main" id="{BAD2638A-5535-5841-8CCF-78EE4EE0B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50" y="5419524"/>
              <a:ext cx="374065" cy="2521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44043" name="Text Box 14">
              <a:extLst>
                <a:ext uri="{FF2B5EF4-FFF2-40B4-BE49-F238E27FC236}">
                  <a16:creationId xmlns:a16="http://schemas.microsoft.com/office/drawing/2014/main" id="{00549B92-55FB-B74B-9C30-8F4F8DC27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049" y="5666768"/>
              <a:ext cx="257101" cy="21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44" name="Rectangle 63">
              <a:extLst>
                <a:ext uri="{FF2B5EF4-FFF2-40B4-BE49-F238E27FC236}">
                  <a16:creationId xmlns:a16="http://schemas.microsoft.com/office/drawing/2014/main" id="{8C7F1597-703A-2140-8F0E-9DA7DCDCB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231" y="5206074"/>
              <a:ext cx="2325537" cy="1790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5" name="Line 73">
              <a:extLst>
                <a:ext uri="{FF2B5EF4-FFF2-40B4-BE49-F238E27FC236}">
                  <a16:creationId xmlns:a16="http://schemas.microsoft.com/office/drawing/2014/main" id="{C439188E-FB06-1E43-9530-F27656372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2150" y="6008510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74">
              <a:extLst>
                <a:ext uri="{FF2B5EF4-FFF2-40B4-BE49-F238E27FC236}">
                  <a16:creationId xmlns:a16="http://schemas.microsoft.com/office/drawing/2014/main" id="{FF18D381-6515-4047-836F-8162CF440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2150" y="5380852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Text Box 75">
              <a:extLst>
                <a:ext uri="{FF2B5EF4-FFF2-40B4-BE49-F238E27FC236}">
                  <a16:creationId xmlns:a16="http://schemas.microsoft.com/office/drawing/2014/main" id="{96061654-B2D7-794D-8E4B-A0F661086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1742" y="5090709"/>
              <a:ext cx="410008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44048" name="Text Box 76">
              <a:extLst>
                <a:ext uri="{FF2B5EF4-FFF2-40B4-BE49-F238E27FC236}">
                  <a16:creationId xmlns:a16="http://schemas.microsoft.com/office/drawing/2014/main" id="{0BB5384F-C2A5-2142-8DAC-EA65C13FB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76" y="5705677"/>
              <a:ext cx="446374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4049" name="Text Box 77">
              <a:extLst>
                <a:ext uri="{FF2B5EF4-FFF2-40B4-BE49-F238E27FC236}">
                  <a16:creationId xmlns:a16="http://schemas.microsoft.com/office/drawing/2014/main" id="{4F815BB9-3D63-2643-8EC6-4A6D0F1FE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4800600"/>
              <a:ext cx="34367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“off-resonance” heteronuclear decoupling</a:t>
              </a:r>
            </a:p>
          </p:txBody>
        </p:sp>
      </p:grpSp>
      <p:sp>
        <p:nvSpPr>
          <p:cNvPr id="44037" name="Rectangle 3">
            <a:extLst>
              <a:ext uri="{FF2B5EF4-FFF2-40B4-BE49-F238E27FC236}">
                <a16:creationId xmlns:a16="http://schemas.microsoft.com/office/drawing/2014/main" id="{64E46E80-92FA-8942-BC33-12BE1411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4256088"/>
            <a:ext cx="54102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In this off-resonance decoupling method, a low power</a:t>
            </a:r>
          </a:p>
          <a:p>
            <a:r>
              <a:rPr lang="en-US" altLang="en-US" sz="1800">
                <a:sym typeface="Symbol" pitchFamily="2" charset="2"/>
              </a:rPr>
              <a:t>    (but not </a:t>
            </a:r>
            <a:r>
              <a:rPr lang="en-US" altLang="en-US" sz="1800" i="1">
                <a:sym typeface="Symbol" pitchFamily="2" charset="2"/>
              </a:rPr>
              <a:t>too</a:t>
            </a:r>
            <a:r>
              <a:rPr lang="en-US" altLang="en-US" sz="1800">
                <a:sym typeface="Symbol" pitchFamily="2" charset="2"/>
              </a:rPr>
              <a:t> low)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“pulse” is applied at some</a:t>
            </a:r>
          </a:p>
          <a:p>
            <a:r>
              <a:rPr lang="en-US" altLang="en-US" sz="1800">
                <a:sym typeface="Symbol" pitchFamily="2" charset="2"/>
              </a:rPr>
              <a:t>    frequency in the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spectral window where there are</a:t>
            </a:r>
          </a:p>
          <a:p>
            <a:r>
              <a:rPr lang="en-US" altLang="en-US" sz="1800">
                <a:sym typeface="Symbol" pitchFamily="2" charset="2"/>
              </a:rPr>
              <a:t>    no signals (hence, “off” resonance)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Often this is at one edge of the spectrum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In the 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spectrum, some NOE enhancement is</a:t>
            </a:r>
          </a:p>
          <a:p>
            <a:r>
              <a:rPr lang="en-US" altLang="en-US" sz="1800">
                <a:sym typeface="Symbol" pitchFamily="2" charset="2"/>
              </a:rPr>
              <a:t>    observed,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H-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couplings are reduced, multiplet</a:t>
            </a:r>
          </a:p>
          <a:p>
            <a:r>
              <a:rPr lang="en-US" altLang="en-US" sz="1800">
                <a:sym typeface="Symbol" pitchFamily="2" charset="2"/>
              </a:rPr>
              <a:t>    structures are (normally) preserved but spectral</a:t>
            </a:r>
          </a:p>
          <a:p>
            <a:r>
              <a:rPr lang="en-US" altLang="en-US" sz="1800">
                <a:sym typeface="Symbol" pitchFamily="2" charset="2"/>
              </a:rPr>
              <a:t>    overlap (multiplet overlap) is reduced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3" name="Group 53">
            <a:extLst>
              <a:ext uri="{FF2B5EF4-FFF2-40B4-BE49-F238E27FC236}">
                <a16:creationId xmlns:a16="http://schemas.microsoft.com/office/drawing/2014/main" id="{E882CAB0-ED59-CA45-8CAF-3D885CE52A3C}"/>
              </a:ext>
            </a:extLst>
          </p:cNvPr>
          <p:cNvGrpSpPr>
            <a:grpSpLocks/>
          </p:cNvGrpSpPr>
          <p:nvPr/>
        </p:nvGrpSpPr>
        <p:grpSpPr bwMode="auto">
          <a:xfrm>
            <a:off x="5975350" y="860425"/>
            <a:ext cx="3032125" cy="5745163"/>
            <a:chOff x="5811889" y="997036"/>
            <a:chExt cx="3031792" cy="5746545"/>
          </a:xfrm>
        </p:grpSpPr>
        <p:pic>
          <p:nvPicPr>
            <p:cNvPr id="46088" name="Picture 50" descr="off-res-dec.jpg">
              <a:extLst>
                <a:ext uri="{FF2B5EF4-FFF2-40B4-BE49-F238E27FC236}">
                  <a16:creationId xmlns:a16="http://schemas.microsoft.com/office/drawing/2014/main" id="{59C391AA-C556-9140-B273-2BFF6721E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 r="3947" b="24422"/>
            <a:stretch>
              <a:fillRect/>
            </a:stretch>
          </p:blipFill>
          <p:spPr bwMode="auto">
            <a:xfrm>
              <a:off x="5857652" y="997036"/>
              <a:ext cx="2986029" cy="5183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9" name="Picture 51" descr="off-res-dec.jpg">
              <a:extLst>
                <a:ext uri="{FF2B5EF4-FFF2-40B4-BE49-F238E27FC236}">
                  <a16:creationId xmlns:a16="http://schemas.microsoft.com/office/drawing/2014/main" id="{8709DE1E-4E89-CD4A-A2F3-ACC4A1A9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2" t="91762" r="4298"/>
            <a:stretch>
              <a:fillRect/>
            </a:stretch>
          </p:blipFill>
          <p:spPr bwMode="auto">
            <a:xfrm>
              <a:off x="5811889" y="6178636"/>
              <a:ext cx="3020351" cy="564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041F50-371E-0F49-B0B4-1B01292E3F9F}"/>
              </a:ext>
            </a:extLst>
          </p:cNvPr>
          <p:cNvSpPr txBox="1"/>
          <p:nvPr/>
        </p:nvSpPr>
        <p:spPr>
          <a:xfrm>
            <a:off x="106363" y="228600"/>
            <a:ext cx="89916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Other Decoupling:  Off-Resonance Decoupling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F3464EAA-75A3-474F-A27D-F6B6E932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800100"/>
            <a:ext cx="5883275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 baseline="30000"/>
              <a:t>1</a:t>
            </a:r>
            <a:r>
              <a:rPr lang="en-US" altLang="en-US" sz="1800"/>
              <a:t>H (‘a’), and </a:t>
            </a:r>
            <a:r>
              <a:rPr lang="en-US" altLang="en-US" sz="1800" baseline="30000"/>
              <a:t>13</a:t>
            </a:r>
            <a:r>
              <a:rPr lang="en-US" altLang="en-US" sz="1800"/>
              <a:t>C (‘b’, ‘c’, and ‘d’) spectra of the ethyl group</a:t>
            </a:r>
          </a:p>
          <a:p>
            <a:r>
              <a:rPr lang="en-US" altLang="en-US" sz="1800"/>
              <a:t>    of ethylbenzene are shown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 baseline="30000">
                <a:solidFill>
                  <a:srgbClr val="AE0000"/>
                </a:solidFill>
              </a:rPr>
              <a:t> </a:t>
            </a:r>
            <a:r>
              <a:rPr lang="en-US" altLang="en-US" sz="1800"/>
              <a:t>As indicated in the </a:t>
            </a:r>
            <a:r>
              <a:rPr lang="en-US" altLang="en-US" sz="1800" baseline="30000"/>
              <a:t>1</a:t>
            </a:r>
            <a:r>
              <a:rPr lang="en-US" altLang="en-US" sz="1800"/>
              <a:t>H spectrum ‘a’, a low power pulse is</a:t>
            </a:r>
          </a:p>
          <a:p>
            <a:r>
              <a:rPr lang="en-US" altLang="en-US" sz="1800">
                <a:sym typeface="Symbol" pitchFamily="2" charset="2"/>
              </a:rPr>
              <a:t>   applied at approximately -0.2 ppm (indicated in the</a:t>
            </a:r>
          </a:p>
          <a:p>
            <a:r>
              <a:rPr lang="en-US" altLang="en-US" sz="1800">
                <a:sym typeface="Symbol" pitchFamily="2" charset="2"/>
              </a:rPr>
              <a:t>   spectrum) during the entire experiment</a:t>
            </a:r>
            <a:endParaRPr lang="en-US" altLang="en-US" sz="1800" baseline="300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 baseline="30000">
                <a:solidFill>
                  <a:srgbClr val="AE0000"/>
                </a:solidFill>
              </a:rPr>
              <a:t> </a:t>
            </a:r>
            <a:r>
              <a:rPr lang="en-US" altLang="en-US" sz="1800"/>
              <a:t>In ‘b’ is shown the normal (no decoupling) </a:t>
            </a:r>
            <a:r>
              <a:rPr lang="en-US" altLang="en-US" sz="1800" baseline="30000"/>
              <a:t>13</a:t>
            </a:r>
            <a:r>
              <a:rPr lang="en-US" altLang="en-US" sz="1800"/>
              <a:t>C spectrum</a:t>
            </a:r>
          </a:p>
          <a:p>
            <a:r>
              <a:rPr lang="en-US" altLang="en-US" sz="1800">
                <a:sym typeface="Symbol" pitchFamily="2" charset="2"/>
              </a:rPr>
              <a:t>   (note the large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H-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couplings in the triplet and quartet)</a:t>
            </a:r>
            <a:endParaRPr lang="en-US" altLang="en-US" sz="1800" baseline="300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 baseline="30000">
                <a:solidFill>
                  <a:srgbClr val="AE0000"/>
                </a:solidFill>
              </a:rPr>
              <a:t> </a:t>
            </a:r>
            <a:r>
              <a:rPr lang="en-US" altLang="en-US" sz="1800"/>
              <a:t>In ‘c’ is shown the off-resonance decoupled spectrum</a:t>
            </a: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note the decreased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H-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coupling constants, and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   how this could be important for spectra where</a:t>
            </a:r>
          </a:p>
          <a:p>
            <a:pPr lvl="1"/>
            <a:r>
              <a:rPr lang="en-US" altLang="en-US" sz="1800">
                <a:sym typeface="Symbol" pitchFamily="2" charset="2"/>
              </a:rPr>
              <a:t>   multiplets are overlapped</a:t>
            </a:r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ym typeface="Symbol" pitchFamily="2" charset="2"/>
              </a:rPr>
              <a:t> note the improvement in signal-to-noise from the NOE</a:t>
            </a:r>
            <a:endParaRPr lang="en-US" altLang="en-US" sz="1800" baseline="300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 baseline="30000">
                <a:solidFill>
                  <a:srgbClr val="AE0000"/>
                </a:solidFill>
              </a:rPr>
              <a:t> </a:t>
            </a:r>
            <a:r>
              <a:rPr lang="en-US" altLang="en-US" sz="1800"/>
              <a:t>In ‘d’ is shown the broad-band decoupled </a:t>
            </a:r>
            <a:r>
              <a:rPr lang="en-US" altLang="en-US" sz="1800" baseline="30000"/>
              <a:t>13</a:t>
            </a:r>
            <a:r>
              <a:rPr lang="en-US" altLang="en-US" sz="1800"/>
              <a:t>C spectrum</a:t>
            </a:r>
            <a:endParaRPr lang="en-US" altLang="en-US" sz="1800">
              <a:sym typeface="Symbol" pitchFamily="2" charset="2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27AB04D-BFC0-0342-A2E3-71A22503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4497388"/>
            <a:ext cx="58832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magnitude of the observed </a:t>
            </a:r>
            <a:r>
              <a:rPr lang="en-US" altLang="en-US" sz="1800" baseline="30000"/>
              <a:t>1</a:t>
            </a:r>
            <a:r>
              <a:rPr lang="en-US" altLang="en-US" sz="1800"/>
              <a:t>H-</a:t>
            </a:r>
            <a:r>
              <a:rPr lang="en-US" altLang="en-US" sz="1800" baseline="30000"/>
              <a:t>13</a:t>
            </a:r>
            <a:r>
              <a:rPr lang="en-US" altLang="en-US" sz="1800"/>
              <a:t>C coupling constant (</a:t>
            </a:r>
            <a:r>
              <a:rPr lang="en-US" altLang="en-US" sz="1800" i="1"/>
              <a:t>J</a:t>
            </a:r>
            <a:r>
              <a:rPr lang="en-US" altLang="en-US" sz="1800" baseline="-25000"/>
              <a:t>r</a:t>
            </a:r>
            <a:r>
              <a:rPr lang="en-US" altLang="en-US" sz="1800"/>
              <a:t>,</a:t>
            </a:r>
          </a:p>
          <a:p>
            <a:r>
              <a:rPr lang="en-US" altLang="en-US" sz="1800"/>
              <a:t>    r for “reduced”) in an off-resonance decoupled spectrum is</a:t>
            </a:r>
          </a:p>
          <a:p>
            <a:r>
              <a:rPr lang="en-US" altLang="en-US" sz="1800"/>
              <a:t>    related to the actual coupling constant (</a:t>
            </a:r>
            <a:r>
              <a:rPr lang="en-US" altLang="en-US" sz="1800" i="1"/>
              <a:t>J</a:t>
            </a:r>
            <a:r>
              <a:rPr lang="en-US" altLang="en-US" sz="1800"/>
              <a:t>), the decoupler</a:t>
            </a:r>
          </a:p>
          <a:p>
            <a:r>
              <a:rPr lang="en-US" altLang="en-US" sz="1800"/>
              <a:t>    field strength (</a:t>
            </a:r>
            <a:r>
              <a:rPr lang="en-US" altLang="en-US" sz="1800" i="1"/>
              <a:t>B</a:t>
            </a:r>
            <a:r>
              <a:rPr lang="en-US" altLang="en-US" sz="1800" baseline="-25000"/>
              <a:t>2</a:t>
            </a:r>
            <a:r>
              <a:rPr lang="en-US" altLang="en-US" sz="1800"/>
              <a:t>, in Hz) and the frequency offset between</a:t>
            </a:r>
          </a:p>
          <a:p>
            <a:r>
              <a:rPr lang="en-US" altLang="en-US" sz="1800"/>
              <a:t>    the decoupler field and the </a:t>
            </a:r>
            <a:r>
              <a:rPr lang="en-US" altLang="en-US" sz="1800" baseline="30000"/>
              <a:t>1</a:t>
            </a:r>
            <a:r>
              <a:rPr lang="en-US" altLang="en-US" sz="1800"/>
              <a:t>H signal of interest (</a:t>
            </a:r>
            <a:r>
              <a:rPr lang="en-US" altLang="en-US" sz="1800">
                <a:latin typeface="Symbol" pitchFamily="2" charset="2"/>
              </a:rPr>
              <a:t>Dn</a:t>
            </a:r>
            <a:r>
              <a:rPr lang="en-US" altLang="en-US" sz="1800"/>
              <a:t>, Hz):</a:t>
            </a:r>
          </a:p>
        </p:txBody>
      </p:sp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7F9730FD-E462-9543-8E11-D2DD908A6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019800"/>
          <a:ext cx="22352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5" imgW="9372600" imgH="2819400" progId="Equation.3">
                  <p:embed/>
                </p:oleObj>
              </mc:Choice>
              <mc:Fallback>
                <p:oleObj name="Equation" r:id="rId5" imgW="9372600" imgH="281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19800"/>
                        <a:ext cx="22352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3">
            <a:extLst>
              <a:ext uri="{FF2B5EF4-FFF2-40B4-BE49-F238E27FC236}">
                <a16:creationId xmlns:a16="http://schemas.microsoft.com/office/drawing/2014/main" id="{CA8099EC-5ED5-A348-A0AE-0025CA28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6053138"/>
            <a:ext cx="274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the approximation holds only when </a:t>
            </a:r>
            <a:r>
              <a:rPr lang="en-US" altLang="en-US" sz="1600" i="1"/>
              <a:t>B</a:t>
            </a:r>
            <a:r>
              <a:rPr lang="en-US" altLang="en-US" sz="1600" baseline="-25000"/>
              <a:t>2</a:t>
            </a:r>
            <a:r>
              <a:rPr lang="en-US" altLang="en-US" sz="1600"/>
              <a:t> &gt;&gt; </a:t>
            </a:r>
            <a:r>
              <a:rPr lang="en-US" altLang="en-US" sz="1600">
                <a:latin typeface="Symbol" pitchFamily="2" charset="2"/>
              </a:rPr>
              <a:t>Dn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32">
            <a:extLst>
              <a:ext uri="{FF2B5EF4-FFF2-40B4-BE49-F238E27FC236}">
                <a16:creationId xmlns:a16="http://schemas.microsoft.com/office/drawing/2014/main" id="{2D3C838F-AF8A-4442-A9E3-F72C6BA0A1D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886200"/>
            <a:ext cx="4441825" cy="2571750"/>
            <a:chOff x="4419600" y="3886200"/>
            <a:chExt cx="4441862" cy="2571108"/>
          </a:xfrm>
        </p:grpSpPr>
        <p:pic>
          <p:nvPicPr>
            <p:cNvPr id="48146" name="Picture 5" descr="satellites.tiff">
              <a:extLst>
                <a:ext uri="{FF2B5EF4-FFF2-40B4-BE49-F238E27FC236}">
                  <a16:creationId xmlns:a16="http://schemas.microsoft.com/office/drawing/2014/main" id="{BF5DA4BB-A921-9346-A5D4-C0FEFBF8A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4"/>
            <a:stretch>
              <a:fillRect/>
            </a:stretch>
          </p:blipFill>
          <p:spPr bwMode="auto">
            <a:xfrm>
              <a:off x="4419600" y="3886200"/>
              <a:ext cx="4441862" cy="257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7" name="TextBox 6">
              <a:extLst>
                <a:ext uri="{FF2B5EF4-FFF2-40B4-BE49-F238E27FC236}">
                  <a16:creationId xmlns:a16="http://schemas.microsoft.com/office/drawing/2014/main" id="{0A42440C-A87B-BE41-8335-53E17F415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862" y="4191000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H spectrum</a:t>
              </a:r>
            </a:p>
            <a:p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 of CHCl</a:t>
              </a:r>
              <a:r>
                <a:rPr lang="en-US" altLang="en-US" sz="1800" baseline="-250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148" name="TextBox 7">
              <a:extLst>
                <a:ext uri="{FF2B5EF4-FFF2-40B4-BE49-F238E27FC236}">
                  <a16:creationId xmlns:a16="http://schemas.microsoft.com/office/drawing/2014/main" id="{9CD57818-523D-834A-A072-A3C0FDDA6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62" y="4191000"/>
              <a:ext cx="17078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H-</a:t>
              </a:r>
              <a:r>
                <a:rPr lang="en-US" altLang="en-US" sz="1800" baseline="3000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 (~99%)</a:t>
              </a:r>
              <a:endPara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9" name="TextBox 8">
              <a:extLst>
                <a:ext uri="{FF2B5EF4-FFF2-40B4-BE49-F238E27FC236}">
                  <a16:creationId xmlns:a16="http://schemas.microsoft.com/office/drawing/2014/main" id="{7B7A5383-854D-F245-A23A-0697B2049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62" y="5029200"/>
              <a:ext cx="18794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H-</a:t>
              </a:r>
              <a:r>
                <a:rPr lang="en-US" altLang="en-US" sz="1800" baseline="3000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 (~0.5 %)</a:t>
              </a:r>
              <a:endPara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150" name="Straight Connector 11">
              <a:extLst>
                <a:ext uri="{FF2B5EF4-FFF2-40B4-BE49-F238E27FC236}">
                  <a16:creationId xmlns:a16="http://schemas.microsoft.com/office/drawing/2014/main" id="{EEC30E70-00FE-AD43-8B0B-8F807E78B5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666082" y="4559764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48151" name="Straight Connector 12">
              <a:extLst>
                <a:ext uri="{FF2B5EF4-FFF2-40B4-BE49-F238E27FC236}">
                  <a16:creationId xmlns:a16="http://schemas.microsoft.com/office/drawing/2014/main" id="{507BDDD8-84A5-9143-87D5-86CB770F4E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972855" y="5406465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cxnSp>
          <p:nvCxnSpPr>
            <p:cNvPr id="48152" name="Straight Connector 13">
              <a:extLst>
                <a:ext uri="{FF2B5EF4-FFF2-40B4-BE49-F238E27FC236}">
                  <a16:creationId xmlns:a16="http://schemas.microsoft.com/office/drawing/2014/main" id="{112B6D06-72F0-F942-9F1F-90E77CF14D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 flipV="1">
              <a:off x="7543133" y="5406466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sp>
          <p:nvSpPr>
            <p:cNvPr id="48153" name="TextBox 31">
              <a:extLst>
                <a:ext uri="{FF2B5EF4-FFF2-40B4-BE49-F238E27FC236}">
                  <a16:creationId xmlns:a16="http://schemas.microsoft.com/office/drawing/2014/main" id="{C2EFA21F-1295-2341-A3E3-3DA9EA61A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191" y="5029200"/>
              <a:ext cx="18794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H-</a:t>
              </a:r>
              <a:r>
                <a:rPr lang="en-US" altLang="en-US" sz="1800" baseline="3000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 (~0.5 %)</a:t>
              </a:r>
              <a:endPara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F510ED-AE81-9445-A517-1933857F8822}"/>
              </a:ext>
            </a:extLst>
          </p:cNvPr>
          <p:cNvSpPr txBox="1"/>
          <p:nvPr/>
        </p:nvSpPr>
        <p:spPr>
          <a:xfrm>
            <a:off x="68263" y="228600"/>
            <a:ext cx="9029700" cy="4921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Other Decoupling:  Selective Heteronuclear Decoupling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4DB39DA-9CD6-C641-B3BC-BBF683EA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98513"/>
            <a:ext cx="87757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Decoupling </a:t>
            </a:r>
            <a:r>
              <a:rPr lang="en-US" altLang="en-US" sz="1800" baseline="30000"/>
              <a:t>1</a:t>
            </a:r>
            <a:r>
              <a:rPr lang="en-US" altLang="en-US" sz="1800"/>
              <a:t>H from </a:t>
            </a:r>
            <a:r>
              <a:rPr lang="en-US" altLang="en-US" sz="1800" baseline="30000"/>
              <a:t>13</a:t>
            </a:r>
            <a:r>
              <a:rPr lang="en-US" altLang="en-US" sz="1800"/>
              <a:t>C can also be performed selectively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frequency of a selected signal in the </a:t>
            </a:r>
            <a:r>
              <a:rPr lang="en-US" altLang="en-US" sz="1800" baseline="30000"/>
              <a:t>1</a:t>
            </a:r>
            <a:r>
              <a:rPr lang="en-US" altLang="en-US" sz="1800"/>
              <a:t>H spectrum is saturated, and the </a:t>
            </a:r>
            <a:r>
              <a:rPr lang="en-US" altLang="en-US" sz="1800" baseline="30000"/>
              <a:t>13</a:t>
            </a:r>
            <a:r>
              <a:rPr lang="en-US" altLang="en-US" sz="1800"/>
              <a:t>C signal of the</a:t>
            </a:r>
          </a:p>
          <a:p>
            <a:r>
              <a:rPr lang="en-US" altLang="en-US" sz="1800"/>
              <a:t>    </a:t>
            </a:r>
            <a:r>
              <a:rPr lang="en-US" altLang="en-US" sz="1800" baseline="30000"/>
              <a:t>13</a:t>
            </a:r>
            <a:r>
              <a:rPr lang="en-US" altLang="en-US" sz="1800"/>
              <a:t>C bound to that hydrogen collapses to a singlet</a:t>
            </a:r>
            <a:endParaRPr lang="en-US" altLang="en-US" sz="18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This is very useful for correlating the signals in the </a:t>
            </a:r>
            <a:r>
              <a:rPr lang="en-US" altLang="en-US" sz="1800" baseline="30000"/>
              <a:t>1</a:t>
            </a:r>
            <a:r>
              <a:rPr lang="en-US" altLang="en-US" sz="1800"/>
              <a:t>H and </a:t>
            </a:r>
            <a:r>
              <a:rPr lang="en-US" altLang="en-US" sz="1800" baseline="30000"/>
              <a:t>13</a:t>
            </a:r>
            <a:r>
              <a:rPr lang="en-US" altLang="en-US" sz="1800"/>
              <a:t>C spectra (deciding which</a:t>
            </a:r>
          </a:p>
          <a:p>
            <a:r>
              <a:rPr lang="en-US" altLang="en-US" sz="1800"/>
              <a:t>    hydrogens are bound to which </a:t>
            </a:r>
            <a:r>
              <a:rPr lang="en-US" altLang="en-US" sz="1800" baseline="30000"/>
              <a:t>13</a:t>
            </a:r>
            <a:r>
              <a:rPr lang="en-US" altLang="en-US" sz="1800"/>
              <a:t>C nuclei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This is done in a manner very similar to “off-resonance” decoupling, except the decoupling</a:t>
            </a:r>
          </a:p>
          <a:p>
            <a:r>
              <a:rPr lang="en-US" altLang="en-US" sz="1800">
                <a:sym typeface="Symbol" pitchFamily="2" charset="2"/>
              </a:rPr>
              <a:t>    pulse frequency is “on” some resonance (signal), and the power level generally is lower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It is important that the signal(s) in the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spectrum corresponding to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bound to 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are</a:t>
            </a:r>
          </a:p>
          <a:p>
            <a:r>
              <a:rPr lang="en-US" altLang="en-US" sz="1800">
                <a:sym typeface="Symbol" pitchFamily="2" charset="2"/>
              </a:rPr>
              <a:t>   those that are saturated with the low power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pulse (not the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H-</a:t>
            </a:r>
            <a:r>
              <a:rPr lang="en-US" altLang="en-US" sz="1800" baseline="30000">
                <a:sym typeface="Symbol" pitchFamily="2" charset="2"/>
              </a:rPr>
              <a:t>12</a:t>
            </a:r>
            <a:r>
              <a:rPr lang="en-US" altLang="en-US" sz="1800">
                <a:sym typeface="Symbol" pitchFamily="2" charset="2"/>
              </a:rPr>
              <a:t>C signal/peak)</a:t>
            </a:r>
            <a:endParaRPr lang="en-US" altLang="en-US" sz="18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  <a:sym typeface="Symbol" pitchFamily="2" charset="2"/>
              </a:rPr>
              <a:t> </a:t>
            </a:r>
            <a:r>
              <a:rPr lang="en-US" altLang="en-US" sz="1800">
                <a:sym typeface="Symbol" pitchFamily="2" charset="2"/>
              </a:rPr>
              <a:t>The signal corresponding to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H-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 is split by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 i="1">
                <a:sym typeface="Symbol" pitchFamily="2" charset="2"/>
              </a:rPr>
              <a:t>J</a:t>
            </a:r>
            <a:r>
              <a:rPr lang="en-US" altLang="en-US" sz="1800" baseline="-25000">
                <a:sym typeface="Symbol" pitchFamily="2" charset="2"/>
              </a:rPr>
              <a:t>1H-13C </a:t>
            </a:r>
            <a:r>
              <a:rPr lang="en-US" altLang="en-US" sz="1800">
                <a:sym typeface="Symbol" pitchFamily="2" charset="2"/>
              </a:rPr>
              <a:t>coupling constant, and the peaks lie</a:t>
            </a:r>
          </a:p>
          <a:p>
            <a:r>
              <a:rPr lang="en-US" altLang="en-US" sz="1800">
                <a:sym typeface="Symbol" pitchFamily="2" charset="2"/>
              </a:rPr>
              <a:t>    on either side of the 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H-</a:t>
            </a:r>
            <a:r>
              <a:rPr lang="en-US" altLang="en-US" sz="1800" baseline="30000">
                <a:sym typeface="Symbol" pitchFamily="2" charset="2"/>
              </a:rPr>
              <a:t>12</a:t>
            </a:r>
            <a:r>
              <a:rPr lang="en-US" altLang="en-US" sz="1800">
                <a:sym typeface="Symbol" pitchFamily="2" charset="2"/>
              </a:rPr>
              <a:t>C peak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  <a:sym typeface="Symbol" pitchFamily="2" charset="2"/>
              </a:rPr>
              <a:t> </a:t>
            </a:r>
            <a:r>
              <a:rPr lang="en-US" altLang="en-US" sz="1800">
                <a:sym typeface="Symbol" pitchFamily="2" charset="2"/>
              </a:rPr>
              <a:t>These peaks are sometimes called the</a:t>
            </a:r>
          </a:p>
          <a:p>
            <a:r>
              <a:rPr lang="en-US" altLang="en-US" sz="1800">
                <a:sym typeface="Symbol" pitchFamily="2" charset="2"/>
              </a:rPr>
              <a:t>   “satellite” peaks or “</a:t>
            </a:r>
            <a:r>
              <a:rPr lang="en-US" altLang="en-US" sz="1800" baseline="30000">
                <a:sym typeface="Symbol" pitchFamily="2" charset="2"/>
              </a:rPr>
              <a:t>13</a:t>
            </a:r>
            <a:r>
              <a:rPr lang="en-US" altLang="en-US" sz="1800">
                <a:sym typeface="Symbol" pitchFamily="2" charset="2"/>
              </a:rPr>
              <a:t>C-satellite” peaks</a:t>
            </a:r>
          </a:p>
        </p:txBody>
      </p:sp>
      <p:grpSp>
        <p:nvGrpSpPr>
          <p:cNvPr id="48133" name="Group 30">
            <a:extLst>
              <a:ext uri="{FF2B5EF4-FFF2-40B4-BE49-F238E27FC236}">
                <a16:creationId xmlns:a16="http://schemas.microsoft.com/office/drawing/2014/main" id="{43BD9CE1-5CFD-DC42-90FE-66DB43B997C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76800"/>
            <a:ext cx="3436938" cy="1514475"/>
            <a:chOff x="457200" y="4953000"/>
            <a:chExt cx="3436722" cy="1514127"/>
          </a:xfrm>
        </p:grpSpPr>
        <p:sp>
          <p:nvSpPr>
            <p:cNvPr id="48134" name="Rectangle 7">
              <a:extLst>
                <a:ext uri="{FF2B5EF4-FFF2-40B4-BE49-F238E27FC236}">
                  <a16:creationId xmlns:a16="http://schemas.microsoft.com/office/drawing/2014/main" id="{31F9A14F-DD03-4B45-B3A5-C8888BE4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870" y="5413136"/>
              <a:ext cx="98104" cy="24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5" name="Line 8">
              <a:extLst>
                <a:ext uri="{FF2B5EF4-FFF2-40B4-BE49-F238E27FC236}">
                  <a16:creationId xmlns:a16="http://schemas.microsoft.com/office/drawing/2014/main" id="{8B551C86-812A-F545-A7CC-1415BA3A2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424" y="6158373"/>
              <a:ext cx="1512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9">
              <a:extLst>
                <a:ext uri="{FF2B5EF4-FFF2-40B4-BE49-F238E27FC236}">
                  <a16:creationId xmlns:a16="http://schemas.microsoft.com/office/drawing/2014/main" id="{36A24A2E-7699-8B49-88D6-DF6850D6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886" y="5809017"/>
              <a:ext cx="789063" cy="658110"/>
            </a:xfrm>
            <a:custGeom>
              <a:avLst/>
              <a:gdLst>
                <a:gd name="T0" fmla="*/ 0 w 1800"/>
                <a:gd name="T1" fmla="*/ 0 h 1650"/>
                <a:gd name="T2" fmla="*/ 2147483647 w 1800"/>
                <a:gd name="T3" fmla="*/ 2147483647 h 1650"/>
                <a:gd name="T4" fmla="*/ 2147483647 w 1800"/>
                <a:gd name="T5" fmla="*/ 2147483647 h 1650"/>
                <a:gd name="T6" fmla="*/ 2147483647 w 1800"/>
                <a:gd name="T7" fmla="*/ 2147483647 h 1650"/>
                <a:gd name="T8" fmla="*/ 2147483647 w 1800"/>
                <a:gd name="T9" fmla="*/ 2147483647 h 1650"/>
                <a:gd name="T10" fmla="*/ 2147483647 w 1800"/>
                <a:gd name="T11" fmla="*/ 2147483647 h 1650"/>
                <a:gd name="T12" fmla="*/ 2147483647 w 1800"/>
                <a:gd name="T13" fmla="*/ 2147483647 h 1650"/>
                <a:gd name="T14" fmla="*/ 2147483647 w 1800"/>
                <a:gd name="T15" fmla="*/ 2147483647 h 1650"/>
                <a:gd name="T16" fmla="*/ 2147483647 w 1800"/>
                <a:gd name="T17" fmla="*/ 2147483647 h 1650"/>
                <a:gd name="T18" fmla="*/ 2147483647 w 1800"/>
                <a:gd name="T19" fmla="*/ 2147483647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0"/>
                <a:gd name="T31" fmla="*/ 0 h 1650"/>
                <a:gd name="T32" fmla="*/ 1800 w 1800"/>
                <a:gd name="T33" fmla="*/ 1650 h 16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0" h="1650">
                  <a:moveTo>
                    <a:pt x="0" y="0"/>
                  </a:moveTo>
                  <a:cubicBezTo>
                    <a:pt x="60" y="795"/>
                    <a:pt x="120" y="1590"/>
                    <a:pt x="180" y="1620"/>
                  </a:cubicBezTo>
                  <a:cubicBezTo>
                    <a:pt x="240" y="1650"/>
                    <a:pt x="300" y="240"/>
                    <a:pt x="360" y="180"/>
                  </a:cubicBezTo>
                  <a:cubicBezTo>
                    <a:pt x="420" y="120"/>
                    <a:pt x="480" y="1200"/>
                    <a:pt x="540" y="1260"/>
                  </a:cubicBezTo>
                  <a:cubicBezTo>
                    <a:pt x="600" y="1320"/>
                    <a:pt x="660" y="570"/>
                    <a:pt x="720" y="540"/>
                  </a:cubicBezTo>
                  <a:cubicBezTo>
                    <a:pt x="780" y="510"/>
                    <a:pt x="840" y="1050"/>
                    <a:pt x="900" y="1080"/>
                  </a:cubicBezTo>
                  <a:cubicBezTo>
                    <a:pt x="960" y="1110"/>
                    <a:pt x="1020" y="750"/>
                    <a:pt x="1080" y="720"/>
                  </a:cubicBezTo>
                  <a:cubicBezTo>
                    <a:pt x="1140" y="690"/>
                    <a:pt x="1200" y="870"/>
                    <a:pt x="1260" y="900"/>
                  </a:cubicBezTo>
                  <a:cubicBezTo>
                    <a:pt x="1320" y="930"/>
                    <a:pt x="1350" y="900"/>
                    <a:pt x="1440" y="900"/>
                  </a:cubicBezTo>
                  <a:cubicBezTo>
                    <a:pt x="1530" y="900"/>
                    <a:pt x="1740" y="900"/>
                    <a:pt x="1800" y="9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7" name="Rectangle 10">
              <a:extLst>
                <a:ext uri="{FF2B5EF4-FFF2-40B4-BE49-F238E27FC236}">
                  <a16:creationId xmlns:a16="http://schemas.microsoft.com/office/drawing/2014/main" id="{D8110C35-5D0E-2B4F-97E7-7AE92EAE5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68" y="5802250"/>
              <a:ext cx="105716" cy="3586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8" name="Text Box 11">
              <a:extLst>
                <a:ext uri="{FF2B5EF4-FFF2-40B4-BE49-F238E27FC236}">
                  <a16:creationId xmlns:a16="http://schemas.microsoft.com/office/drawing/2014/main" id="{78E3153B-4470-F146-B68D-289276AA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150" y="5571924"/>
              <a:ext cx="374065" cy="2521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48139" name="Text Box 14">
              <a:extLst>
                <a:ext uri="{FF2B5EF4-FFF2-40B4-BE49-F238E27FC236}">
                  <a16:creationId xmlns:a16="http://schemas.microsoft.com/office/drawing/2014/main" id="{AEDF000B-2A4B-2149-B2A3-6B49556F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849" y="5819168"/>
              <a:ext cx="257101" cy="21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40" name="Rectangle 63">
              <a:extLst>
                <a:ext uri="{FF2B5EF4-FFF2-40B4-BE49-F238E27FC236}">
                  <a16:creationId xmlns:a16="http://schemas.microsoft.com/office/drawing/2014/main" id="{E68EEE24-91AF-2A4C-ABF1-418908D7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031" y="5446352"/>
              <a:ext cx="2325537" cy="911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41" name="Line 73">
              <a:extLst>
                <a:ext uri="{FF2B5EF4-FFF2-40B4-BE49-F238E27FC236}">
                  <a16:creationId xmlns:a16="http://schemas.microsoft.com/office/drawing/2014/main" id="{7EA81131-AAC9-7341-B242-B6BE92B12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950" y="6160910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74">
              <a:extLst>
                <a:ext uri="{FF2B5EF4-FFF2-40B4-BE49-F238E27FC236}">
                  <a16:creationId xmlns:a16="http://schemas.microsoft.com/office/drawing/2014/main" id="{92F2D315-DB88-BE43-85A0-1D1F603F8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950" y="5533252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Text Box 75">
              <a:extLst>
                <a:ext uri="{FF2B5EF4-FFF2-40B4-BE49-F238E27FC236}">
                  <a16:creationId xmlns:a16="http://schemas.microsoft.com/office/drawing/2014/main" id="{0CA16D38-96BD-5841-A5BA-ACA1B281A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542" y="5243109"/>
              <a:ext cx="410008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48144" name="Text Box 76">
              <a:extLst>
                <a:ext uri="{FF2B5EF4-FFF2-40B4-BE49-F238E27FC236}">
                  <a16:creationId xmlns:a16="http://schemas.microsoft.com/office/drawing/2014/main" id="{3FC71E12-F470-DE44-8606-49AED8D60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76" y="5858077"/>
              <a:ext cx="446374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8145" name="Text Box 77">
              <a:extLst>
                <a:ext uri="{FF2B5EF4-FFF2-40B4-BE49-F238E27FC236}">
                  <a16:creationId xmlns:a16="http://schemas.microsoft.com/office/drawing/2014/main" id="{14A81D77-9930-EE44-B2E7-F4C8B5223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53000"/>
              <a:ext cx="34367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“selective” heteronuclear decoupling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B9710C-1512-EB48-86B2-C52E9EDB0098}"/>
              </a:ext>
            </a:extLst>
          </p:cNvPr>
          <p:cNvSpPr txBox="1"/>
          <p:nvPr/>
        </p:nvSpPr>
        <p:spPr>
          <a:xfrm>
            <a:off x="68263" y="228600"/>
            <a:ext cx="9029700" cy="4921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Other Decoupling:  Selective Heteronuclear Decoupling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917C629-2089-634D-BB7A-197886F4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98513"/>
            <a:ext cx="87757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In ‘A’ is shown the </a:t>
            </a:r>
            <a:r>
              <a:rPr lang="en-US" altLang="en-US" sz="1800" baseline="30000"/>
              <a:t>1</a:t>
            </a:r>
            <a:r>
              <a:rPr lang="en-US" altLang="en-US" sz="1800"/>
              <a:t>H spectrum of crotonic acid, and the </a:t>
            </a:r>
            <a:r>
              <a:rPr lang="en-US" altLang="en-US" sz="1800" baseline="30000"/>
              <a:t>13</a:t>
            </a:r>
            <a:r>
              <a:rPr lang="en-US" altLang="en-US" sz="1800"/>
              <a:t>C spectrum is shown in ‘B’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If the </a:t>
            </a:r>
            <a:r>
              <a:rPr lang="en-US" altLang="en-US" sz="1800" baseline="30000"/>
              <a:t>13</a:t>
            </a:r>
            <a:r>
              <a:rPr lang="en-US" altLang="en-US" sz="1800"/>
              <a:t>C satellites in ‘A’ corresponding to the methy group are saturated, the upfield</a:t>
            </a:r>
          </a:p>
          <a:p>
            <a:r>
              <a:rPr lang="en-US" altLang="en-US" sz="1800">
                <a:sym typeface="Symbol" pitchFamily="2" charset="2"/>
              </a:rPr>
              <a:t>    quartet in ‘B’ collapses to a singlet</a:t>
            </a:r>
          </a:p>
        </p:txBody>
      </p:sp>
      <p:pic>
        <p:nvPicPr>
          <p:cNvPr id="49156" name="Picture 32" descr="selective-heteronuclear-crotinic.pdf">
            <a:extLst>
              <a:ext uri="{FF2B5EF4-FFF2-40B4-BE49-F238E27FC236}">
                <a16:creationId xmlns:a16="http://schemas.microsoft.com/office/drawing/2014/main" id="{5C870B38-E002-4B48-88D1-F16672FDC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5" t="7755" r="1665" b="1924"/>
          <a:stretch>
            <a:fillRect/>
          </a:stretch>
        </p:blipFill>
        <p:spPr bwMode="auto">
          <a:xfrm>
            <a:off x="2535238" y="1746250"/>
            <a:ext cx="65754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3">
            <a:extLst>
              <a:ext uri="{FF2B5EF4-FFF2-40B4-BE49-F238E27FC236}">
                <a16:creationId xmlns:a16="http://schemas.microsoft.com/office/drawing/2014/main" id="{D7C509CA-6C55-4D47-A098-09C64E82F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733800"/>
            <a:ext cx="2401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/>
              <a:t>selective heteronuclear</a:t>
            </a:r>
          </a:p>
          <a:p>
            <a:r>
              <a:rPr lang="en-US" altLang="en-US" sz="1600" i="1">
                <a:sym typeface="Symbol" pitchFamily="2" charset="2"/>
              </a:rPr>
              <a:t>decoupling of </a:t>
            </a:r>
            <a:r>
              <a:rPr lang="en-US" altLang="en-US" sz="1600" i="1" baseline="30000">
                <a:sym typeface="Symbol" pitchFamily="2" charset="2"/>
              </a:rPr>
              <a:t>1</a:t>
            </a:r>
            <a:r>
              <a:rPr lang="en-US" altLang="en-US" sz="1600" i="1">
                <a:sym typeface="Symbol" pitchFamily="2" charset="2"/>
              </a:rPr>
              <a:t>H from</a:t>
            </a:r>
          </a:p>
          <a:p>
            <a:r>
              <a:rPr lang="en-US" altLang="en-US" sz="1600" i="1" baseline="30000">
                <a:sym typeface="Symbol" pitchFamily="2" charset="2"/>
              </a:rPr>
              <a:t>13</a:t>
            </a:r>
            <a:r>
              <a:rPr lang="en-US" altLang="en-US" sz="1600" i="1">
                <a:sym typeface="Symbol" pitchFamily="2" charset="2"/>
              </a:rPr>
              <a:t>C in methyl group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51008B4B-5651-C34F-91BF-A327A5D44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5111750"/>
            <a:ext cx="2733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 baseline="30000"/>
              <a:t>13</a:t>
            </a:r>
            <a:r>
              <a:rPr lang="en-US" altLang="en-US" sz="1600" i="1"/>
              <a:t>C spectrum (no decoupling)</a:t>
            </a:r>
            <a:endParaRPr lang="en-US" altLang="en-US" sz="1600" i="1">
              <a:sym typeface="Symbol" pitchFamily="2" charset="2"/>
            </a:endParaRPr>
          </a:p>
        </p:txBody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CD24547-6079-FB49-A037-4CB76928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627313"/>
            <a:ext cx="2401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sym typeface="Symbol" pitchFamily="2" charset="2"/>
              </a:rPr>
              <a:t>off-resonance decoupling</a:t>
            </a:r>
          </a:p>
          <a:p>
            <a:r>
              <a:rPr lang="en-US" altLang="en-US" sz="1600" i="1">
                <a:sym typeface="Symbol" pitchFamily="2" charset="2"/>
              </a:rPr>
              <a:t>(</a:t>
            </a:r>
            <a:r>
              <a:rPr lang="en-US" altLang="en-US" sz="1600" i="1" baseline="30000">
                <a:sym typeface="Symbol" pitchFamily="2" charset="2"/>
              </a:rPr>
              <a:t>1</a:t>
            </a:r>
            <a:r>
              <a:rPr lang="en-US" altLang="en-US" sz="1600" i="1">
                <a:sym typeface="Symbol" pitchFamily="2" charset="2"/>
              </a:rPr>
              <a:t>H decoupling frequency</a:t>
            </a:r>
          </a:p>
          <a:p>
            <a:r>
              <a:rPr lang="en-US" altLang="en-US" sz="1600" i="1">
                <a:latin typeface="Symbol" pitchFamily="2" charset="2"/>
                <a:sym typeface="Symbol" pitchFamily="2" charset="2"/>
              </a:rPr>
              <a:t>n</a:t>
            </a:r>
            <a:r>
              <a:rPr lang="en-US" altLang="en-US" sz="1600" i="1" baseline="-25000">
                <a:sym typeface="Symbol" pitchFamily="2" charset="2"/>
              </a:rPr>
              <a:t>2</a:t>
            </a:r>
            <a:r>
              <a:rPr lang="en-US" altLang="en-US" sz="1600" i="1">
                <a:sym typeface="Symbol" pitchFamily="2" charset="2"/>
              </a:rPr>
              <a:t> at 7.5 ppm as in figure)</a:t>
            </a:r>
          </a:p>
        </p:txBody>
      </p:sp>
      <p:sp>
        <p:nvSpPr>
          <p:cNvPr id="49160" name="Rectangle 3">
            <a:extLst>
              <a:ext uri="{FF2B5EF4-FFF2-40B4-BE49-F238E27FC236}">
                <a16:creationId xmlns:a16="http://schemas.microsoft.com/office/drawing/2014/main" id="{809653E4-79D0-9745-A75F-7E6F9679F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708150"/>
            <a:ext cx="2401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sym typeface="Symbol" pitchFamily="2" charset="2"/>
              </a:rPr>
              <a:t>off-resonance decoupling</a:t>
            </a:r>
          </a:p>
          <a:p>
            <a:r>
              <a:rPr lang="en-US" altLang="en-US" sz="1600" i="1">
                <a:sym typeface="Symbol" pitchFamily="2" charset="2"/>
              </a:rPr>
              <a:t>(</a:t>
            </a:r>
            <a:r>
              <a:rPr lang="en-US" altLang="en-US" sz="1600" i="1" baseline="30000">
                <a:sym typeface="Symbol" pitchFamily="2" charset="2"/>
              </a:rPr>
              <a:t>1</a:t>
            </a:r>
            <a:r>
              <a:rPr lang="en-US" altLang="en-US" sz="1600" i="1">
                <a:sym typeface="Symbol" pitchFamily="2" charset="2"/>
              </a:rPr>
              <a:t>H decoupling frequency</a:t>
            </a:r>
          </a:p>
          <a:p>
            <a:r>
              <a:rPr lang="en-US" altLang="en-US" sz="1600" i="1">
                <a:latin typeface="Symbol" pitchFamily="2" charset="2"/>
                <a:sym typeface="Symbol" pitchFamily="2" charset="2"/>
              </a:rPr>
              <a:t>n</a:t>
            </a:r>
            <a:r>
              <a:rPr lang="en-US" altLang="en-US" sz="1600" i="1" baseline="-25000">
                <a:sym typeface="Symbol" pitchFamily="2" charset="2"/>
              </a:rPr>
              <a:t>2</a:t>
            </a:r>
            <a:r>
              <a:rPr lang="en-US" altLang="en-US" sz="1600" i="1">
                <a:sym typeface="Symbol" pitchFamily="2" charset="2"/>
              </a:rPr>
              <a:t> at 0 ppm as in figure)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E41679EF-455C-CA48-AC8E-AE2398C6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76300"/>
            <a:ext cx="855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It is often advantageous to reverse or remove the splitting caused by spin-spin coupling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This is called </a:t>
            </a:r>
            <a:r>
              <a:rPr lang="en-US" altLang="en-US" sz="1800" i="1"/>
              <a:t>spin decoupling</a:t>
            </a:r>
            <a:endParaRPr lang="en-US" altLang="en-US" sz="1800"/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Spin decoupling (or just “decoupling) can be used for several reasons</a:t>
            </a:r>
          </a:p>
          <a:p>
            <a:pPr lvl="1">
              <a:buFont typeface="Times" pitchFamily="2" charset="0"/>
              <a:buNone/>
            </a:pPr>
            <a:r>
              <a:rPr lang="en-US" altLang="en-US" sz="1800"/>
              <a:t>- to simplify spectra</a:t>
            </a:r>
          </a:p>
          <a:p>
            <a:pPr lvl="1">
              <a:buFont typeface="Times" pitchFamily="2" charset="0"/>
              <a:buNone/>
            </a:pPr>
            <a:r>
              <a:rPr lang="en-US" altLang="en-US" sz="1800"/>
              <a:t>- to assist in identification of coupling between nuclei</a:t>
            </a:r>
          </a:p>
          <a:p>
            <a:pPr lvl="1">
              <a:buFontTx/>
              <a:buChar char="-"/>
            </a:pPr>
            <a:r>
              <a:rPr lang="en-US" altLang="en-US" sz="1800"/>
              <a:t> to improve signal-to-noise</a:t>
            </a: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F72BFD90-B64E-294D-B422-8E474A0B7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57500"/>
            <a:ext cx="87249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How do we decouple spins from one another?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Remember, coupling occurs because the transitions of one spin (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</a:t>
            </a:r>
            <a:r>
              <a:rPr lang="en-US" altLang="en-US" sz="1800"/>
              <a:t> to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</a:t>
            </a:r>
            <a:r>
              <a:rPr lang="en-US" altLang="en-US" sz="1800"/>
              <a:t> or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</a:t>
            </a:r>
            <a:r>
              <a:rPr lang="en-US" altLang="en-US" sz="1800"/>
              <a:t> to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</a:t>
            </a:r>
            <a:r>
              <a:rPr lang="en-US" altLang="en-US" sz="1800"/>
              <a:t>) ensue</a:t>
            </a:r>
          </a:p>
          <a:p>
            <a:pPr>
              <a:buFont typeface="Times" pitchFamily="2" charset="0"/>
              <a:buNone/>
            </a:pPr>
            <a:r>
              <a:rPr lang="en-US" altLang="en-US" sz="1800"/>
              <a:t>   when the other (coupled) spin is in either the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</a:t>
            </a:r>
            <a:r>
              <a:rPr lang="en-US" altLang="en-US" sz="1800"/>
              <a:t> or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</a:t>
            </a:r>
            <a:r>
              <a:rPr lang="en-US" altLang="en-US" sz="1800"/>
              <a:t> state</a:t>
            </a:r>
          </a:p>
          <a:p>
            <a:pPr lvl="1">
              <a:buFontTx/>
              <a:buChar char="-"/>
            </a:pPr>
            <a:r>
              <a:rPr lang="en-US" altLang="en-US" sz="1800"/>
              <a:t> thus, to observe the coupling of one spin to another, the lifetime of the coupled spin </a:t>
            </a:r>
          </a:p>
          <a:p>
            <a:pPr lvl="1"/>
            <a:r>
              <a:rPr lang="en-US" altLang="en-US" sz="1800"/>
              <a:t>   in a given state must be long enough for the transitions of the other to occur</a:t>
            </a:r>
          </a:p>
          <a:p>
            <a:pPr lvl="1">
              <a:buFontTx/>
              <a:buChar char="-"/>
            </a:pPr>
            <a:r>
              <a:rPr lang="en-US" altLang="en-US" sz="1800"/>
              <a:t> this lifetime (</a:t>
            </a:r>
            <a:r>
              <a:rPr lang="en-US" altLang="en-US" sz="1800" i="1">
                <a:latin typeface="Symbol" pitchFamily="2" charset="2"/>
              </a:rPr>
              <a:t>t</a:t>
            </a:r>
            <a:r>
              <a:rPr lang="en-US" altLang="en-US" sz="1800" baseline="-25000"/>
              <a:t>1</a:t>
            </a:r>
            <a:r>
              <a:rPr lang="en-US" altLang="en-US" sz="1800"/>
              <a:t>) must be greater than 1/</a:t>
            </a:r>
            <a:r>
              <a:rPr lang="en-US" altLang="en-US" sz="1800" i="1"/>
              <a:t>J</a:t>
            </a:r>
            <a:r>
              <a:rPr lang="en-US" altLang="en-US" sz="1800"/>
              <a:t> (</a:t>
            </a:r>
            <a:r>
              <a:rPr lang="en-US" altLang="en-US" sz="1800" i="1"/>
              <a:t>J</a:t>
            </a:r>
            <a:r>
              <a:rPr lang="en-US" altLang="en-US" sz="1800"/>
              <a:t> is the scalar coupling constant)</a:t>
            </a:r>
          </a:p>
          <a:p>
            <a:pPr lvl="1">
              <a:buFontTx/>
              <a:buChar char="-"/>
            </a:pPr>
            <a:endParaRPr lang="en-US" altLang="en-US" sz="1800"/>
          </a:p>
          <a:p>
            <a:pPr lvl="4"/>
            <a:r>
              <a:rPr lang="en-US" altLang="en-US" sz="1800">
                <a:latin typeface="Symbol" pitchFamily="2" charset="2"/>
                <a:sym typeface="Symbol" pitchFamily="2" charset="2"/>
              </a:rPr>
              <a:t>		</a:t>
            </a:r>
            <a:r>
              <a:rPr lang="en-US" altLang="en-US" i="1">
                <a:latin typeface="Symbol" pitchFamily="2" charset="2"/>
                <a:sym typeface="Symbol" pitchFamily="2" charset="2"/>
              </a:rPr>
              <a:t></a:t>
            </a:r>
            <a:r>
              <a:rPr lang="en-US" altLang="en-US" baseline="-25000"/>
              <a:t>1</a:t>
            </a:r>
            <a:r>
              <a:rPr lang="en-US" altLang="en-US"/>
              <a:t> &gt; 1/</a:t>
            </a:r>
            <a:r>
              <a:rPr lang="en-US" altLang="en-US" i="1"/>
              <a:t>J</a:t>
            </a:r>
            <a:endParaRPr lang="en-US" altLang="en-US"/>
          </a:p>
          <a:p>
            <a:pPr lvl="1">
              <a:buFontTx/>
              <a:buChar char="-"/>
            </a:pPr>
            <a:endParaRPr lang="en-US" altLang="en-US" sz="1800"/>
          </a:p>
          <a:p>
            <a:pPr lvl="1">
              <a:buFontTx/>
              <a:buChar char="-"/>
            </a:pPr>
            <a:r>
              <a:rPr lang="en-US" altLang="en-US" sz="1800"/>
              <a:t> if this lifetime is significantly shortened, the coupling (splitting of the signal) will not</a:t>
            </a:r>
          </a:p>
          <a:p>
            <a:pPr lvl="1"/>
            <a:r>
              <a:rPr lang="en-US" altLang="en-US" sz="1800"/>
              <a:t>   be observed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C9A9B-23DF-3D40-B1F6-CC5481E6F5D7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Spin Decoupling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8C8903A-1686-BB4A-A7CA-6661F39D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97600"/>
            <a:ext cx="855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Two main types of decoupling:  </a:t>
            </a:r>
            <a:r>
              <a:rPr lang="en-US" altLang="en-US" sz="1800" i="1"/>
              <a:t>selective</a:t>
            </a:r>
            <a:r>
              <a:rPr lang="en-US" altLang="en-US" sz="1800"/>
              <a:t> and </a:t>
            </a:r>
            <a:r>
              <a:rPr lang="en-US" altLang="en-US" sz="1800" i="1"/>
              <a:t>broad-band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51720-B2ED-2E41-AB67-303AE8771736}"/>
              </a:ext>
            </a:extLst>
          </p:cNvPr>
          <p:cNvSpPr txBox="1"/>
          <p:nvPr/>
        </p:nvSpPr>
        <p:spPr>
          <a:xfrm>
            <a:off x="68263" y="228600"/>
            <a:ext cx="9029700" cy="4921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DF02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OTHER DECOUPLING:  SOLVENT (H</a:t>
            </a:r>
            <a:r>
              <a:rPr lang="en-US" altLang="en-US" sz="3200" baseline="-25000">
                <a:solidFill>
                  <a:srgbClr val="DF02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3200">
                <a:solidFill>
                  <a:srgbClr val="DF02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O) SUPPRESSION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CB8C86B-5153-1045-819F-E4C60077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798513"/>
            <a:ext cx="87757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 baseline="30000"/>
              <a:t>1</a:t>
            </a:r>
            <a:r>
              <a:rPr lang="en-US" altLang="en-US" sz="1800"/>
              <a:t>H NMR in protonated solvents is problematic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The concentration of H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O in H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O is ~55 M (</a:t>
            </a:r>
            <a:r>
              <a:rPr lang="en-US" altLang="en-US" sz="1800" baseline="30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H concentration ~110 M)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Signals from other molecules are obscured by the large H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O signal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One way to attenuate the H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O signal is by “decoupling”,</a:t>
            </a:r>
          </a:p>
          <a:p>
            <a:r>
              <a:rPr lang="en-US" altLang="en-US" sz="1800">
                <a:sym typeface="Symbol" pitchFamily="2" charset="2"/>
              </a:rPr>
              <a:t>    or saturating the resonance (called solvent</a:t>
            </a:r>
          </a:p>
          <a:p>
            <a:r>
              <a:rPr lang="en-US" altLang="en-US" sz="1800">
                <a:sym typeface="Symbol" pitchFamily="2" charset="2"/>
              </a:rPr>
              <a:t>    suppression by “saturation” or “presaturation”)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A long, selective, low power pulse is used to saturate</a:t>
            </a:r>
          </a:p>
          <a:p>
            <a:r>
              <a:rPr lang="en-US" altLang="en-US" sz="1800">
                <a:sym typeface="Symbol" pitchFamily="2" charset="2"/>
              </a:rPr>
              <a:t>    selectively the H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O frequency, which</a:t>
            </a:r>
          </a:p>
          <a:p>
            <a:r>
              <a:rPr lang="en-US" altLang="en-US" sz="1800">
                <a:sym typeface="Symbol" pitchFamily="2" charset="2"/>
              </a:rPr>
              <a:t>    greatly attenuates the signal in the spectrum</a:t>
            </a:r>
          </a:p>
        </p:txBody>
      </p:sp>
      <p:grpSp>
        <p:nvGrpSpPr>
          <p:cNvPr id="50180" name="Group 19">
            <a:extLst>
              <a:ext uri="{FF2B5EF4-FFF2-40B4-BE49-F238E27FC236}">
                <a16:creationId xmlns:a16="http://schemas.microsoft.com/office/drawing/2014/main" id="{277A7355-7DCA-0A46-A83B-07A896329A35}"/>
              </a:ext>
            </a:extLst>
          </p:cNvPr>
          <p:cNvGrpSpPr>
            <a:grpSpLocks/>
          </p:cNvGrpSpPr>
          <p:nvPr/>
        </p:nvGrpSpPr>
        <p:grpSpPr bwMode="auto">
          <a:xfrm>
            <a:off x="5662613" y="1866900"/>
            <a:ext cx="3117850" cy="1514475"/>
            <a:chOff x="533400" y="4876800"/>
            <a:chExt cx="3117549" cy="1514127"/>
          </a:xfrm>
        </p:grpSpPr>
        <p:sp>
          <p:nvSpPr>
            <p:cNvPr id="50184" name="Rectangle 7">
              <a:extLst>
                <a:ext uri="{FF2B5EF4-FFF2-40B4-BE49-F238E27FC236}">
                  <a16:creationId xmlns:a16="http://schemas.microsoft.com/office/drawing/2014/main" id="{B9F76E6A-F6FC-344C-A54B-CDE8FC47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870" y="5336936"/>
              <a:ext cx="98104" cy="24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5" name="Line 8">
              <a:extLst>
                <a:ext uri="{FF2B5EF4-FFF2-40B4-BE49-F238E27FC236}">
                  <a16:creationId xmlns:a16="http://schemas.microsoft.com/office/drawing/2014/main" id="{73D99BE2-D64C-5B44-99F7-64118FF2C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424" y="6082173"/>
              <a:ext cx="1512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Freeform 9">
              <a:extLst>
                <a:ext uri="{FF2B5EF4-FFF2-40B4-BE49-F238E27FC236}">
                  <a16:creationId xmlns:a16="http://schemas.microsoft.com/office/drawing/2014/main" id="{BB0AB77D-F256-BD4D-B4AC-C8A1BCA2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886" y="5732817"/>
              <a:ext cx="789063" cy="658110"/>
            </a:xfrm>
            <a:custGeom>
              <a:avLst/>
              <a:gdLst>
                <a:gd name="T0" fmla="*/ 0 w 1800"/>
                <a:gd name="T1" fmla="*/ 0 h 1650"/>
                <a:gd name="T2" fmla="*/ 2147483647 w 1800"/>
                <a:gd name="T3" fmla="*/ 2147483647 h 1650"/>
                <a:gd name="T4" fmla="*/ 2147483647 w 1800"/>
                <a:gd name="T5" fmla="*/ 2147483647 h 1650"/>
                <a:gd name="T6" fmla="*/ 2147483647 w 1800"/>
                <a:gd name="T7" fmla="*/ 2147483647 h 1650"/>
                <a:gd name="T8" fmla="*/ 2147483647 w 1800"/>
                <a:gd name="T9" fmla="*/ 2147483647 h 1650"/>
                <a:gd name="T10" fmla="*/ 2147483647 w 1800"/>
                <a:gd name="T11" fmla="*/ 2147483647 h 1650"/>
                <a:gd name="T12" fmla="*/ 2147483647 w 1800"/>
                <a:gd name="T13" fmla="*/ 2147483647 h 1650"/>
                <a:gd name="T14" fmla="*/ 2147483647 w 1800"/>
                <a:gd name="T15" fmla="*/ 2147483647 h 1650"/>
                <a:gd name="T16" fmla="*/ 2147483647 w 1800"/>
                <a:gd name="T17" fmla="*/ 2147483647 h 1650"/>
                <a:gd name="T18" fmla="*/ 2147483647 w 1800"/>
                <a:gd name="T19" fmla="*/ 2147483647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0"/>
                <a:gd name="T31" fmla="*/ 0 h 1650"/>
                <a:gd name="T32" fmla="*/ 1800 w 1800"/>
                <a:gd name="T33" fmla="*/ 1650 h 16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0" h="1650">
                  <a:moveTo>
                    <a:pt x="0" y="0"/>
                  </a:moveTo>
                  <a:cubicBezTo>
                    <a:pt x="60" y="795"/>
                    <a:pt x="120" y="1590"/>
                    <a:pt x="180" y="1620"/>
                  </a:cubicBezTo>
                  <a:cubicBezTo>
                    <a:pt x="240" y="1650"/>
                    <a:pt x="300" y="240"/>
                    <a:pt x="360" y="180"/>
                  </a:cubicBezTo>
                  <a:cubicBezTo>
                    <a:pt x="420" y="120"/>
                    <a:pt x="480" y="1200"/>
                    <a:pt x="540" y="1260"/>
                  </a:cubicBezTo>
                  <a:cubicBezTo>
                    <a:pt x="600" y="1320"/>
                    <a:pt x="660" y="570"/>
                    <a:pt x="720" y="540"/>
                  </a:cubicBezTo>
                  <a:cubicBezTo>
                    <a:pt x="780" y="510"/>
                    <a:pt x="840" y="1050"/>
                    <a:pt x="900" y="1080"/>
                  </a:cubicBezTo>
                  <a:cubicBezTo>
                    <a:pt x="960" y="1110"/>
                    <a:pt x="1020" y="750"/>
                    <a:pt x="1080" y="720"/>
                  </a:cubicBezTo>
                  <a:cubicBezTo>
                    <a:pt x="1140" y="690"/>
                    <a:pt x="1200" y="870"/>
                    <a:pt x="1260" y="900"/>
                  </a:cubicBezTo>
                  <a:cubicBezTo>
                    <a:pt x="1320" y="930"/>
                    <a:pt x="1350" y="900"/>
                    <a:pt x="1440" y="900"/>
                  </a:cubicBezTo>
                  <a:cubicBezTo>
                    <a:pt x="1530" y="900"/>
                    <a:pt x="1740" y="900"/>
                    <a:pt x="1800" y="9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7" name="Rectangle 10">
              <a:extLst>
                <a:ext uri="{FF2B5EF4-FFF2-40B4-BE49-F238E27FC236}">
                  <a16:creationId xmlns:a16="http://schemas.microsoft.com/office/drawing/2014/main" id="{24F46A69-E6AF-6C44-8C74-38D11E8D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68" y="5726050"/>
              <a:ext cx="105716" cy="3586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8" name="Text Box 11">
              <a:extLst>
                <a:ext uri="{FF2B5EF4-FFF2-40B4-BE49-F238E27FC236}">
                  <a16:creationId xmlns:a16="http://schemas.microsoft.com/office/drawing/2014/main" id="{573ED0E9-7A4C-0240-9E83-02A40DECB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150" y="5495724"/>
              <a:ext cx="374065" cy="2521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50189" name="Text Box 14">
              <a:extLst>
                <a:ext uri="{FF2B5EF4-FFF2-40B4-BE49-F238E27FC236}">
                  <a16:creationId xmlns:a16="http://schemas.microsoft.com/office/drawing/2014/main" id="{8556BD63-58C2-9147-878B-52BCA33F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849" y="5742968"/>
              <a:ext cx="257101" cy="21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90" name="Rectangle 63">
              <a:extLst>
                <a:ext uri="{FF2B5EF4-FFF2-40B4-BE49-F238E27FC236}">
                  <a16:creationId xmlns:a16="http://schemas.microsoft.com/office/drawing/2014/main" id="{30260D61-F9CC-1046-BA90-800F9CDC1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031" y="5370152"/>
              <a:ext cx="1376119" cy="9113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91" name="Line 73">
              <a:extLst>
                <a:ext uri="{FF2B5EF4-FFF2-40B4-BE49-F238E27FC236}">
                  <a16:creationId xmlns:a16="http://schemas.microsoft.com/office/drawing/2014/main" id="{3BAF0F58-88A3-354A-8B10-711C4C09C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950" y="6084710"/>
              <a:ext cx="649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74">
              <a:extLst>
                <a:ext uri="{FF2B5EF4-FFF2-40B4-BE49-F238E27FC236}">
                  <a16:creationId xmlns:a16="http://schemas.microsoft.com/office/drawing/2014/main" id="{B3E08E50-33F2-2645-B3B9-167DA825A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949" y="5457052"/>
              <a:ext cx="304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Text Box 75">
              <a:extLst>
                <a:ext uri="{FF2B5EF4-FFF2-40B4-BE49-F238E27FC236}">
                  <a16:creationId xmlns:a16="http://schemas.microsoft.com/office/drawing/2014/main" id="{B020A314-67B9-104F-BC33-B242E3102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166909"/>
              <a:ext cx="914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 (H</a:t>
              </a:r>
              <a:r>
                <a: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O)</a:t>
              </a:r>
            </a:p>
          </p:txBody>
        </p:sp>
        <p:sp>
          <p:nvSpPr>
            <p:cNvPr id="50194" name="Text Box 76">
              <a:extLst>
                <a:ext uri="{FF2B5EF4-FFF2-40B4-BE49-F238E27FC236}">
                  <a16:creationId xmlns:a16="http://schemas.microsoft.com/office/drawing/2014/main" id="{48B3563B-A156-C845-A58B-6723B6D3A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176" y="5781877"/>
              <a:ext cx="446374" cy="30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50195" name="Text Box 77">
              <a:extLst>
                <a:ext uri="{FF2B5EF4-FFF2-40B4-BE49-F238E27FC236}">
                  <a16:creationId xmlns:a16="http://schemas.microsoft.com/office/drawing/2014/main" id="{E62F1387-4FCC-634C-9CEF-70DCC2D48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4876800"/>
              <a:ext cx="2362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solvent (H</a:t>
              </a:r>
              <a:r>
                <a: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O) suppression</a:t>
              </a:r>
            </a:p>
          </p:txBody>
        </p:sp>
      </p:grpSp>
      <p:pic>
        <p:nvPicPr>
          <p:cNvPr id="50181" name="Picture 20" descr="water.tiff">
            <a:extLst>
              <a:ext uri="{FF2B5EF4-FFF2-40B4-BE49-F238E27FC236}">
                <a16:creationId xmlns:a16="http://schemas.microsoft.com/office/drawing/2014/main" id="{E33F941A-D123-2040-A62D-6FABB854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733800"/>
            <a:ext cx="30051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21" descr="water-suppressed.tiff">
            <a:extLst>
              <a:ext uri="{FF2B5EF4-FFF2-40B4-BE49-F238E27FC236}">
                <a16:creationId xmlns:a16="http://schemas.microsoft.com/office/drawing/2014/main" id="{8BA06147-1443-594E-93BB-7D0C9E7C7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1702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Box 22">
            <a:extLst>
              <a:ext uri="{FF2B5EF4-FFF2-40B4-BE49-F238E27FC236}">
                <a16:creationId xmlns:a16="http://schemas.microsoft.com/office/drawing/2014/main" id="{B4C3D8EF-36E6-714F-91A9-108261897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86200"/>
            <a:ext cx="2954338" cy="175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aseline="30000"/>
              <a:t>1</a:t>
            </a:r>
            <a:r>
              <a:rPr lang="en-US" altLang="en-US" sz="1800"/>
              <a:t>H NMR spectrum of a 1 mM</a:t>
            </a:r>
          </a:p>
          <a:p>
            <a:r>
              <a:rPr lang="en-US" altLang="en-US" sz="1800"/>
              <a:t>solution of a protein molecule</a:t>
            </a:r>
          </a:p>
          <a:p>
            <a:endParaRPr lang="en-US" altLang="en-US" sz="1800"/>
          </a:p>
          <a:p>
            <a:pPr>
              <a:buFont typeface="Wingdings" pitchFamily="2" charset="2"/>
              <a:buChar char="ç"/>
            </a:pPr>
            <a:r>
              <a:rPr lang="en-US" altLang="en-US" sz="1800"/>
              <a:t>no water suppression</a:t>
            </a:r>
          </a:p>
          <a:p>
            <a:endParaRPr lang="en-US" altLang="en-US" sz="1800"/>
          </a:p>
          <a:p>
            <a:r>
              <a:rPr lang="en-US" altLang="en-US" sz="1800"/>
              <a:t>       with water suppression</a:t>
            </a:r>
            <a:r>
              <a:rPr lang="en-US" altLang="en-US" sz="1800">
                <a:latin typeface="Wingdings" pitchFamily="2" charset="2"/>
              </a:rPr>
              <a:t></a:t>
            </a: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81268975-E8F6-5F49-AB32-E31E1983B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850900"/>
            <a:ext cx="8559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  <a:p>
            <a:pPr lvl="1"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selective decoupling</a:t>
            </a:r>
          </a:p>
          <a:p>
            <a:pPr>
              <a:buFont typeface="Times" pitchFamily="2" charset="0"/>
              <a:buNone/>
            </a:pPr>
            <a:r>
              <a:rPr lang="en-US" altLang="en-US" sz="1800"/>
              <a:t>	- selective excitation is accomplished by a very long pulse centered at the</a:t>
            </a:r>
          </a:p>
          <a:p>
            <a:pPr>
              <a:buFont typeface="Times" pitchFamily="2" charset="0"/>
              <a:buNone/>
            </a:pPr>
            <a:r>
              <a:rPr lang="en-US" altLang="en-US" sz="1800"/>
              <a:t>	   Larmor frequency of the signal of interest (remember, the bandwidth is</a:t>
            </a:r>
          </a:p>
          <a:p>
            <a:pPr>
              <a:buFont typeface="Times" pitchFamily="2" charset="0"/>
              <a:buNone/>
            </a:pPr>
            <a:r>
              <a:rPr lang="en-US" altLang="en-US" sz="1800"/>
              <a:t>                   proportional to 1/</a:t>
            </a:r>
            <a:r>
              <a:rPr lang="en-US" altLang="en-US" sz="1800" i="1"/>
              <a:t>τ</a:t>
            </a:r>
            <a:r>
              <a:rPr lang="en-US" altLang="en-US" sz="1800" baseline="-25000"/>
              <a:t>p</a:t>
            </a:r>
            <a:r>
              <a:rPr lang="en-US" altLang="en-US" sz="1800"/>
              <a:t>, so a </a:t>
            </a:r>
            <a:r>
              <a:rPr lang="en-US" altLang="en-US" sz="1800" i="1"/>
              <a:t>long</a:t>
            </a:r>
            <a:r>
              <a:rPr lang="en-US" altLang="en-US" sz="1800"/>
              <a:t> pulse is highly </a:t>
            </a:r>
            <a:r>
              <a:rPr lang="en-US" altLang="en-US" sz="1800" i="1"/>
              <a:t>selective</a:t>
            </a:r>
            <a:r>
              <a:rPr lang="en-US" altLang="en-US" sz="1800"/>
              <a:t>)</a:t>
            </a:r>
          </a:p>
          <a:p>
            <a:pPr>
              <a:buFont typeface="Times" pitchFamily="2" charset="0"/>
              <a:buNone/>
            </a:pPr>
            <a:r>
              <a:rPr lang="en-US" altLang="en-US" sz="1800"/>
              <a:t>	- the long pulse causes rapid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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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</a:t>
            </a:r>
            <a:r>
              <a:rPr lang="en-US" altLang="en-US" sz="1800">
                <a:sym typeface="Symbol" pitchFamily="2" charset="2"/>
              </a:rPr>
              <a:t> and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</a:t>
            </a:r>
            <a:r>
              <a:rPr lang="en-US" altLang="en-US" sz="1800">
                <a:sym typeface="Symbol" pitchFamily="2" charset="2"/>
              </a:rPr>
              <a:t> 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</a:t>
            </a:r>
            <a:r>
              <a:rPr lang="en-US" altLang="en-US" sz="1800">
                <a:sym typeface="Symbol" pitchFamily="2" charset="2"/>
              </a:rPr>
              <a:t> transitions such that the lifetime</a:t>
            </a:r>
          </a:p>
          <a:p>
            <a:pPr>
              <a:buFont typeface="Times" pitchFamily="2" charset="0"/>
              <a:buNone/>
            </a:pPr>
            <a:r>
              <a:rPr lang="en-US" altLang="en-US" sz="1800">
                <a:sym typeface="Symbol" pitchFamily="2" charset="2"/>
              </a:rPr>
              <a:t>	   of any particular spin in any given state is short (i.e. </a:t>
            </a:r>
            <a:r>
              <a:rPr lang="en-US" altLang="en-US" sz="1800" i="1">
                <a:latin typeface="Symbol" pitchFamily="2" charset="2"/>
                <a:sym typeface="Symbol" pitchFamily="2" charset="2"/>
              </a:rPr>
              <a:t></a:t>
            </a:r>
            <a:r>
              <a:rPr lang="en-US" altLang="en-US" sz="1800" baseline="-25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 &lt; 1/</a:t>
            </a:r>
            <a:r>
              <a:rPr lang="en-US" altLang="en-US" sz="1800" i="1">
                <a:sym typeface="Symbol" pitchFamily="2" charset="2"/>
              </a:rPr>
              <a:t>J</a:t>
            </a:r>
            <a:r>
              <a:rPr lang="en-US" altLang="en-US" sz="1800">
                <a:sym typeface="Symbol" pitchFamily="2" charset="2"/>
              </a:rPr>
              <a:t>)</a:t>
            </a:r>
          </a:p>
          <a:p>
            <a:pPr lvl="2">
              <a:buFontTx/>
              <a:buChar char="-"/>
            </a:pPr>
            <a:r>
              <a:rPr lang="en-US" altLang="en-US" sz="1800"/>
              <a:t> selective excitation of one signal (spin) in an NMR spectrum leads to multiplet</a:t>
            </a:r>
          </a:p>
          <a:p>
            <a:pPr lvl="2"/>
            <a:r>
              <a:rPr lang="en-US" altLang="en-US" sz="1800"/>
              <a:t>   collapse and simplification of the spin-spin splitting patterns of the signals from</a:t>
            </a:r>
          </a:p>
          <a:p>
            <a:pPr lvl="2"/>
            <a:r>
              <a:rPr lang="en-US" altLang="en-US" sz="1800"/>
              <a:t>   the nuclei to which the spin is coupled</a:t>
            </a:r>
            <a:endParaRPr lang="en-US" altLang="en-US" sz="1800">
              <a:sym typeface="Symbol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03BE8-B5D8-4F42-B700-A022064CC766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Selective Decoupling</a:t>
            </a:r>
          </a:p>
        </p:txBody>
      </p:sp>
      <p:grpSp>
        <p:nvGrpSpPr>
          <p:cNvPr id="17412" name="Group 43">
            <a:extLst>
              <a:ext uri="{FF2B5EF4-FFF2-40B4-BE49-F238E27FC236}">
                <a16:creationId xmlns:a16="http://schemas.microsoft.com/office/drawing/2014/main" id="{C33E3496-1419-3547-B025-6DB4378A79B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89400"/>
            <a:ext cx="5740400" cy="2527300"/>
            <a:chOff x="1524000" y="4089400"/>
            <a:chExt cx="5740400" cy="2527303"/>
          </a:xfrm>
        </p:grpSpPr>
        <p:sp>
          <p:nvSpPr>
            <p:cNvPr id="17413" name="Rectangle 7">
              <a:extLst>
                <a:ext uri="{FF2B5EF4-FFF2-40B4-BE49-F238E27FC236}">
                  <a16:creationId xmlns:a16="http://schemas.microsoft.com/office/drawing/2014/main" id="{3EFF58FB-B41A-714A-B995-171FCA71F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4638677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4" name="Line 8">
              <a:extLst>
                <a:ext uri="{FF2B5EF4-FFF2-40B4-BE49-F238E27FC236}">
                  <a16:creationId xmlns:a16="http://schemas.microsoft.com/office/drawing/2014/main" id="{6487F52F-FE11-0D41-B7AF-34F894198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300" y="6037265"/>
              <a:ext cx="28384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Freeform 9">
              <a:extLst>
                <a:ext uri="{FF2B5EF4-FFF2-40B4-BE49-F238E27FC236}">
                  <a16:creationId xmlns:a16="http://schemas.microsoft.com/office/drawing/2014/main" id="{085174D7-D702-EE48-BFC9-929EDE737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213" y="5381627"/>
              <a:ext cx="1481138" cy="1235076"/>
            </a:xfrm>
            <a:custGeom>
              <a:avLst/>
              <a:gdLst>
                <a:gd name="T0" fmla="*/ 0 w 1800"/>
                <a:gd name="T1" fmla="*/ 0 h 1650"/>
                <a:gd name="T2" fmla="*/ 2147483647 w 1800"/>
                <a:gd name="T3" fmla="*/ 2147483647 h 1650"/>
                <a:gd name="T4" fmla="*/ 2147483647 w 1800"/>
                <a:gd name="T5" fmla="*/ 2147483647 h 1650"/>
                <a:gd name="T6" fmla="*/ 2147483647 w 1800"/>
                <a:gd name="T7" fmla="*/ 2147483647 h 1650"/>
                <a:gd name="T8" fmla="*/ 2147483647 w 1800"/>
                <a:gd name="T9" fmla="*/ 2147483647 h 1650"/>
                <a:gd name="T10" fmla="*/ 2147483647 w 1800"/>
                <a:gd name="T11" fmla="*/ 2147483647 h 1650"/>
                <a:gd name="T12" fmla="*/ 2147483647 w 1800"/>
                <a:gd name="T13" fmla="*/ 2147483647 h 1650"/>
                <a:gd name="T14" fmla="*/ 2147483647 w 1800"/>
                <a:gd name="T15" fmla="*/ 2147483647 h 1650"/>
                <a:gd name="T16" fmla="*/ 2147483647 w 1800"/>
                <a:gd name="T17" fmla="*/ 2147483647 h 1650"/>
                <a:gd name="T18" fmla="*/ 2147483647 w 1800"/>
                <a:gd name="T19" fmla="*/ 2147483647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0"/>
                <a:gd name="T31" fmla="*/ 0 h 1650"/>
                <a:gd name="T32" fmla="*/ 1800 w 1800"/>
                <a:gd name="T33" fmla="*/ 1650 h 16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0" h="1650">
                  <a:moveTo>
                    <a:pt x="0" y="0"/>
                  </a:moveTo>
                  <a:cubicBezTo>
                    <a:pt x="60" y="795"/>
                    <a:pt x="120" y="1590"/>
                    <a:pt x="180" y="1620"/>
                  </a:cubicBezTo>
                  <a:cubicBezTo>
                    <a:pt x="240" y="1650"/>
                    <a:pt x="300" y="240"/>
                    <a:pt x="360" y="180"/>
                  </a:cubicBezTo>
                  <a:cubicBezTo>
                    <a:pt x="420" y="120"/>
                    <a:pt x="480" y="1200"/>
                    <a:pt x="540" y="1260"/>
                  </a:cubicBezTo>
                  <a:cubicBezTo>
                    <a:pt x="600" y="1320"/>
                    <a:pt x="660" y="570"/>
                    <a:pt x="720" y="540"/>
                  </a:cubicBezTo>
                  <a:cubicBezTo>
                    <a:pt x="780" y="510"/>
                    <a:pt x="840" y="1050"/>
                    <a:pt x="900" y="1080"/>
                  </a:cubicBezTo>
                  <a:cubicBezTo>
                    <a:pt x="960" y="1110"/>
                    <a:pt x="1020" y="750"/>
                    <a:pt x="1080" y="720"/>
                  </a:cubicBezTo>
                  <a:cubicBezTo>
                    <a:pt x="1140" y="690"/>
                    <a:pt x="1200" y="870"/>
                    <a:pt x="1260" y="900"/>
                  </a:cubicBezTo>
                  <a:cubicBezTo>
                    <a:pt x="1320" y="930"/>
                    <a:pt x="1350" y="900"/>
                    <a:pt x="1440" y="900"/>
                  </a:cubicBezTo>
                  <a:cubicBezTo>
                    <a:pt x="1530" y="900"/>
                    <a:pt x="1740" y="900"/>
                    <a:pt x="1800" y="90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6" name="Rectangle 10">
              <a:extLst>
                <a:ext uri="{FF2B5EF4-FFF2-40B4-BE49-F238E27FC236}">
                  <a16:creationId xmlns:a16="http://schemas.microsoft.com/office/drawing/2014/main" id="{CAF294E9-7D45-F14E-A9F1-5BE3A945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313" y="5368927"/>
              <a:ext cx="198438" cy="6731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7" name="Text Box 11">
              <a:extLst>
                <a:ext uri="{FF2B5EF4-FFF2-40B4-BE49-F238E27FC236}">
                  <a16:creationId xmlns:a16="http://schemas.microsoft.com/office/drawing/2014/main" id="{B5DD188B-E68E-A94A-958A-24ECD7A58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1963" y="5011740"/>
              <a:ext cx="357188" cy="3270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17418" name="Text Box 14">
              <a:extLst>
                <a:ext uri="{FF2B5EF4-FFF2-40B4-BE49-F238E27FC236}">
                  <a16:creationId xmlns:a16="http://schemas.microsoft.com/office/drawing/2014/main" id="{3ACAD83E-74D7-4247-8D1B-65EDA40E6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075" y="5400677"/>
              <a:ext cx="295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19" name="Rectangle 63">
              <a:extLst>
                <a:ext uri="{FF2B5EF4-FFF2-40B4-BE49-F238E27FC236}">
                  <a16:creationId xmlns:a16="http://schemas.microsoft.com/office/drawing/2014/main" id="{C1C63B32-DA29-F24B-9960-0E778B66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588" y="4635500"/>
              <a:ext cx="4341812" cy="2365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0" name="Line 73">
              <a:extLst>
                <a:ext uri="{FF2B5EF4-FFF2-40B4-BE49-F238E27FC236}">
                  <a16:creationId xmlns:a16="http://schemas.microsoft.com/office/drawing/2014/main" id="{15563FD0-21B5-D64F-80C0-0F07C6FFF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6042025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74">
              <a:extLst>
                <a:ext uri="{FF2B5EF4-FFF2-40B4-BE49-F238E27FC236}">
                  <a16:creationId xmlns:a16="http://schemas.microsoft.com/office/drawing/2014/main" id="{A16C8B90-7A02-8F4F-9CFC-058BF9781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864100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Text Box 75">
              <a:extLst>
                <a:ext uri="{FF2B5EF4-FFF2-40B4-BE49-F238E27FC236}">
                  <a16:creationId xmlns:a16="http://schemas.microsoft.com/office/drawing/2014/main" id="{103EDCAE-DE8D-D640-88B4-2A0E9CE25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388" y="4319588"/>
              <a:ext cx="521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7423" name="Text Box 76">
              <a:extLst>
                <a:ext uri="{FF2B5EF4-FFF2-40B4-BE49-F238E27FC236}">
                  <a16:creationId xmlns:a16="http://schemas.microsoft.com/office/drawing/2014/main" id="{14B038F9-8D1C-1442-8868-953273D48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388" y="5473700"/>
              <a:ext cx="521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7424" name="Text Box 77">
              <a:extLst>
                <a:ext uri="{FF2B5EF4-FFF2-40B4-BE49-F238E27FC236}">
                  <a16:creationId xmlns:a16="http://schemas.microsoft.com/office/drawing/2014/main" id="{6AE65445-368C-6E41-AF94-528F6C28B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500" y="4089400"/>
              <a:ext cx="426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low-power long pulse (frequency selective)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CB7867C0-C92A-0646-94C5-E01E02DD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3111500"/>
            <a:ext cx="855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often it is useful to remove </a:t>
            </a:r>
            <a:r>
              <a:rPr lang="en-US" altLang="en-US" sz="1800" i="1"/>
              <a:t>all</a:t>
            </a:r>
            <a:r>
              <a:rPr lang="en-US" altLang="en-US" sz="1800"/>
              <a:t> coupling of a given type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for instance, it is often useful in </a:t>
            </a:r>
            <a:r>
              <a:rPr lang="en-US" altLang="en-US" sz="1800" baseline="30000"/>
              <a:t>13</a:t>
            </a:r>
            <a:r>
              <a:rPr lang="en-US" altLang="en-US" sz="1800"/>
              <a:t>C NMR/spectra to remove all coupling from </a:t>
            </a:r>
            <a:r>
              <a:rPr lang="en-US" altLang="en-US" sz="1800" baseline="30000"/>
              <a:t>1</a:t>
            </a:r>
            <a:r>
              <a:rPr lang="en-US" altLang="en-US" sz="1800"/>
              <a:t>H</a:t>
            </a:r>
          </a:p>
        </p:txBody>
      </p:sp>
      <p:grpSp>
        <p:nvGrpSpPr>
          <p:cNvPr id="19459" name="Group 42">
            <a:extLst>
              <a:ext uri="{FF2B5EF4-FFF2-40B4-BE49-F238E27FC236}">
                <a16:creationId xmlns:a16="http://schemas.microsoft.com/office/drawing/2014/main" id="{D79061EC-68A5-A643-BFC5-A2765B517A2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00500"/>
            <a:ext cx="5721350" cy="2705100"/>
            <a:chOff x="1289050" y="3314700"/>
            <a:chExt cx="5721350" cy="2705100"/>
          </a:xfrm>
        </p:grpSpPr>
        <p:grpSp>
          <p:nvGrpSpPr>
            <p:cNvPr id="19462" name="Group 72">
              <a:extLst>
                <a:ext uri="{FF2B5EF4-FFF2-40B4-BE49-F238E27FC236}">
                  <a16:creationId xmlns:a16="http://schemas.microsoft.com/office/drawing/2014/main" id="{E70462E1-4848-8B43-83D5-766C96903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733800"/>
              <a:ext cx="4343400" cy="2286000"/>
              <a:chOff x="720" y="2256"/>
              <a:chExt cx="2736" cy="1440"/>
            </a:xfrm>
          </p:grpSpPr>
          <p:sp>
            <p:nvSpPr>
              <p:cNvPr id="19468" name="Rectangle 7">
                <a:extLst>
                  <a:ext uri="{FF2B5EF4-FFF2-40B4-BE49-F238E27FC236}">
                    <a16:creationId xmlns:a16="http://schemas.microsoft.com/office/drawing/2014/main" id="{C1255449-3C24-E04D-A03E-0C456A9D7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45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69" name="Line 8">
                <a:extLst>
                  <a:ext uri="{FF2B5EF4-FFF2-40B4-BE49-F238E27FC236}">
                    <a16:creationId xmlns:a16="http://schemas.microsoft.com/office/drawing/2014/main" id="{9EA536B6-435A-E443-BB0C-53F74BF62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3331"/>
                <a:ext cx="17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0" name="Freeform 9">
                <a:extLst>
                  <a:ext uri="{FF2B5EF4-FFF2-40B4-BE49-F238E27FC236}">
                    <a16:creationId xmlns:a16="http://schemas.microsoft.com/office/drawing/2014/main" id="{C7A3FFBF-93F9-DA4C-8DEA-29251CDD6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" y="2918"/>
                <a:ext cx="933" cy="778"/>
              </a:xfrm>
              <a:custGeom>
                <a:avLst/>
                <a:gdLst>
                  <a:gd name="T0" fmla="*/ 0 w 1800"/>
                  <a:gd name="T1" fmla="*/ 0 h 1650"/>
                  <a:gd name="T2" fmla="*/ 1 w 1800"/>
                  <a:gd name="T3" fmla="*/ 0 h 1650"/>
                  <a:gd name="T4" fmla="*/ 1 w 1800"/>
                  <a:gd name="T5" fmla="*/ 0 h 1650"/>
                  <a:gd name="T6" fmla="*/ 1 w 1800"/>
                  <a:gd name="T7" fmla="*/ 0 h 1650"/>
                  <a:gd name="T8" fmla="*/ 1 w 1800"/>
                  <a:gd name="T9" fmla="*/ 0 h 1650"/>
                  <a:gd name="T10" fmla="*/ 1 w 1800"/>
                  <a:gd name="T11" fmla="*/ 0 h 1650"/>
                  <a:gd name="T12" fmla="*/ 1 w 1800"/>
                  <a:gd name="T13" fmla="*/ 0 h 1650"/>
                  <a:gd name="T14" fmla="*/ 1 w 1800"/>
                  <a:gd name="T15" fmla="*/ 0 h 1650"/>
                  <a:gd name="T16" fmla="*/ 1 w 1800"/>
                  <a:gd name="T17" fmla="*/ 0 h 1650"/>
                  <a:gd name="T18" fmla="*/ 1 w 1800"/>
                  <a:gd name="T19" fmla="*/ 0 h 165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800"/>
                  <a:gd name="T31" fmla="*/ 0 h 1650"/>
                  <a:gd name="T32" fmla="*/ 1800 w 1800"/>
                  <a:gd name="T33" fmla="*/ 1650 h 165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800" h="1650">
                    <a:moveTo>
                      <a:pt x="0" y="0"/>
                    </a:moveTo>
                    <a:cubicBezTo>
                      <a:pt x="60" y="795"/>
                      <a:pt x="120" y="1590"/>
                      <a:pt x="180" y="1620"/>
                    </a:cubicBezTo>
                    <a:cubicBezTo>
                      <a:pt x="240" y="1650"/>
                      <a:pt x="300" y="240"/>
                      <a:pt x="360" y="180"/>
                    </a:cubicBezTo>
                    <a:cubicBezTo>
                      <a:pt x="420" y="120"/>
                      <a:pt x="480" y="1200"/>
                      <a:pt x="540" y="1260"/>
                    </a:cubicBezTo>
                    <a:cubicBezTo>
                      <a:pt x="600" y="1320"/>
                      <a:pt x="660" y="570"/>
                      <a:pt x="720" y="540"/>
                    </a:cubicBezTo>
                    <a:cubicBezTo>
                      <a:pt x="780" y="510"/>
                      <a:pt x="840" y="1050"/>
                      <a:pt x="900" y="1080"/>
                    </a:cubicBezTo>
                    <a:cubicBezTo>
                      <a:pt x="960" y="1110"/>
                      <a:pt x="1020" y="750"/>
                      <a:pt x="1080" y="720"/>
                    </a:cubicBezTo>
                    <a:cubicBezTo>
                      <a:pt x="1140" y="690"/>
                      <a:pt x="1200" y="870"/>
                      <a:pt x="1260" y="900"/>
                    </a:cubicBezTo>
                    <a:cubicBezTo>
                      <a:pt x="1320" y="930"/>
                      <a:pt x="1350" y="900"/>
                      <a:pt x="1440" y="900"/>
                    </a:cubicBezTo>
                    <a:cubicBezTo>
                      <a:pt x="1530" y="900"/>
                      <a:pt x="1740" y="900"/>
                      <a:pt x="1800" y="90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71" name="Rectangle 10">
                <a:extLst>
                  <a:ext uri="{FF2B5EF4-FFF2-40B4-BE49-F238E27FC236}">
                    <a16:creationId xmlns:a16="http://schemas.microsoft.com/office/drawing/2014/main" id="{10F20D4A-F52F-CE41-A775-0E821A3DF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" y="2910"/>
                <a:ext cx="125" cy="42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72" name="Text Box 11">
                <a:extLst>
                  <a:ext uri="{FF2B5EF4-FFF2-40B4-BE49-F238E27FC236}">
                    <a16:creationId xmlns:a16="http://schemas.microsoft.com/office/drawing/2014/main" id="{EDC356D4-F79A-A847-B6F5-FF9095EE8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3" y="2685"/>
                <a:ext cx="225" cy="20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Times New Roman" panose="02020603050405020304" pitchFamily="18" charset="0"/>
                  </a:rPr>
                  <a:t>90</a:t>
                </a:r>
              </a:p>
            </p:txBody>
          </p:sp>
          <p:sp>
            <p:nvSpPr>
              <p:cNvPr id="19473" name="Text Box 14">
                <a:extLst>
                  <a:ext uri="{FF2B5EF4-FFF2-40B4-BE49-F238E27FC236}">
                    <a16:creationId xmlns:a16="http://schemas.microsoft.com/office/drawing/2014/main" id="{4C098CBB-0F69-1F49-98D5-0B77E8EB7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2930"/>
                <a:ext cx="18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en-US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474" name="Group 70">
                <a:extLst>
                  <a:ext uri="{FF2B5EF4-FFF2-40B4-BE49-F238E27FC236}">
                    <a16:creationId xmlns:a16="http://schemas.microsoft.com/office/drawing/2014/main" id="{B2FD1255-6EF8-2142-9202-9A7B2F28B7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2256"/>
                <a:ext cx="2724" cy="341"/>
                <a:chOff x="1200" y="1968"/>
                <a:chExt cx="1881" cy="297"/>
              </a:xfrm>
            </p:grpSpPr>
            <p:sp>
              <p:nvSpPr>
                <p:cNvPr id="19475" name="Rectangle 35">
                  <a:extLst>
                    <a:ext uri="{FF2B5EF4-FFF2-40B4-BE49-F238E27FC236}">
                      <a16:creationId xmlns:a16="http://schemas.microsoft.com/office/drawing/2014/main" id="{36F342DB-F6AE-2648-A02E-60B46E8A78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76" name="Rectangle 36">
                  <a:extLst>
                    <a:ext uri="{FF2B5EF4-FFF2-40B4-BE49-F238E27FC236}">
                      <a16:creationId xmlns:a16="http://schemas.microsoft.com/office/drawing/2014/main" id="{35A9EDE9-25E9-4347-9D84-726F300D0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6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77" name="Rectangle 38">
                  <a:extLst>
                    <a:ext uri="{FF2B5EF4-FFF2-40B4-BE49-F238E27FC236}">
                      <a16:creationId xmlns:a16="http://schemas.microsoft.com/office/drawing/2014/main" id="{54B811BD-FC14-864C-BFF2-F08101F47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2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78" name="Rectangle 39">
                  <a:extLst>
                    <a:ext uri="{FF2B5EF4-FFF2-40B4-BE49-F238E27FC236}">
                      <a16:creationId xmlns:a16="http://schemas.microsoft.com/office/drawing/2014/main" id="{08DE13F4-0F72-5F4B-9D8E-6A98837C2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4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79" name="Rectangle 40">
                  <a:extLst>
                    <a:ext uri="{FF2B5EF4-FFF2-40B4-BE49-F238E27FC236}">
                      <a16:creationId xmlns:a16="http://schemas.microsoft.com/office/drawing/2014/main" id="{7E2414B1-EFDF-3D48-9698-FB61AF2EA2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8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0" name="Rectangle 42">
                  <a:extLst>
                    <a:ext uri="{FF2B5EF4-FFF2-40B4-BE49-F238E27FC236}">
                      <a16:creationId xmlns:a16="http://schemas.microsoft.com/office/drawing/2014/main" id="{28086FF7-0A1B-7D48-8CA2-D4CBEABEB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0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1" name="Rectangle 43">
                  <a:extLst>
                    <a:ext uri="{FF2B5EF4-FFF2-40B4-BE49-F238E27FC236}">
                      <a16:creationId xmlns:a16="http://schemas.microsoft.com/office/drawing/2014/main" id="{54243D7F-E08B-C54B-BB40-C82F02B7A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8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2" name="Rectangle 44">
                  <a:extLst>
                    <a:ext uri="{FF2B5EF4-FFF2-40B4-BE49-F238E27FC236}">
                      <a16:creationId xmlns:a16="http://schemas.microsoft.com/office/drawing/2014/main" id="{857F6984-C3B8-3F4F-8A23-3D681AC33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6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3" name="Rectangle 46">
                  <a:extLst>
                    <a:ext uri="{FF2B5EF4-FFF2-40B4-BE49-F238E27FC236}">
                      <a16:creationId xmlns:a16="http://schemas.microsoft.com/office/drawing/2014/main" id="{EC92B2A8-51B7-C344-B2AB-DB55686E0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4" name="Rectangle 47">
                  <a:extLst>
                    <a:ext uri="{FF2B5EF4-FFF2-40B4-BE49-F238E27FC236}">
                      <a16:creationId xmlns:a16="http://schemas.microsoft.com/office/drawing/2014/main" id="{E028C431-DA73-8F4C-9E2B-2265127B6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5" name="Rectangle 48">
                  <a:extLst>
                    <a:ext uri="{FF2B5EF4-FFF2-40B4-BE49-F238E27FC236}">
                      <a16:creationId xmlns:a16="http://schemas.microsoft.com/office/drawing/2014/main" id="{A2838241-02BE-F94A-8B16-2258855E2B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0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6" name="Rectangle 49">
                  <a:extLst>
                    <a:ext uri="{FF2B5EF4-FFF2-40B4-BE49-F238E27FC236}">
                      <a16:creationId xmlns:a16="http://schemas.microsoft.com/office/drawing/2014/main" id="{6F961E34-09DE-1245-9F77-1A53943D0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2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7" name="Rectangle 51">
                  <a:extLst>
                    <a:ext uri="{FF2B5EF4-FFF2-40B4-BE49-F238E27FC236}">
                      <a16:creationId xmlns:a16="http://schemas.microsoft.com/office/drawing/2014/main" id="{CF509F30-5EEB-9E48-BE6A-F29E57F47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8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8" name="Rectangle 52">
                  <a:extLst>
                    <a:ext uri="{FF2B5EF4-FFF2-40B4-BE49-F238E27FC236}">
                      <a16:creationId xmlns:a16="http://schemas.microsoft.com/office/drawing/2014/main" id="{1B1A7159-605C-024B-AAB6-F9D551B30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6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9" name="Rectangle 53">
                  <a:extLst>
                    <a:ext uri="{FF2B5EF4-FFF2-40B4-BE49-F238E27FC236}">
                      <a16:creationId xmlns:a16="http://schemas.microsoft.com/office/drawing/2014/main" id="{ABF53899-42F2-8248-A4E9-5EF762E7B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4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0" name="Rectangle 56">
                  <a:extLst>
                    <a:ext uri="{FF2B5EF4-FFF2-40B4-BE49-F238E27FC236}">
                      <a16:creationId xmlns:a16="http://schemas.microsoft.com/office/drawing/2014/main" id="{1F85FE39-5310-4947-97B3-BB9BB57E5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1" name="Rectangle 57">
                  <a:extLst>
                    <a:ext uri="{FF2B5EF4-FFF2-40B4-BE49-F238E27FC236}">
                      <a16:creationId xmlns:a16="http://schemas.microsoft.com/office/drawing/2014/main" id="{8006363E-45C0-2141-8E0A-75D2EEA7BD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2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2" name="Rectangle 58">
                  <a:extLst>
                    <a:ext uri="{FF2B5EF4-FFF2-40B4-BE49-F238E27FC236}">
                      <a16:creationId xmlns:a16="http://schemas.microsoft.com/office/drawing/2014/main" id="{776A84FD-0FFF-0046-B1EA-C6AB0EA90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6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3" name="Rectangle 59">
                  <a:extLst>
                    <a:ext uri="{FF2B5EF4-FFF2-40B4-BE49-F238E27FC236}">
                      <a16:creationId xmlns:a16="http://schemas.microsoft.com/office/drawing/2014/main" id="{E111650F-60EE-8440-BCB5-1DD5D480B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8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4" name="Rectangle 61">
                  <a:extLst>
                    <a:ext uri="{FF2B5EF4-FFF2-40B4-BE49-F238E27FC236}">
                      <a16:creationId xmlns:a16="http://schemas.microsoft.com/office/drawing/2014/main" id="{9B718641-08E3-384F-BDDA-DAFAD5EC9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5" name="Rectangle 63">
                  <a:extLst>
                    <a:ext uri="{FF2B5EF4-FFF2-40B4-BE49-F238E27FC236}">
                      <a16:creationId xmlns:a16="http://schemas.microsoft.com/office/drawing/2014/main" id="{1F1A55B6-2618-0B44-A8AA-955358A225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6" name="Rectangle 64">
                  <a:extLst>
                    <a:ext uri="{FF2B5EF4-FFF2-40B4-BE49-F238E27FC236}">
                      <a16:creationId xmlns:a16="http://schemas.microsoft.com/office/drawing/2014/main" id="{5A7256BB-E2C8-5142-9598-C131B534E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6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7" name="Rectangle 66">
                  <a:extLst>
                    <a:ext uri="{FF2B5EF4-FFF2-40B4-BE49-F238E27FC236}">
                      <a16:creationId xmlns:a16="http://schemas.microsoft.com/office/drawing/2014/main" id="{8F363EF1-4C0C-3C4A-A0A8-459F0EC82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8" name="Rectangle 67">
                  <a:extLst>
                    <a:ext uri="{FF2B5EF4-FFF2-40B4-BE49-F238E27FC236}">
                      <a16:creationId xmlns:a16="http://schemas.microsoft.com/office/drawing/2014/main" id="{AFB9B783-F3FC-454D-9E59-1B0F0BA7B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8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9" name="Rectangle 69">
                  <a:extLst>
                    <a:ext uri="{FF2B5EF4-FFF2-40B4-BE49-F238E27FC236}">
                      <a16:creationId xmlns:a16="http://schemas.microsoft.com/office/drawing/2014/main" id="{3DFFB8EC-7DDE-F24A-9FC0-84F4EE2922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57" cy="29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9463" name="Line 73">
              <a:extLst>
                <a:ext uri="{FF2B5EF4-FFF2-40B4-BE49-F238E27FC236}">
                  <a16:creationId xmlns:a16="http://schemas.microsoft.com/office/drawing/2014/main" id="{26D97E60-C01D-D540-8D19-362E76DF4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050" y="5445125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74">
              <a:extLst>
                <a:ext uri="{FF2B5EF4-FFF2-40B4-BE49-F238E27FC236}">
                  <a16:creationId xmlns:a16="http://schemas.microsoft.com/office/drawing/2014/main" id="{29EAFEA2-47CA-7140-944F-EA856B664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050" y="4267200"/>
              <a:ext cx="1219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Text Box 75">
              <a:extLst>
                <a:ext uri="{FF2B5EF4-FFF2-40B4-BE49-F238E27FC236}">
                  <a16:creationId xmlns:a16="http://schemas.microsoft.com/office/drawing/2014/main" id="{AFF5BFF6-662D-8942-9A42-76C2A6BB7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3700" y="3722688"/>
              <a:ext cx="521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aseline="30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9466" name="Text Box 76">
              <a:extLst>
                <a:ext uri="{FF2B5EF4-FFF2-40B4-BE49-F238E27FC236}">
                  <a16:creationId xmlns:a16="http://schemas.microsoft.com/office/drawing/2014/main" id="{FD2FAFB0-EA16-4847-9C31-1933150A9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438" y="4876800"/>
              <a:ext cx="6351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aseline="3000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9467" name="Text Box 77">
              <a:extLst>
                <a:ext uri="{FF2B5EF4-FFF2-40B4-BE49-F238E27FC236}">
                  <a16:creationId xmlns:a16="http://schemas.microsoft.com/office/drawing/2014/main" id="{DEFEFA23-F629-A740-8B6B-AF80FCE55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125" y="3314700"/>
              <a:ext cx="3241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broad-band or “cpd” sequence</a:t>
              </a:r>
              <a:endParaRPr lang="en-US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97DD5BA-F0D8-1941-A0F2-C1E90021D739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Broad-Band Decoupling</a:t>
            </a:r>
          </a:p>
        </p:txBody>
      </p:sp>
      <p:sp>
        <p:nvSpPr>
          <p:cNvPr id="19461" name="TextBox 43">
            <a:extLst>
              <a:ext uri="{FF2B5EF4-FFF2-40B4-BE49-F238E27FC236}">
                <a16:creationId xmlns:a16="http://schemas.microsoft.com/office/drawing/2014/main" id="{D8965C94-0D7A-FF49-820D-C7582F65D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762000"/>
            <a:ext cx="84629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broad-band decoupling (or </a:t>
            </a:r>
            <a:r>
              <a:rPr lang="en-US" altLang="en-US" sz="1800" i="1"/>
              <a:t>composite pulse decoupling</a:t>
            </a:r>
            <a:r>
              <a:rPr lang="en-US" altLang="en-US" sz="1800"/>
              <a:t>, cpd)</a:t>
            </a:r>
          </a:p>
          <a:p>
            <a:pPr lvl="2"/>
            <a:r>
              <a:rPr lang="en-US" altLang="en-US" sz="1800"/>
              <a:t>- excitation of a large frequency range using a train of short pulses (short pulses</a:t>
            </a:r>
          </a:p>
          <a:p>
            <a:pPr lvl="2"/>
            <a:r>
              <a:rPr lang="en-US" altLang="en-US" sz="1800"/>
              <a:t>   excite a large bandwidth) applied in rapid succession</a:t>
            </a:r>
          </a:p>
          <a:p>
            <a:pPr>
              <a:buFont typeface="Times" pitchFamily="2" charset="0"/>
              <a:buNone/>
            </a:pPr>
            <a:r>
              <a:rPr lang="en-US" altLang="en-US" sz="1800"/>
              <a:t>	- the rapid succession of pulses causes rapid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</a:t>
            </a:r>
            <a:r>
              <a:rPr lang="en-US" altLang="en-US" sz="1800"/>
              <a:t> </a:t>
            </a:r>
            <a:r>
              <a:rPr lang="en-US" altLang="en-US" sz="1800">
                <a:sym typeface="Symbol" pitchFamily="2" charset="2"/>
              </a:rPr>
              <a:t>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</a:t>
            </a:r>
            <a:r>
              <a:rPr lang="en-US" altLang="en-US" sz="1800">
                <a:sym typeface="Symbol" pitchFamily="2" charset="2"/>
              </a:rPr>
              <a:t> and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</a:t>
            </a:r>
            <a:r>
              <a:rPr lang="en-US" altLang="en-US" sz="1800">
                <a:sym typeface="Symbol" pitchFamily="2" charset="2"/>
              </a:rPr>
              <a:t>  </a:t>
            </a:r>
            <a:r>
              <a:rPr lang="en-US" altLang="en-US" sz="1800">
                <a:latin typeface="Symbol" pitchFamily="2" charset="2"/>
                <a:sym typeface="Symbol" pitchFamily="2" charset="2"/>
              </a:rPr>
              <a:t></a:t>
            </a:r>
            <a:r>
              <a:rPr lang="en-US" altLang="en-US" sz="1800">
                <a:sym typeface="Symbol" pitchFamily="2" charset="2"/>
              </a:rPr>
              <a:t> transitions such</a:t>
            </a:r>
          </a:p>
          <a:p>
            <a:pPr>
              <a:buFont typeface="Times" pitchFamily="2" charset="0"/>
              <a:buNone/>
            </a:pPr>
            <a:r>
              <a:rPr lang="en-US" altLang="en-US" sz="1800">
                <a:sym typeface="Symbol" pitchFamily="2" charset="2"/>
              </a:rPr>
              <a:t>                   that the lifetime of any particular spin in any given state is short (i.e. </a:t>
            </a:r>
            <a:r>
              <a:rPr lang="en-US" altLang="en-US" sz="1800" i="1">
                <a:latin typeface="Symbol" pitchFamily="2" charset="2"/>
                <a:sym typeface="Symbol" pitchFamily="2" charset="2"/>
              </a:rPr>
              <a:t></a:t>
            </a:r>
            <a:r>
              <a:rPr lang="en-US" altLang="en-US" sz="1800" baseline="-25000">
                <a:sym typeface="Symbol" pitchFamily="2" charset="2"/>
              </a:rPr>
              <a:t>1</a:t>
            </a:r>
            <a:r>
              <a:rPr lang="en-US" altLang="en-US" sz="1800">
                <a:sym typeface="Symbol" pitchFamily="2" charset="2"/>
              </a:rPr>
              <a:t> &lt; 1/</a:t>
            </a:r>
            <a:r>
              <a:rPr lang="en-US" altLang="en-US" sz="1800" i="1">
                <a:sym typeface="Symbol" pitchFamily="2" charset="2"/>
              </a:rPr>
              <a:t>J</a:t>
            </a:r>
            <a:r>
              <a:rPr lang="en-US" altLang="en-US" sz="1800">
                <a:sym typeface="Symbol" pitchFamily="2" charset="2"/>
              </a:rPr>
              <a:t>)</a:t>
            </a:r>
          </a:p>
          <a:p>
            <a:pPr lvl="2">
              <a:buFontTx/>
              <a:buChar char="-"/>
            </a:pPr>
            <a:r>
              <a:rPr lang="en-US" altLang="en-US" sz="1800"/>
              <a:t> broadband excitation of all frequencies corresponding to a particular nucleus</a:t>
            </a:r>
          </a:p>
          <a:p>
            <a:pPr lvl="2"/>
            <a:r>
              <a:rPr lang="en-US" altLang="en-US" sz="1800"/>
              <a:t>   type (i.e. all hydrogens) leads to multiplet collapse and simplification of the</a:t>
            </a:r>
          </a:p>
          <a:p>
            <a:pPr lvl="2"/>
            <a:r>
              <a:rPr lang="en-US" altLang="en-US" sz="1800"/>
              <a:t>   spin-spin splitting patterns of the signals from coupled nuclei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860521-A8A0-4440-9E2F-18C2B250F881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Selective Spin Decoupling</a:t>
            </a:r>
          </a:p>
        </p:txBody>
      </p:sp>
      <p:pic>
        <p:nvPicPr>
          <p:cNvPr id="21507" name="Picture 6" descr="simple-h-dec.jpg">
            <a:extLst>
              <a:ext uri="{FF2B5EF4-FFF2-40B4-BE49-F238E27FC236}">
                <a16:creationId xmlns:a16="http://schemas.microsoft.com/office/drawing/2014/main" id="{0EB55584-FD1F-AC40-8FDB-81C69F17A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57238"/>
            <a:ext cx="5467350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7">
            <a:extLst>
              <a:ext uri="{FF2B5EF4-FFF2-40B4-BE49-F238E27FC236}">
                <a16:creationId xmlns:a16="http://schemas.microsoft.com/office/drawing/2014/main" id="{1C7A774E-3FEF-AA4A-8084-3BD8BF24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209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||</a:t>
            </a:r>
          </a:p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-C-O-CH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-CH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ethyl acetate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B2FC0CB-9F25-A747-B9E6-867ABEF78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495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trivial example</a:t>
            </a:r>
          </a:p>
          <a:p>
            <a:r>
              <a:rPr lang="en-US" altLang="en-US" sz="1800"/>
              <a:t>     - selective decoupling of methyl hydrogens from</a:t>
            </a:r>
          </a:p>
          <a:p>
            <a:r>
              <a:rPr lang="en-US" altLang="en-US" sz="1800"/>
              <a:t>        methylene hydrogens in the ethyl moiety of</a:t>
            </a:r>
          </a:p>
          <a:p>
            <a:r>
              <a:rPr lang="en-US" altLang="en-US" sz="1800"/>
              <a:t>        ethyl acetate </a:t>
            </a:r>
            <a:endParaRPr lang="en-US" altLang="en-US" sz="18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47C44C05-326E-E44F-9F6F-2A279CE1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04900"/>
            <a:ext cx="855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selective decoupling can identify signals from coupled nuclei, thus assisting to</a:t>
            </a:r>
          </a:p>
          <a:p>
            <a:r>
              <a:rPr lang="en-US" altLang="en-US" sz="1800">
                <a:sym typeface="Symbol" pitchFamily="2" charset="2"/>
              </a:rPr>
              <a:t>   establish connectivity/structure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intensities of signals from coupled nuclei are improved (due to multiplet collapse)</a:t>
            </a:r>
          </a:p>
          <a:p>
            <a:r>
              <a:rPr lang="en-US" altLang="en-US" sz="1800">
                <a:sym typeface="Symbol" pitchFamily="2" charset="2"/>
              </a:rPr>
              <a:t>      - integrals are unchanged for signals from coupled nuclei</a:t>
            </a:r>
          </a:p>
        </p:txBody>
      </p:sp>
      <p:pic>
        <p:nvPicPr>
          <p:cNvPr id="23555" name="Picture 6" descr="selectivedec">
            <a:extLst>
              <a:ext uri="{FF2B5EF4-FFF2-40B4-BE49-F238E27FC236}">
                <a16:creationId xmlns:a16="http://schemas.microsoft.com/office/drawing/2014/main" id="{AD05B461-813C-2245-B61A-0FB3E1AD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4110038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7">
            <a:extLst>
              <a:ext uri="{FF2B5EF4-FFF2-40B4-BE49-F238E27FC236}">
                <a16:creationId xmlns:a16="http://schemas.microsoft.com/office/drawing/2014/main" id="{71572F43-93B2-7C49-951D-05CD23CB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38600"/>
            <a:ext cx="2286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None/>
            </a:pPr>
            <a:r>
              <a:rPr lang="en-US" altLang="en-US" sz="1800"/>
              <a:t>selective decoupling</a:t>
            </a:r>
          </a:p>
          <a:p>
            <a:pPr>
              <a:buFont typeface="Times" pitchFamily="2" charset="0"/>
              <a:buNone/>
            </a:pPr>
            <a:endParaRPr lang="en-US" altLang="en-US" sz="1800"/>
          </a:p>
          <a:p>
            <a:pPr>
              <a:buFont typeface="Times" pitchFamily="2" charset="0"/>
              <a:buNone/>
            </a:pPr>
            <a:endParaRPr lang="en-US" altLang="en-US" sz="1800"/>
          </a:p>
          <a:p>
            <a:pPr>
              <a:buFont typeface="Times" pitchFamily="2" charset="0"/>
              <a:buNone/>
            </a:pPr>
            <a:endParaRPr lang="en-US" altLang="en-US" sz="1800"/>
          </a:p>
          <a:p>
            <a:pPr>
              <a:buFont typeface="Times" pitchFamily="2" charset="0"/>
              <a:buNone/>
            </a:pPr>
            <a:endParaRPr lang="en-US" altLang="en-US" sz="1800"/>
          </a:p>
          <a:p>
            <a:pPr>
              <a:buFont typeface="Times" pitchFamily="2" charset="0"/>
              <a:buNone/>
            </a:pPr>
            <a:r>
              <a:rPr lang="en-US" altLang="en-US" sz="1800"/>
              <a:t>no decoupling</a:t>
            </a:r>
            <a:endParaRPr lang="en-US" altLang="en-US" sz="1800">
              <a:sym typeface="Symbol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3D156-05D5-F148-B612-659610912039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Selective Spin Decoupling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2B92116D-976A-564B-9EB0-5552D4B2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889000"/>
            <a:ext cx="454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(</a:t>
            </a:r>
            <a:r>
              <a:rPr lang="en-US" altLang="en-US" sz="1800" i="1"/>
              <a:t>right</a:t>
            </a:r>
            <a:r>
              <a:rPr lang="en-US" altLang="en-US" sz="1800"/>
              <a:t>) selective decoupling of the methyl</a:t>
            </a:r>
          </a:p>
          <a:p>
            <a:r>
              <a:rPr lang="en-US" altLang="en-US" sz="1800"/>
              <a:t>   hydrogens (1.3 ppm) of propylene oxide</a:t>
            </a:r>
          </a:p>
          <a:p>
            <a:r>
              <a:rPr lang="en-US" altLang="en-US" sz="1800"/>
              <a:t>   confirms identity of signal</a:t>
            </a:r>
          </a:p>
          <a:p>
            <a:r>
              <a:rPr lang="en-US" altLang="en-US" sz="1800"/>
              <a:t>   from methine H (2.8 ppm)</a:t>
            </a:r>
            <a:endParaRPr lang="en-US" altLang="en-US" sz="1800">
              <a:sym typeface="Symbol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B7CF1-C3D0-4E4D-B90F-F282DAFE5423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Selective Spin Decoupling</a:t>
            </a:r>
          </a:p>
        </p:txBody>
      </p:sp>
      <p:pic>
        <p:nvPicPr>
          <p:cNvPr id="25604" name="Picture 7" descr="chloropyridine-dec.jpg">
            <a:extLst>
              <a:ext uri="{FF2B5EF4-FFF2-40B4-BE49-F238E27FC236}">
                <a16:creationId xmlns:a16="http://schemas.microsoft.com/office/drawing/2014/main" id="{16E565A4-9DAD-314C-87FA-F47CC328F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99" b="4149"/>
          <a:stretch>
            <a:fillRect/>
          </a:stretch>
        </p:blipFill>
        <p:spPr bwMode="auto">
          <a:xfrm>
            <a:off x="114300" y="3146425"/>
            <a:ext cx="49784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cyclo-dec.jpg">
            <a:extLst>
              <a:ext uri="{FF2B5EF4-FFF2-40B4-BE49-F238E27FC236}">
                <a16:creationId xmlns:a16="http://schemas.microsoft.com/office/drawing/2014/main" id="{7559D549-E11E-4F40-97E6-1C10FC47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"/>
            <a:ext cx="44196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Group 36">
            <a:extLst>
              <a:ext uri="{FF2B5EF4-FFF2-40B4-BE49-F238E27FC236}">
                <a16:creationId xmlns:a16="http://schemas.microsoft.com/office/drawing/2014/main" id="{D19844BC-5A8A-2E48-A289-40FF7CC064A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574800"/>
            <a:ext cx="1633538" cy="1227138"/>
            <a:chOff x="2228970" y="1854200"/>
            <a:chExt cx="1633380" cy="1227554"/>
          </a:xfrm>
        </p:grpSpPr>
        <p:grpSp>
          <p:nvGrpSpPr>
            <p:cNvPr id="25611" name="Group 28">
              <a:extLst>
                <a:ext uri="{FF2B5EF4-FFF2-40B4-BE49-F238E27FC236}">
                  <a16:creationId xmlns:a16="http://schemas.microsoft.com/office/drawing/2014/main" id="{7A354637-E03B-F849-99AC-759EDE157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500" y="1854200"/>
              <a:ext cx="1062121" cy="935994"/>
              <a:chOff x="1632177" y="1485900"/>
              <a:chExt cx="720733" cy="635146"/>
            </a:xfrm>
          </p:grpSpPr>
          <p:cxnSp>
            <p:nvCxnSpPr>
              <p:cNvPr id="25613" name="Straight Connector 12">
                <a:extLst>
                  <a:ext uri="{FF2B5EF4-FFF2-40B4-BE49-F238E27FC236}">
                    <a16:creationId xmlns:a16="http://schemas.microsoft.com/office/drawing/2014/main" id="{9D6821C1-AE0C-2E49-B348-FB413E6A3A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76400" y="1752600"/>
                <a:ext cx="609600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4" name="Straight Connector 15">
                <a:extLst>
                  <a:ext uri="{FF2B5EF4-FFF2-40B4-BE49-F238E27FC236}">
                    <a16:creationId xmlns:a16="http://schemas.microsoft.com/office/drawing/2014/main" id="{37A691FB-975C-CC4B-99D9-3435D1039F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1676400" y="1752600"/>
                <a:ext cx="254000" cy="254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5" name="Straight Connector 19">
                <a:extLst>
                  <a:ext uri="{FF2B5EF4-FFF2-40B4-BE49-F238E27FC236}">
                    <a16:creationId xmlns:a16="http://schemas.microsoft.com/office/drawing/2014/main" id="{D98EDFE8-5B13-D440-827D-6B02891E81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32000" y="1752600"/>
                <a:ext cx="254000" cy="254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6" name="Straight Connector 21">
                <a:extLst>
                  <a:ext uri="{FF2B5EF4-FFF2-40B4-BE49-F238E27FC236}">
                    <a16:creationId xmlns:a16="http://schemas.microsoft.com/office/drawing/2014/main" id="{E82777A5-8F5A-E842-A70C-D4363A3633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605228" y="1761862"/>
                <a:ext cx="143933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17" name="Straight Connector 22">
                <a:extLst>
                  <a:ext uri="{FF2B5EF4-FFF2-40B4-BE49-F238E27FC236}">
                    <a16:creationId xmlns:a16="http://schemas.microsoft.com/office/drawing/2014/main" id="{3CB5E5D4-D0D0-FF4E-B35E-426FF2673C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213239" y="1761862"/>
                <a:ext cx="143933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TextBox 23">
                <a:extLst>
                  <a:ext uri="{FF2B5EF4-FFF2-40B4-BE49-F238E27FC236}">
                    <a16:creationId xmlns:a16="http://schemas.microsoft.com/office/drawing/2014/main" id="{1DE2A2E4-F587-FB41-B4B9-74980946F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7620" y="1489075"/>
                <a:ext cx="279323" cy="146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CH</a:t>
                </a:r>
                <a:r>
                  <a:rPr lang="en-US" altLang="en-US" sz="14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619" name="TextBox 24">
                <a:extLst>
                  <a:ext uri="{FF2B5EF4-FFF2-40B4-BE49-F238E27FC236}">
                    <a16:creationId xmlns:a16="http://schemas.microsoft.com/office/drawing/2014/main" id="{08D87DC3-0845-0142-ABF9-A2A180F48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177" y="1857375"/>
                <a:ext cx="111133" cy="146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0" name="TextBox 25">
                <a:extLst>
                  <a:ext uri="{FF2B5EF4-FFF2-40B4-BE49-F238E27FC236}">
                    <a16:creationId xmlns:a16="http://schemas.microsoft.com/office/drawing/2014/main" id="{5D0D3BAD-A288-F347-B1E2-CFF4A6890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1777" y="1857375"/>
                <a:ext cx="111133" cy="146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1" name="TextBox 26">
                <a:extLst>
                  <a:ext uri="{FF2B5EF4-FFF2-40B4-BE49-F238E27FC236}">
                    <a16:creationId xmlns:a16="http://schemas.microsoft.com/office/drawing/2014/main" id="{9537C69C-204D-F341-8171-7B8242450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1777" y="1485900"/>
                <a:ext cx="111133" cy="146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2" name="TextBox 27">
                <a:extLst>
                  <a:ext uri="{FF2B5EF4-FFF2-40B4-BE49-F238E27FC236}">
                    <a16:creationId xmlns:a16="http://schemas.microsoft.com/office/drawing/2014/main" id="{1F3D57CA-A650-9B42-BA16-FB90CD01C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02" y="1974850"/>
                <a:ext cx="119699" cy="146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en-US" altLang="en-US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612" name="TextBox 29">
              <a:extLst>
                <a:ext uri="{FF2B5EF4-FFF2-40B4-BE49-F238E27FC236}">
                  <a16:creationId xmlns:a16="http://schemas.microsoft.com/office/drawing/2014/main" id="{D5EEFD94-70D4-7A42-86B5-95F2DD2DF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970" y="2743200"/>
              <a:ext cx="16333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propylene oxide</a:t>
              </a:r>
            </a:p>
          </p:txBody>
        </p:sp>
      </p:grpSp>
      <p:sp>
        <p:nvSpPr>
          <p:cNvPr id="25607" name="Rectangle 5">
            <a:extLst>
              <a:ext uri="{FF2B5EF4-FFF2-40B4-BE49-F238E27FC236}">
                <a16:creationId xmlns:a16="http://schemas.microsoft.com/office/drawing/2014/main" id="{CA735470-ECD6-3A4B-A7DE-4439E29B3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4051300"/>
            <a:ext cx="3975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(</a:t>
            </a:r>
            <a:r>
              <a:rPr lang="en-US" altLang="en-US" sz="1800" i="1"/>
              <a:t>left</a:t>
            </a:r>
            <a:r>
              <a:rPr lang="en-US" altLang="en-US" sz="1800"/>
              <a:t>) selective decoupling of H-6 of</a:t>
            </a:r>
          </a:p>
          <a:p>
            <a:r>
              <a:rPr lang="en-US" altLang="en-US" sz="1800">
                <a:sym typeface="Symbol" pitchFamily="2" charset="2"/>
              </a:rPr>
              <a:t>   2-chloropyridine leads to assignment</a:t>
            </a:r>
          </a:p>
          <a:p>
            <a:r>
              <a:rPr lang="en-US" altLang="en-US" sz="1800">
                <a:sym typeface="Symbol" pitchFamily="2" charset="2"/>
              </a:rPr>
              <a:t>   of signals from H-3, H-4 and H-5</a:t>
            </a:r>
          </a:p>
        </p:txBody>
      </p:sp>
      <p:grpSp>
        <p:nvGrpSpPr>
          <p:cNvPr id="25608" name="Group 37">
            <a:extLst>
              <a:ext uri="{FF2B5EF4-FFF2-40B4-BE49-F238E27FC236}">
                <a16:creationId xmlns:a16="http://schemas.microsoft.com/office/drawing/2014/main" id="{2F522D32-8A46-CE40-92A4-753A688BEF45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5029200"/>
            <a:ext cx="1644650" cy="1582738"/>
            <a:chOff x="5562600" y="5029200"/>
            <a:chExt cx="1644501" cy="1583154"/>
          </a:xfrm>
        </p:grpSpPr>
        <p:pic>
          <p:nvPicPr>
            <p:cNvPr id="25609" name="Picture 38" descr="chloropyridine-dec.jpg">
              <a:extLst>
                <a:ext uri="{FF2B5EF4-FFF2-40B4-BE49-F238E27FC236}">
                  <a16:creationId xmlns:a16="http://schemas.microsoft.com/office/drawing/2014/main" id="{89C0C432-6CCA-784C-A497-BB0D0E728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40" t="38036" r="11508" b="36031"/>
            <a:stretch>
              <a:fillRect/>
            </a:stretch>
          </p:blipFill>
          <p:spPr bwMode="auto">
            <a:xfrm>
              <a:off x="5638800" y="5029200"/>
              <a:ext cx="1435100" cy="1296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TextBox 39">
              <a:extLst>
                <a:ext uri="{FF2B5EF4-FFF2-40B4-BE49-F238E27FC236}">
                  <a16:creationId xmlns:a16="http://schemas.microsoft.com/office/drawing/2014/main" id="{7102BB84-4045-9543-9043-9C003F485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6273800"/>
              <a:ext cx="16445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2-chloropyridine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D49EC829-35BF-8240-893C-C538A5B3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33425"/>
            <a:ext cx="8801100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In selective homonuclear decoupling experiments, if the decoupling field is applied during</a:t>
            </a:r>
          </a:p>
          <a:p>
            <a:r>
              <a:rPr lang="en-US" altLang="en-US" sz="1800"/>
              <a:t>   the acquisition of the FID, signals in the spectrum (‘b’, below) can move relative to their</a:t>
            </a:r>
          </a:p>
          <a:p>
            <a:r>
              <a:rPr lang="en-US" altLang="en-US" sz="1800"/>
              <a:t>   positions in the control spectrum (‘a’, below) where no decoupling field is applied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This is demonstrated in the spectra shown (below), where the arrow indicates the</a:t>
            </a:r>
          </a:p>
          <a:p>
            <a:r>
              <a:rPr lang="en-US" altLang="en-US" sz="1800"/>
              <a:t>   frequency at which the decoupling field was applied for spectrum ‘b’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This effect is known as the Bloch-Siegert effect. The shifts in positions of signals are known</a:t>
            </a:r>
          </a:p>
          <a:p>
            <a:r>
              <a:rPr lang="en-US" altLang="en-US" sz="1800"/>
              <a:t>    as Bloch-Siegert shifts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The effective field experienced by a nucleus is altered by the presence of the decoupling</a:t>
            </a:r>
          </a:p>
          <a:p>
            <a:r>
              <a:rPr lang="en-US" altLang="en-US" sz="1800">
                <a:solidFill>
                  <a:srgbClr val="000000"/>
                </a:solidFill>
              </a:rPr>
              <a:t>    field, thus causing the frequency changes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It is not observed if the decoupling field is turned off prior to acquisition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olidFill>
                  <a:srgbClr val="000000"/>
                </a:solidFill>
              </a:rPr>
              <a:t>If the decoupling field is not too strong</a:t>
            </a:r>
          </a:p>
          <a:p>
            <a:r>
              <a:rPr lang="en-US" altLang="en-US" sz="1800">
                <a:solidFill>
                  <a:srgbClr val="000000"/>
                </a:solidFill>
              </a:rPr>
              <a:t>   (if </a:t>
            </a:r>
            <a:r>
              <a:rPr lang="en-US" altLang="en-US" sz="1800" i="1">
                <a:solidFill>
                  <a:srgbClr val="000000"/>
                </a:solidFill>
                <a:sym typeface="Symbol" pitchFamily="2" charset="2"/>
              </a:rPr>
              <a:t>B</a:t>
            </a:r>
            <a:r>
              <a:rPr lang="en-US" altLang="en-US" sz="1800" baseline="-25000">
                <a:solidFill>
                  <a:srgbClr val="000000"/>
                </a:solidFill>
                <a:sym typeface="Symbol" pitchFamily="2" charset="2"/>
              </a:rPr>
              <a:t>2</a:t>
            </a:r>
            <a:r>
              <a:rPr lang="en-US" altLang="en-US" sz="1800">
                <a:solidFill>
                  <a:srgbClr val="000000"/>
                </a:solidFill>
                <a:sym typeface="Symbol" pitchFamily="2" charset="2"/>
              </a:rPr>
              <a:t> &lt;&lt; (</a:t>
            </a:r>
            <a:r>
              <a:rPr lang="en-US" altLang="en-US" sz="1800" i="1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n</a:t>
            </a:r>
            <a:r>
              <a:rPr lang="en-US" altLang="en-US" sz="1800" baseline="-25000">
                <a:solidFill>
                  <a:srgbClr val="000000"/>
                </a:solidFill>
                <a:sym typeface="Symbol" pitchFamily="2" charset="2"/>
              </a:rPr>
              <a:t>o</a:t>
            </a:r>
            <a:r>
              <a:rPr lang="en-US" altLang="en-US" sz="1800">
                <a:solidFill>
                  <a:srgbClr val="000000"/>
                </a:solidFill>
                <a:sym typeface="Symbol" pitchFamily="2" charset="2"/>
              </a:rPr>
              <a:t> – </a:t>
            </a:r>
            <a:r>
              <a:rPr lang="en-US" altLang="en-US" sz="1800" i="1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n</a:t>
            </a:r>
            <a:r>
              <a:rPr lang="en-US" altLang="en-US" sz="1800" i="1" baseline="-25000">
                <a:solidFill>
                  <a:srgbClr val="000000"/>
                </a:solidFill>
                <a:sym typeface="Symbol" pitchFamily="2" charset="2"/>
              </a:rPr>
              <a:t>i</a:t>
            </a:r>
            <a:r>
              <a:rPr lang="en-US" altLang="en-US" sz="1800">
                <a:solidFill>
                  <a:srgbClr val="000000"/>
                </a:solidFill>
                <a:sym typeface="Symbol" pitchFamily="2" charset="2"/>
              </a:rPr>
              <a:t>)), then the Bloch-Siegert</a:t>
            </a:r>
          </a:p>
          <a:p>
            <a:r>
              <a:rPr lang="en-US" altLang="en-US" sz="1800">
                <a:solidFill>
                  <a:srgbClr val="000000"/>
                </a:solidFill>
                <a:sym typeface="Symbol" pitchFamily="2" charset="2"/>
              </a:rPr>
              <a:t>    shifts can be easily calculated:</a:t>
            </a:r>
            <a:endParaRPr lang="en-US" altLang="en-US" sz="1800">
              <a:sym typeface="Symbol" pitchFamily="2" charset="2"/>
            </a:endParaRPr>
          </a:p>
          <a:p>
            <a:r>
              <a:rPr lang="en-US" altLang="en-US" sz="1800">
                <a:sym typeface="Symbol" pitchFamily="2" charset="2"/>
              </a:rPr>
              <a:t>   </a:t>
            </a:r>
          </a:p>
          <a:p>
            <a:endParaRPr lang="en-US" altLang="en-US" sz="1800">
              <a:sym typeface="Symbol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>
              <a:sym typeface="Symbol" pitchFamily="2" charset="2"/>
            </a:endParaRPr>
          </a:p>
          <a:p>
            <a:endParaRPr lang="en-US" altLang="en-US" sz="1800">
              <a:sym typeface="Symbol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In many homonuclear (selective) decoupling</a:t>
            </a:r>
          </a:p>
          <a:p>
            <a:r>
              <a:rPr lang="en-US" altLang="en-US" sz="1800">
                <a:sym typeface="Symbol" pitchFamily="2" charset="2"/>
              </a:rPr>
              <a:t>    experiments, the requirement for selectivity</a:t>
            </a:r>
          </a:p>
          <a:p>
            <a:r>
              <a:rPr lang="en-US" altLang="en-US" sz="1800">
                <a:sym typeface="Symbol" pitchFamily="2" charset="2"/>
              </a:rPr>
              <a:t>    keeps </a:t>
            </a:r>
            <a:r>
              <a:rPr lang="en-US" altLang="en-US" sz="1800" i="1">
                <a:sym typeface="Symbol" pitchFamily="2" charset="2"/>
              </a:rPr>
              <a:t>B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 small, but if </a:t>
            </a:r>
            <a:r>
              <a:rPr lang="en-US" altLang="en-US" sz="1800" i="1">
                <a:sym typeface="Symbol" pitchFamily="2" charset="2"/>
              </a:rPr>
              <a:t>B</a:t>
            </a:r>
            <a:r>
              <a:rPr lang="en-US" altLang="en-US" sz="1800" baseline="-25000">
                <a:sym typeface="Symbol" pitchFamily="2" charset="2"/>
              </a:rPr>
              <a:t>2</a:t>
            </a:r>
            <a:r>
              <a:rPr lang="en-US" altLang="en-US" sz="1800">
                <a:sym typeface="Symbol" pitchFamily="2" charset="2"/>
              </a:rPr>
              <a:t> is large and is not</a:t>
            </a:r>
          </a:p>
          <a:p>
            <a:r>
              <a:rPr lang="en-US" altLang="en-US" sz="1800">
                <a:sym typeface="Symbol" pitchFamily="2" charset="2"/>
              </a:rPr>
              <a:t>    turned off during acquisition, Bloch-Siegert</a:t>
            </a:r>
          </a:p>
          <a:p>
            <a:r>
              <a:rPr lang="en-US" altLang="en-US" sz="1800">
                <a:sym typeface="Symbol" pitchFamily="2" charset="2"/>
              </a:rPr>
              <a:t>    shifts can be very large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48E58-73A8-AA4A-9FEB-0C67BE2A1447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Bloch-Siegert Effect</a:t>
            </a:r>
          </a:p>
        </p:txBody>
      </p:sp>
      <p:grpSp>
        <p:nvGrpSpPr>
          <p:cNvPr id="27653" name="Group 5">
            <a:extLst>
              <a:ext uri="{FF2B5EF4-FFF2-40B4-BE49-F238E27FC236}">
                <a16:creationId xmlns:a16="http://schemas.microsoft.com/office/drawing/2014/main" id="{B2E32AA4-644D-0C47-A9D9-F557B0657735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3541713"/>
            <a:ext cx="3946525" cy="3192462"/>
            <a:chOff x="3886200" y="2819400"/>
            <a:chExt cx="3946525" cy="3192866"/>
          </a:xfrm>
        </p:grpSpPr>
        <p:pic>
          <p:nvPicPr>
            <p:cNvPr id="27656" name="Picture 15" descr="bloch-siegert.jpg">
              <a:extLst>
                <a:ext uri="{FF2B5EF4-FFF2-40B4-BE49-F238E27FC236}">
                  <a16:creationId xmlns:a16="http://schemas.microsoft.com/office/drawing/2014/main" id="{4A9AF685-7495-FE49-A9A1-C9946D652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5" r="5272" b="3654"/>
            <a:stretch>
              <a:fillRect/>
            </a:stretch>
          </p:blipFill>
          <p:spPr bwMode="auto">
            <a:xfrm>
              <a:off x="3886200" y="2849423"/>
              <a:ext cx="3946525" cy="316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7" name="TextBox 7">
              <a:extLst>
                <a:ext uri="{FF2B5EF4-FFF2-40B4-BE49-F238E27FC236}">
                  <a16:creationId xmlns:a16="http://schemas.microsoft.com/office/drawing/2014/main" id="{BC5F0856-50D7-574A-A4D7-F4BDF59C5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3383366"/>
              <a:ext cx="8604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irradiation</a:t>
              </a:r>
            </a:p>
            <a:p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frequency</a:t>
              </a:r>
            </a:p>
          </p:txBody>
        </p:sp>
        <p:cxnSp>
          <p:nvCxnSpPr>
            <p:cNvPr id="27658" name="Straight Connector 8">
              <a:extLst>
                <a:ext uri="{FF2B5EF4-FFF2-40B4-BE49-F238E27FC236}">
                  <a16:creationId xmlns:a16="http://schemas.microsoft.com/office/drawing/2014/main" id="{1B71322E-F4DC-8F40-9D64-52EA08F28E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168900" y="4551766"/>
              <a:ext cx="254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Straight Connector 9">
              <a:extLst>
                <a:ext uri="{FF2B5EF4-FFF2-40B4-BE49-F238E27FC236}">
                  <a16:creationId xmlns:a16="http://schemas.microsoft.com/office/drawing/2014/main" id="{B61907B2-7353-0B49-9216-ADE98E246B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961209" y="3955263"/>
              <a:ext cx="1448594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Straight Connector 10">
              <a:extLst>
                <a:ext uri="{FF2B5EF4-FFF2-40B4-BE49-F238E27FC236}">
                  <a16:creationId xmlns:a16="http://schemas.microsoft.com/office/drawing/2014/main" id="{9C9E9C76-A183-374B-A9B3-29BA0E8524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24400" y="4456516"/>
              <a:ext cx="5207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Straight Connector 11">
              <a:extLst>
                <a:ext uri="{FF2B5EF4-FFF2-40B4-BE49-F238E27FC236}">
                  <a16:creationId xmlns:a16="http://schemas.microsoft.com/office/drawing/2014/main" id="{F8A93CA3-8A55-7B4B-A3CA-6F6F89F9E6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406900" y="3357966"/>
              <a:ext cx="254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2" name="TextBox 12">
              <a:extLst>
                <a:ext uri="{FF2B5EF4-FFF2-40B4-BE49-F238E27FC236}">
                  <a16:creationId xmlns:a16="http://schemas.microsoft.com/office/drawing/2014/main" id="{D9BFD59B-0428-0845-9584-DAEFB9B27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923" y="2819400"/>
              <a:ext cx="2614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Symbol" pitchFamily="2" charset="2"/>
                </a:rPr>
                <a:t>Dn</a:t>
              </a:r>
            </a:p>
          </p:txBody>
        </p:sp>
        <p:cxnSp>
          <p:nvCxnSpPr>
            <p:cNvPr id="27663" name="Straight Connector 13">
              <a:extLst>
                <a:ext uri="{FF2B5EF4-FFF2-40B4-BE49-F238E27FC236}">
                  <a16:creationId xmlns:a16="http://schemas.microsoft.com/office/drawing/2014/main" id="{25467408-BECA-B44E-B4C2-7CFD46699D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14850" y="3154766"/>
              <a:ext cx="1841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4" name="TextBox 15">
              <a:extLst>
                <a:ext uri="{FF2B5EF4-FFF2-40B4-BE49-F238E27FC236}">
                  <a16:creationId xmlns:a16="http://schemas.microsoft.com/office/drawing/2014/main" id="{E9F432BD-C2B7-FF47-9F8F-9B4CB09F5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100" y="4663483"/>
              <a:ext cx="1630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Symbol" pitchFamily="2" charset="2"/>
                </a:rPr>
                <a:t>n</a:t>
              </a:r>
              <a:r>
                <a:rPr lang="en-US" altLang="en-US" sz="1800" i="1" baseline="-25000"/>
                <a:t>i</a:t>
              </a:r>
              <a:endParaRPr lang="en-US" altLang="en-US" sz="1800"/>
            </a:p>
          </p:txBody>
        </p:sp>
        <p:sp>
          <p:nvSpPr>
            <p:cNvPr id="27665" name="TextBox 16">
              <a:extLst>
                <a:ext uri="{FF2B5EF4-FFF2-40B4-BE49-F238E27FC236}">
                  <a16:creationId xmlns:a16="http://schemas.microsoft.com/office/drawing/2014/main" id="{33220D74-6238-7D4E-8E4D-AE4D2AAA9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450" y="3025153"/>
              <a:ext cx="1972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Symbol" pitchFamily="2" charset="2"/>
                </a:rPr>
                <a:t>n</a:t>
              </a:r>
              <a:r>
                <a:rPr lang="en-US" altLang="en-US" sz="1800" baseline="-25000"/>
                <a:t>o</a:t>
              </a:r>
              <a:endParaRPr lang="en-US" altLang="en-US" sz="1800"/>
            </a:p>
          </p:txBody>
        </p:sp>
        <p:sp>
          <p:nvSpPr>
            <p:cNvPr id="27666" name="TextBox 17">
              <a:extLst>
                <a:ext uri="{FF2B5EF4-FFF2-40B4-BE49-F238E27FC236}">
                  <a16:creationId xmlns:a16="http://schemas.microsoft.com/office/drawing/2014/main" id="{4DC8C12A-4260-FC45-9AF9-7729472DE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962" y="3025153"/>
              <a:ext cx="3084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Symbol" pitchFamily="2" charset="2"/>
                </a:rPr>
                <a:t>n</a:t>
              </a:r>
              <a:r>
                <a:rPr lang="en-US" altLang="en-US" sz="1800" baseline="-25000"/>
                <a:t>BS</a:t>
              </a:r>
              <a:endParaRPr lang="en-US" altLang="en-US" sz="1800"/>
            </a:p>
          </p:txBody>
        </p:sp>
        <p:cxnSp>
          <p:nvCxnSpPr>
            <p:cNvPr id="27667" name="Straight Connector 18">
              <a:extLst>
                <a:ext uri="{FF2B5EF4-FFF2-40B4-BE49-F238E27FC236}">
                  <a16:creationId xmlns:a16="http://schemas.microsoft.com/office/drawing/2014/main" id="{8ED0E0E5-A792-F148-A2CB-5B509201DD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67200" y="3250016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8" name="Straight Connector 19">
              <a:extLst>
                <a:ext uri="{FF2B5EF4-FFF2-40B4-BE49-F238E27FC236}">
                  <a16:creationId xmlns:a16="http://schemas.microsoft.com/office/drawing/2014/main" id="{6EC278B8-74DD-1648-B5E2-06DB9B4DA5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18050" y="3250016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54" name="Group 22">
            <a:extLst>
              <a:ext uri="{FF2B5EF4-FFF2-40B4-BE49-F238E27FC236}">
                <a16:creationId xmlns:a16="http://schemas.microsoft.com/office/drawing/2014/main" id="{008B4A86-50CE-F244-97BB-5024B175AF8B}"/>
              </a:ext>
            </a:extLst>
          </p:cNvPr>
          <p:cNvGrpSpPr>
            <a:grpSpLocks/>
          </p:cNvGrpSpPr>
          <p:nvPr/>
        </p:nvGrpSpPr>
        <p:grpSpPr bwMode="auto">
          <a:xfrm>
            <a:off x="606425" y="4359275"/>
            <a:ext cx="4073525" cy="1041400"/>
            <a:chOff x="606357" y="4359371"/>
            <a:chExt cx="4072900" cy="1041215"/>
          </a:xfrm>
        </p:grpSpPr>
        <p:graphicFrame>
          <p:nvGraphicFramePr>
            <p:cNvPr id="27650" name="Object 2">
              <a:extLst>
                <a:ext uri="{FF2B5EF4-FFF2-40B4-BE49-F238E27FC236}">
                  <a16:creationId xmlns:a16="http://schemas.microsoft.com/office/drawing/2014/main" id="{96268C82-3C2E-D14C-9D84-46AAE403E2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5800" y="4362390"/>
            <a:ext cx="3913188" cy="102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9" name="Equation" r:id="rId5" imgW="9906000" imgH="2590800" progId="Equation.3">
                    <p:embed/>
                  </p:oleObj>
                </mc:Choice>
                <mc:Fallback>
                  <p:oleObj name="Equation" r:id="rId5" imgW="9906000" imgH="2590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4362390"/>
                          <a:ext cx="3913188" cy="1022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5" name="Rectangle 20">
              <a:extLst>
                <a:ext uri="{FF2B5EF4-FFF2-40B4-BE49-F238E27FC236}">
                  <a16:creationId xmlns:a16="http://schemas.microsoft.com/office/drawing/2014/main" id="{464E4E1B-8056-7444-AD42-E97910B4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57" y="4359371"/>
              <a:ext cx="4072900" cy="1041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5">
            <a:extLst>
              <a:ext uri="{FF2B5EF4-FFF2-40B4-BE49-F238E27FC236}">
                <a16:creationId xmlns:a16="http://schemas.microsoft.com/office/drawing/2014/main" id="{65A21E9A-748D-9543-8F1C-BD88DEB4315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647825"/>
            <a:ext cx="5119688" cy="5092700"/>
            <a:chOff x="3809726" y="1648603"/>
            <a:chExt cx="5119962" cy="5092700"/>
          </a:xfrm>
        </p:grpSpPr>
        <p:pic>
          <p:nvPicPr>
            <p:cNvPr id="29706" name="Picture 42" descr="bbdec-nodec">
              <a:extLst>
                <a:ext uri="{FF2B5EF4-FFF2-40B4-BE49-F238E27FC236}">
                  <a16:creationId xmlns:a16="http://schemas.microsoft.com/office/drawing/2014/main" id="{5BC9582A-B0C7-7248-9309-D6843308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3" b="2975"/>
            <a:stretch>
              <a:fillRect/>
            </a:stretch>
          </p:blipFill>
          <p:spPr bwMode="auto">
            <a:xfrm>
              <a:off x="4110038" y="4010803"/>
              <a:ext cx="4819650" cy="2717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7" name="Picture 43" descr="bbdec-dec">
              <a:extLst>
                <a:ext uri="{FF2B5EF4-FFF2-40B4-BE49-F238E27FC236}">
                  <a16:creationId xmlns:a16="http://schemas.microsoft.com/office/drawing/2014/main" id="{49D6FF00-C797-0340-8F2B-E293253DF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326" y="1648603"/>
              <a:ext cx="4716463" cy="372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Rectangle 49">
              <a:extLst>
                <a:ext uri="{FF2B5EF4-FFF2-40B4-BE49-F238E27FC236}">
                  <a16:creationId xmlns:a16="http://schemas.microsoft.com/office/drawing/2014/main" id="{F2AB9E61-432D-7044-91D3-B7312F0A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6487303"/>
              <a:ext cx="254000" cy="2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9" name="Line 48">
              <a:extLst>
                <a:ext uri="{FF2B5EF4-FFF2-40B4-BE49-F238E27FC236}">
                  <a16:creationId xmlns:a16="http://schemas.microsoft.com/office/drawing/2014/main" id="{C6F07C20-3B3A-9E45-99B4-6FB68EBDD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726" y="3288011"/>
              <a:ext cx="369887" cy="369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710" name="Picture 46" descr="alpha-pinene-forbbdec">
              <a:extLst>
                <a:ext uri="{FF2B5EF4-FFF2-40B4-BE49-F238E27FC236}">
                  <a16:creationId xmlns:a16="http://schemas.microsoft.com/office/drawing/2014/main" id="{7F2FFC6F-C86B-7245-AF5D-44F88ABA5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41"/>
            <a:stretch>
              <a:fillRect/>
            </a:stretch>
          </p:blipFill>
          <p:spPr bwMode="auto">
            <a:xfrm>
              <a:off x="4572000" y="2651903"/>
              <a:ext cx="1190625" cy="144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699" name="Rectangle 45">
            <a:extLst>
              <a:ext uri="{FF2B5EF4-FFF2-40B4-BE49-F238E27FC236}">
                <a16:creationId xmlns:a16="http://schemas.microsoft.com/office/drawing/2014/main" id="{E62C1231-6F88-0A40-81B8-01985922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68800"/>
            <a:ext cx="274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None/>
            </a:pPr>
            <a:r>
              <a:rPr lang="en-US" altLang="en-US" sz="1800"/>
              <a:t>     - broad-band </a:t>
            </a:r>
          </a:p>
          <a:p>
            <a:pPr>
              <a:buFont typeface="Times" pitchFamily="2" charset="0"/>
              <a:buNone/>
            </a:pPr>
            <a:r>
              <a:rPr lang="en-US" altLang="en-US" sz="1800"/>
              <a:t>        </a:t>
            </a:r>
            <a:r>
              <a:rPr lang="en-US" altLang="en-US" sz="1800" baseline="30000"/>
              <a:t>1</a:t>
            </a:r>
            <a:r>
              <a:rPr lang="en-US" altLang="en-US" sz="1800"/>
              <a:t>H decoupling</a:t>
            </a:r>
          </a:p>
          <a:p>
            <a:pPr>
              <a:buFont typeface="Times" pitchFamily="2" charset="0"/>
              <a:buNone/>
            </a:pPr>
            <a:endParaRPr lang="en-US" altLang="en-US" sz="1800"/>
          </a:p>
          <a:p>
            <a:pPr>
              <a:buFont typeface="Times" pitchFamily="2" charset="0"/>
              <a:buNone/>
            </a:pPr>
            <a:r>
              <a:rPr lang="en-US" altLang="en-US" sz="1800"/>
              <a:t>     - no decoupling</a:t>
            </a:r>
            <a:endParaRPr lang="en-US" altLang="en-US" sz="1800">
              <a:sym typeface="Symbol" pitchFamily="2" charset="2"/>
            </a:endParaRPr>
          </a:p>
        </p:txBody>
      </p:sp>
      <p:sp>
        <p:nvSpPr>
          <p:cNvPr id="29700" name="Rectangle 47">
            <a:extLst>
              <a:ext uri="{FF2B5EF4-FFF2-40B4-BE49-F238E27FC236}">
                <a16:creationId xmlns:a16="http://schemas.microsoft.com/office/drawing/2014/main" id="{EE82EF84-B44F-5E46-8786-35D4E4746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2930525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None/>
            </a:pPr>
            <a:r>
              <a:rPr lang="en-US" altLang="en-US" sz="1600"/>
              <a:t>solvent</a:t>
            </a:r>
            <a:endParaRPr lang="en-US" altLang="en-US" sz="1600">
              <a:sym typeface="Symbol" pitchFamily="2" charset="2"/>
            </a:endParaRP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F381E14-5B62-0C4F-B740-E4BF78174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77875"/>
            <a:ext cx="8559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Substantial spectral simplification (multiplets collapse to singlets)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Substantial signal-to-noise gains </a:t>
            </a: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>
                <a:sym typeface="Symbol" pitchFamily="2" charset="2"/>
              </a:rPr>
              <a:t>Signal-to-noise gains arise from two sources:</a:t>
            </a:r>
          </a:p>
          <a:p>
            <a:pPr>
              <a:buFont typeface="Times" pitchFamily="2" charset="0"/>
              <a:buNone/>
            </a:pPr>
            <a:r>
              <a:rPr lang="en-US" altLang="en-US" sz="1800">
                <a:sym typeface="Symbol" pitchFamily="2" charset="2"/>
              </a:rPr>
              <a:t>	- collapse of the multiplet into a singlet</a:t>
            </a:r>
          </a:p>
          <a:p>
            <a:pPr>
              <a:buFont typeface="Times" pitchFamily="2" charset="0"/>
              <a:buNone/>
            </a:pPr>
            <a:r>
              <a:rPr lang="en-US" altLang="en-US" sz="1800">
                <a:sym typeface="Symbol" pitchFamily="2" charset="2"/>
              </a:rPr>
              <a:t>	- nuclear Overhauser effect (NOE)</a:t>
            </a:r>
            <a:endParaRPr lang="en-US" altLang="en-US" sz="1800">
              <a:solidFill>
                <a:srgbClr val="AE0000"/>
              </a:solidFill>
            </a:endParaRPr>
          </a:p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  <a:sym typeface="Symbol" pitchFamily="2" charset="2"/>
              </a:rPr>
              <a:t> </a:t>
            </a:r>
            <a:r>
              <a:rPr lang="en-US" altLang="en-US" sz="1800">
                <a:sym typeface="Symbol" pitchFamily="2" charset="2"/>
              </a:rPr>
              <a:t>The signal-to-noise enhancement by the NOE is not uniform,</a:t>
            </a:r>
          </a:p>
          <a:p>
            <a:r>
              <a:rPr lang="en-US" altLang="en-US" sz="1800">
                <a:sym typeface="Symbol" pitchFamily="2" charset="2"/>
              </a:rPr>
              <a:t>    so quantitative information is lost </a:t>
            </a:r>
          </a:p>
        </p:txBody>
      </p:sp>
      <p:sp>
        <p:nvSpPr>
          <p:cNvPr id="29702" name="Line 51">
            <a:extLst>
              <a:ext uri="{FF2B5EF4-FFF2-40B4-BE49-F238E27FC236}">
                <a16:creationId xmlns:a16="http://schemas.microsoft.com/office/drawing/2014/main" id="{5809F1A4-70A0-8542-B630-D685F72CB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7244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52">
            <a:extLst>
              <a:ext uri="{FF2B5EF4-FFF2-40B4-BE49-F238E27FC236}">
                <a16:creationId xmlns:a16="http://schemas.microsoft.com/office/drawing/2014/main" id="{4B713634-0A63-0749-8955-F11F6BD7D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4102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3FC4A-2838-2947-B4DC-075399E10C5B}"/>
              </a:ext>
            </a:extLst>
          </p:cNvPr>
          <p:cNvSpPr txBox="1"/>
          <p:nvPr/>
        </p:nvSpPr>
        <p:spPr>
          <a:xfrm>
            <a:off x="304800" y="228600"/>
            <a:ext cx="5257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cap="small">
                <a:solidFill>
                  <a:srgbClr val="DF0202"/>
                </a:solidFill>
                <a:effectLst>
                  <a:outerShdw blurRad="50800" dist="12700" dir="2700000">
                    <a:srgbClr val="000000">
                      <a:alpha val="43000"/>
                    </a:srgbClr>
                  </a:outerShdw>
                </a:effectLst>
                <a:latin typeface="Calibri"/>
                <a:ea typeface="+mn-ea"/>
                <a:cs typeface="Calibri"/>
              </a:rPr>
              <a:t>Broad-Band Decoupling</a:t>
            </a:r>
          </a:p>
        </p:txBody>
      </p:sp>
      <p:sp>
        <p:nvSpPr>
          <p:cNvPr id="29705" name="Rectangle 45">
            <a:extLst>
              <a:ext uri="{FF2B5EF4-FFF2-40B4-BE49-F238E27FC236}">
                <a16:creationId xmlns:a16="http://schemas.microsoft.com/office/drawing/2014/main" id="{E75C3CCB-4FBF-4746-95E4-4620484E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1200"/>
            <a:ext cx="3581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" pitchFamily="2" charset="0"/>
              <a:buChar char="•"/>
            </a:pPr>
            <a:r>
              <a:rPr lang="en-US" altLang="en-US" sz="1800">
                <a:solidFill>
                  <a:srgbClr val="AE0000"/>
                </a:solidFill>
              </a:rPr>
              <a:t> </a:t>
            </a:r>
            <a:r>
              <a:rPr lang="en-US" altLang="en-US" sz="1800"/>
              <a:t>example:  acquisition of </a:t>
            </a:r>
            <a:r>
              <a:rPr lang="en-US" altLang="en-US" sz="1800" baseline="30000"/>
              <a:t>13</a:t>
            </a:r>
            <a:r>
              <a:rPr lang="en-US" altLang="en-US" sz="1800"/>
              <a:t>C</a:t>
            </a:r>
          </a:p>
          <a:p>
            <a:r>
              <a:rPr lang="en-US" altLang="en-US" sz="1800"/>
              <a:t>   spectrum of alpha pinene with</a:t>
            </a:r>
          </a:p>
          <a:p>
            <a:r>
              <a:rPr lang="en-US" altLang="en-US" sz="1800"/>
              <a:t>   broad-band </a:t>
            </a:r>
            <a:r>
              <a:rPr lang="en-US" altLang="en-US" sz="1800" baseline="30000"/>
              <a:t>1</a:t>
            </a:r>
            <a:r>
              <a:rPr lang="en-US" altLang="en-US" sz="1800"/>
              <a:t>H decoupling</a:t>
            </a:r>
            <a:endParaRPr lang="en-US" altLang="en-US" sz="1800">
              <a:sym typeface="Symbol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7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9553</TotalTime>
  <Words>2717</Words>
  <Application>Microsoft Macintosh PowerPoint</Application>
  <PresentationFormat>On-screen Show (4:3)</PresentationFormat>
  <Paragraphs>360</Paragraphs>
  <Slides>20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Times</vt:lpstr>
      <vt:lpstr>ＭＳ Ｐゴシック</vt:lpstr>
      <vt:lpstr>Arial</vt:lpstr>
      <vt:lpstr>Calibri</vt:lpstr>
      <vt:lpstr>Symbol</vt:lpstr>
      <vt:lpstr>Times New Roman</vt:lpstr>
      <vt:lpstr>Wingdings</vt:lpstr>
      <vt:lpstr>Blank Presentation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Urbauer</dc:creator>
  <cp:lastModifiedBy>Jeffrey L Urbauer</cp:lastModifiedBy>
  <cp:revision>793</cp:revision>
  <cp:lastPrinted>2010-09-14T18:23:05Z</cp:lastPrinted>
  <dcterms:created xsi:type="dcterms:W3CDTF">2010-09-14T13:24:26Z</dcterms:created>
  <dcterms:modified xsi:type="dcterms:W3CDTF">2020-09-24T13:35:17Z</dcterms:modified>
</cp:coreProperties>
</file>