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Lst>
  <p:sldSz cy="6858000" cx="12192000"/>
  <p:notesSz cx="6858000" cy="9144000"/>
  <p:embeddedFontLst>
    <p:embeddedFont>
      <p:font typeface="Roboto"/>
      <p:regular r:id="rId51"/>
      <p:bold r:id="rId52"/>
      <p:italic r:id="rId53"/>
      <p:boldItalic r:id="rId54"/>
    </p:embeddedFont>
    <p:embeddedFont>
      <p:font typeface="Century Gothic"/>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it3TGP7pu5dKXzNFFiu0KnMIE+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8CEF3E-C4B2-4830-93E1-B7CADB2F6548}">
  <a:tblStyle styleId="{398CEF3E-C4B2-4830-93E1-B7CADB2F654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FE8FF2F-69E7-4C9E-A2BA-C5816B85D0B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regular.fntdata"/><Relationship Id="rId50" Type="http://schemas.openxmlformats.org/officeDocument/2006/relationships/slide" Target="slides/slide42.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3.xml"/><Relationship Id="rId55" Type="http://schemas.openxmlformats.org/officeDocument/2006/relationships/font" Target="fonts/CenturyGothic-regular.fntdata"/><Relationship Id="rId10" Type="http://schemas.openxmlformats.org/officeDocument/2006/relationships/slide" Target="slides/slide2.xml"/><Relationship Id="rId54" Type="http://schemas.openxmlformats.org/officeDocument/2006/relationships/font" Target="fonts/Roboto-boldItalic.fntdata"/><Relationship Id="rId13" Type="http://schemas.openxmlformats.org/officeDocument/2006/relationships/slide" Target="slides/slide5.xml"/><Relationship Id="rId57" Type="http://schemas.openxmlformats.org/officeDocument/2006/relationships/font" Target="fonts/CenturyGothic-italic.fntdata"/><Relationship Id="rId12" Type="http://schemas.openxmlformats.org/officeDocument/2006/relationships/slide" Target="slides/slide4.xml"/><Relationship Id="rId56" Type="http://schemas.openxmlformats.org/officeDocument/2006/relationships/font" Target="fonts/CenturyGothic-bold.fntdata"/><Relationship Id="rId15" Type="http://schemas.openxmlformats.org/officeDocument/2006/relationships/slide" Target="slides/slide7.xml"/><Relationship Id="rId59" Type="http://customschemas.google.com/relationships/presentationmetadata" Target="metadata"/><Relationship Id="rId14" Type="http://schemas.openxmlformats.org/officeDocument/2006/relationships/slide" Target="slides/slide6.xml"/><Relationship Id="rId58" Type="http://schemas.openxmlformats.org/officeDocument/2006/relationships/font" Target="fonts/CenturyGothic-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6b3d2a0a8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6b3d2a0a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68a845962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a68a845962_2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6b3d2a0a8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6b3d2a0a8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6b3d2a0a8_4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6b3d2a0a8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6b3d2a0a8_4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a6b3d2a0a8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6b3d2a0a8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a6b3d2a0a8_6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6b3d2a0a8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2a6b3d2a0a8_6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6b3d2a0a8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2a6b3d2a0a8_6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6b3d2a0a8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a6b3d2a0a8_6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a6b3d2a0a8_6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2a6b3d2a0a8_6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6b3d2a0a8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2a6b3d2a0a8_6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6b3d2a0a8_6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2a6b3d2a0a8_6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a6b3d2a0a8_6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a6b3d2a0a8_6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6b3d2a0a8_6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2a6b3d2a0a8_6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a6b3d2a0a8_6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a6b3d2a0a8_6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a6b3d2a0a8_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2a6b3d2a0a8_6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a6b3d2a0a8_6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2a6b3d2a0a8_6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a6b3d2a0a8_6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2a6b3d2a0a8_6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a6b3d2a0a8_6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2a6b3d2a0a8_6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a6b3d2a0a8_6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2a6b3d2a0a8_6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a6b3d2a0a8_6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2a6b3d2a0a8_6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6b3d2a0a8_6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2a6b3d2a0a8_6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68a84596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a68a845962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6b3d2a0a8_6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2a6b3d2a0a8_6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a6b3d2a0a8_6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2a6b3d2a0a8_6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a6b3d2a0a8_6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2a6b3d2a0a8_6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68a84596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a68a845962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68a84596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a68a845962_2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17"/>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2" name="Google Shape;42;p17"/>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531812" y="4529137"/>
            <a:ext cx="7794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9" name="Shape 79"/>
        <p:cNvGrpSpPr/>
        <p:nvPr/>
      </p:nvGrpSpPr>
      <p:grpSpPr>
        <a:xfrm>
          <a:off x="0" y="0"/>
          <a:ext cx="0" cy="0"/>
          <a:chOff x="0" y="0"/>
          <a:chExt cx="0" cy="0"/>
        </a:xfrm>
      </p:grpSpPr>
      <p:sp>
        <p:nvSpPr>
          <p:cNvPr id="80" name="Google Shape;80;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Autofit/>
          </a:bodyPr>
          <a:lstStyle>
            <a:lvl1pPr indent="-342900" lvl="0" marL="457200">
              <a:spcBef>
                <a:spcPts val="0"/>
              </a:spcBef>
              <a:spcAft>
                <a:spcPts val="0"/>
              </a:spcAft>
              <a:buSzPts val="1800"/>
              <a:buChar char="🠶"/>
              <a:defRPr>
                <a:solidFill>
                  <a:srgbClr val="404040"/>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2" name="Google Shape;82;p19"/>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9"/>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1"/>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1"/>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1"/>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1"/>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8" name="Shape 158"/>
        <p:cNvGrpSpPr/>
        <p:nvPr/>
      </p:nvGrpSpPr>
      <p:grpSpPr>
        <a:xfrm>
          <a:off x="0" y="0"/>
          <a:ext cx="0" cy="0"/>
          <a:chOff x="0" y="0"/>
          <a:chExt cx="0" cy="0"/>
        </a:xfrm>
      </p:grpSpPr>
      <p:sp>
        <p:nvSpPr>
          <p:cNvPr id="159" name="Google Shape;159;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1" name="Google Shape;161;p23"/>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3.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4.xml"/><Relationship Id="rId3"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6"/>
          <p:cNvGrpSpPr/>
          <p:nvPr/>
        </p:nvGrpSpPr>
        <p:grpSpPr>
          <a:xfrm>
            <a:off x="0" y="228600"/>
            <a:ext cx="2851150" cy="6638925"/>
            <a:chOff x="2487613" y="285750"/>
            <a:chExt cx="2428875" cy="5654676"/>
          </a:xfrm>
        </p:grpSpPr>
        <p:sp>
          <p:nvSpPr>
            <p:cNvPr id="7" name="Google Shape;7;p16"/>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8" name="Google Shape;8;p16"/>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 name="Google Shape;9;p16"/>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 name="Google Shape;10;p16"/>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1" name="Google Shape;11;p16"/>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2" name="Google Shape;12;p16"/>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 name="Google Shape;13;p16"/>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 name="Google Shape;14;p16"/>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5" name="Google Shape;15;p16"/>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6" name="Google Shape;16;p16"/>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7" name="Google Shape;17;p16"/>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8" name="Google Shape;18;p16"/>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grpSp>
        <p:nvGrpSpPr>
          <p:cNvPr id="19" name="Google Shape;19;p16"/>
          <p:cNvGrpSpPr/>
          <p:nvPr/>
        </p:nvGrpSpPr>
        <p:grpSpPr>
          <a:xfrm>
            <a:off x="26987" y="0"/>
            <a:ext cx="2357437" cy="6853237"/>
            <a:chOff x="6627813" y="194833"/>
            <a:chExt cx="1952625" cy="5678918"/>
          </a:xfrm>
        </p:grpSpPr>
        <p:sp>
          <p:nvSpPr>
            <p:cNvPr id="20" name="Google Shape;20;p16"/>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1" name="Google Shape;21;p16"/>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2" name="Google Shape;22;p16"/>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3" name="Google Shape;23;p16"/>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4" name="Google Shape;24;p16"/>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5" name="Google Shape;25;p16"/>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6" name="Google Shape;26;p16"/>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7" name="Google Shape;27;p16"/>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8" name="Google Shape;28;p16"/>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9" name="Google Shape;29;p16"/>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0" name="Google Shape;30;p16"/>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1" name="Google Shape;31;p16"/>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sp>
        <p:nvSpPr>
          <p:cNvPr id="32" name="Google Shape;32;p16"/>
          <p:cNvSpPr/>
          <p:nvPr/>
        </p:nvSpPr>
        <p:spPr>
          <a:xfrm>
            <a:off x="0" y="0"/>
            <a:ext cx="182562"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3" name="Google Shape;33;p16"/>
          <p:cNvSpPr/>
          <p:nvPr/>
        </p:nvSpPr>
        <p:spPr>
          <a:xfrm>
            <a:off x="0" y="4324350"/>
            <a:ext cx="1744662"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4" name="Google Shape;34;p16"/>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5" name="Google Shape;35;p16"/>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6" name="Google Shape;36;p16"/>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6"/>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8" name="Google Shape;38;p16"/>
          <p:cNvSpPr txBox="1"/>
          <p:nvPr>
            <p:ph idx="12" type="sldNum"/>
          </p:nvPr>
        </p:nvSpPr>
        <p:spPr>
          <a:xfrm>
            <a:off x="531812" y="4529137"/>
            <a:ext cx="7794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5" name="Shape 45"/>
        <p:cNvGrpSpPr/>
        <p:nvPr/>
      </p:nvGrpSpPr>
      <p:grpSpPr>
        <a:xfrm>
          <a:off x="0" y="0"/>
          <a:ext cx="0" cy="0"/>
          <a:chOff x="0" y="0"/>
          <a:chExt cx="0" cy="0"/>
        </a:xfrm>
      </p:grpSpPr>
      <p:grpSp>
        <p:nvGrpSpPr>
          <p:cNvPr id="46" name="Google Shape;46;p18"/>
          <p:cNvGrpSpPr/>
          <p:nvPr/>
        </p:nvGrpSpPr>
        <p:grpSpPr>
          <a:xfrm>
            <a:off x="0" y="228600"/>
            <a:ext cx="2851150" cy="6638925"/>
            <a:chOff x="2487613" y="285750"/>
            <a:chExt cx="2428875" cy="5654676"/>
          </a:xfrm>
        </p:grpSpPr>
        <p:sp>
          <p:nvSpPr>
            <p:cNvPr id="47" name="Google Shape;47;p18"/>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48" name="Google Shape;48;p18"/>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49" name="Google Shape;49;p18"/>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0" name="Google Shape;50;p18"/>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1" name="Google Shape;51;p18"/>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2" name="Google Shape;52;p18"/>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3" name="Google Shape;53;p18"/>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4" name="Google Shape;54;p18"/>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5" name="Google Shape;55;p18"/>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6" name="Google Shape;56;p18"/>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7" name="Google Shape;57;p18"/>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8" name="Google Shape;58;p18"/>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grpSp>
        <p:nvGrpSpPr>
          <p:cNvPr id="59" name="Google Shape;59;p18"/>
          <p:cNvGrpSpPr/>
          <p:nvPr/>
        </p:nvGrpSpPr>
        <p:grpSpPr>
          <a:xfrm>
            <a:off x="26987" y="0"/>
            <a:ext cx="2357437" cy="6853237"/>
            <a:chOff x="6627813" y="194833"/>
            <a:chExt cx="1952625" cy="5678918"/>
          </a:xfrm>
        </p:grpSpPr>
        <p:sp>
          <p:nvSpPr>
            <p:cNvPr id="60" name="Google Shape;60;p18"/>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1" name="Google Shape;61;p18"/>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2" name="Google Shape;62;p18"/>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3" name="Google Shape;63;p18"/>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4" name="Google Shape;64;p18"/>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5" name="Google Shape;65;p18"/>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6" name="Google Shape;66;p18"/>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7" name="Google Shape;67;p18"/>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8" name="Google Shape;68;p18"/>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9" name="Google Shape;69;p18"/>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0" name="Google Shape;70;p18"/>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1" name="Google Shape;71;p18"/>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sp>
        <p:nvSpPr>
          <p:cNvPr id="72" name="Google Shape;72;p18"/>
          <p:cNvSpPr/>
          <p:nvPr/>
        </p:nvSpPr>
        <p:spPr>
          <a:xfrm>
            <a:off x="0" y="0"/>
            <a:ext cx="182562"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3" name="Google Shape;73;p18"/>
          <p:cNvSpPr/>
          <p:nvPr/>
        </p:nvSpPr>
        <p:spPr>
          <a:xfrm flipH="1" rot="10800000">
            <a:off x="-4762" y="714375"/>
            <a:ext cx="1589087" cy="5080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4" name="Google Shape;74;p18"/>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5" name="Google Shape;75;p18"/>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76" name="Google Shape;76;p18"/>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7" name="Google Shape;77;p18"/>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8" name="Google Shape;78;p18"/>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5" name="Shape 85"/>
        <p:cNvGrpSpPr/>
        <p:nvPr/>
      </p:nvGrpSpPr>
      <p:grpSpPr>
        <a:xfrm>
          <a:off x="0" y="0"/>
          <a:ext cx="0" cy="0"/>
          <a:chOff x="0" y="0"/>
          <a:chExt cx="0" cy="0"/>
        </a:xfrm>
      </p:grpSpPr>
      <p:grpSp>
        <p:nvGrpSpPr>
          <p:cNvPr id="86" name="Google Shape;86;p20"/>
          <p:cNvGrpSpPr/>
          <p:nvPr/>
        </p:nvGrpSpPr>
        <p:grpSpPr>
          <a:xfrm>
            <a:off x="0" y="228600"/>
            <a:ext cx="2851150" cy="6638925"/>
            <a:chOff x="2487613" y="285750"/>
            <a:chExt cx="2428875" cy="5654676"/>
          </a:xfrm>
        </p:grpSpPr>
        <p:sp>
          <p:nvSpPr>
            <p:cNvPr id="87" name="Google Shape;87;p20"/>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88" name="Google Shape;88;p20"/>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89" name="Google Shape;89;p20"/>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0" name="Google Shape;90;p20"/>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1" name="Google Shape;91;p20"/>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2" name="Google Shape;92;p20"/>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3" name="Google Shape;93;p20"/>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4" name="Google Shape;94;p20"/>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5" name="Google Shape;95;p20"/>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6" name="Google Shape;96;p20"/>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7" name="Google Shape;97;p20"/>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98" name="Google Shape;98;p20"/>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grpSp>
        <p:nvGrpSpPr>
          <p:cNvPr id="99" name="Google Shape;99;p20"/>
          <p:cNvGrpSpPr/>
          <p:nvPr/>
        </p:nvGrpSpPr>
        <p:grpSpPr>
          <a:xfrm>
            <a:off x="26987" y="0"/>
            <a:ext cx="2357437" cy="6853237"/>
            <a:chOff x="6627813" y="194833"/>
            <a:chExt cx="1952625" cy="5678918"/>
          </a:xfrm>
        </p:grpSpPr>
        <p:sp>
          <p:nvSpPr>
            <p:cNvPr id="100" name="Google Shape;100;p20"/>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1" name="Google Shape;101;p20"/>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2" name="Google Shape;102;p20"/>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3" name="Google Shape;103;p20"/>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4" name="Google Shape;104;p20"/>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5" name="Google Shape;105;p20"/>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6" name="Google Shape;106;p20"/>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7" name="Google Shape;107;p20"/>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8" name="Google Shape;108;p20"/>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09" name="Google Shape;109;p20"/>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10" name="Google Shape;110;p20"/>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11" name="Google Shape;111;p20"/>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sp>
        <p:nvSpPr>
          <p:cNvPr id="112" name="Google Shape;112;p20"/>
          <p:cNvSpPr/>
          <p:nvPr/>
        </p:nvSpPr>
        <p:spPr>
          <a:xfrm>
            <a:off x="0" y="0"/>
            <a:ext cx="182562"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13" name="Google Shape;113;p20"/>
          <p:cNvSpPr/>
          <p:nvPr/>
        </p:nvSpPr>
        <p:spPr>
          <a:xfrm flipH="1" rot="10800000">
            <a:off x="-4762" y="714375"/>
            <a:ext cx="1589087" cy="5080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14" name="Google Shape;114;p20"/>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5" name="Google Shape;115;p20"/>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16" name="Google Shape;116;p20"/>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7" name="Google Shape;117;p20"/>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8" name="Google Shape;118;p20"/>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4" name="Shape 124"/>
        <p:cNvGrpSpPr/>
        <p:nvPr/>
      </p:nvGrpSpPr>
      <p:grpSpPr>
        <a:xfrm>
          <a:off x="0" y="0"/>
          <a:ext cx="0" cy="0"/>
          <a:chOff x="0" y="0"/>
          <a:chExt cx="0" cy="0"/>
        </a:xfrm>
      </p:grpSpPr>
      <p:grpSp>
        <p:nvGrpSpPr>
          <p:cNvPr id="125" name="Google Shape;125;p22"/>
          <p:cNvGrpSpPr/>
          <p:nvPr/>
        </p:nvGrpSpPr>
        <p:grpSpPr>
          <a:xfrm>
            <a:off x="0" y="228600"/>
            <a:ext cx="2851150" cy="6638925"/>
            <a:chOff x="2487613" y="285750"/>
            <a:chExt cx="2428875" cy="5654676"/>
          </a:xfrm>
        </p:grpSpPr>
        <p:sp>
          <p:nvSpPr>
            <p:cNvPr id="126" name="Google Shape;126;p22"/>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27" name="Google Shape;127;p22"/>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28" name="Google Shape;128;p22"/>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29" name="Google Shape;129;p22"/>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0" name="Google Shape;130;p22"/>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1" name="Google Shape;131;p22"/>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2" name="Google Shape;132;p22"/>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3" name="Google Shape;133;p22"/>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4" name="Google Shape;134;p22"/>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5" name="Google Shape;135;p22"/>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6" name="Google Shape;136;p22"/>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7" name="Google Shape;137;p22"/>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grpSp>
        <p:nvGrpSpPr>
          <p:cNvPr id="138" name="Google Shape;138;p22"/>
          <p:cNvGrpSpPr/>
          <p:nvPr/>
        </p:nvGrpSpPr>
        <p:grpSpPr>
          <a:xfrm>
            <a:off x="26987" y="0"/>
            <a:ext cx="2357437" cy="6853237"/>
            <a:chOff x="6627813" y="194833"/>
            <a:chExt cx="1952625" cy="5678918"/>
          </a:xfrm>
        </p:grpSpPr>
        <p:sp>
          <p:nvSpPr>
            <p:cNvPr id="139" name="Google Shape;139;p22"/>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0" name="Google Shape;140;p22"/>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1" name="Google Shape;141;p22"/>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2" name="Google Shape;142;p22"/>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3" name="Google Shape;143;p22"/>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4" name="Google Shape;144;p22"/>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5" name="Google Shape;145;p22"/>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6" name="Google Shape;146;p22"/>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7" name="Google Shape;147;p22"/>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8" name="Google Shape;148;p22"/>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9" name="Google Shape;149;p22"/>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50" name="Google Shape;150;p22"/>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sp>
        <p:nvSpPr>
          <p:cNvPr id="151" name="Google Shape;151;p22"/>
          <p:cNvSpPr/>
          <p:nvPr/>
        </p:nvSpPr>
        <p:spPr>
          <a:xfrm>
            <a:off x="0" y="0"/>
            <a:ext cx="182562"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52" name="Google Shape;152;p22"/>
          <p:cNvSpPr/>
          <p:nvPr/>
        </p:nvSpPr>
        <p:spPr>
          <a:xfrm flipH="1" rot="10800000">
            <a:off x="-4762" y="714375"/>
            <a:ext cx="1589087" cy="5080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53" name="Google Shape;153;p22"/>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4" name="Google Shape;154;p22"/>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sz="1800">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55" name="Google Shape;155;p22"/>
          <p:cNvSpPr txBox="1"/>
          <p:nvPr>
            <p:ph idx="10" type="dt"/>
          </p:nvPr>
        </p:nvSpPr>
        <p:spPr>
          <a:xfrm>
            <a:off x="10361612" y="6130925"/>
            <a:ext cx="1146175"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6" name="Google Shape;156;p22"/>
          <p:cNvSpPr txBox="1"/>
          <p:nvPr>
            <p:ph idx="11" type="ftr"/>
          </p:nvPr>
        </p:nvSpPr>
        <p:spPr>
          <a:xfrm>
            <a:off x="2589212" y="6135687"/>
            <a:ext cx="7620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7" name="Google Shape;157;p22"/>
          <p:cNvSpPr txBox="1"/>
          <p:nvPr>
            <p:ph idx="12" type="sldNum"/>
          </p:nvPr>
        </p:nvSpPr>
        <p:spPr>
          <a:xfrm>
            <a:off x="531812" y="787400"/>
            <a:ext cx="7794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3.png"/><Relationship Id="rId4" Type="http://schemas.openxmlformats.org/officeDocument/2006/relationships/image" Target="../media/image23.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4.png"/><Relationship Id="rId5"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36.png"/><Relationship Id="rId5" Type="http://schemas.openxmlformats.org/officeDocument/2006/relationships/image" Target="../media/image35.png"/><Relationship Id="rId6"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ctrTitle"/>
          </p:nvPr>
        </p:nvSpPr>
        <p:spPr>
          <a:xfrm>
            <a:off x="2589212" y="2514600"/>
            <a:ext cx="8915400" cy="226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Century Gothic"/>
              <a:buNone/>
            </a:pPr>
            <a:r>
              <a:rPr b="0" i="0" lang="en-US" sz="5400" u="none">
                <a:solidFill>
                  <a:srgbClr val="262626"/>
                </a:solidFill>
                <a:latin typeface="Century Gothic"/>
                <a:ea typeface="Century Gothic"/>
                <a:cs typeface="Century Gothic"/>
                <a:sym typeface="Century Gothic"/>
              </a:rPr>
              <a:t>Analysis of Selected Health Issues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7"/>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62626"/>
              </a:buClr>
              <a:buSzPts val="3200"/>
              <a:buFont typeface="Century Gothic"/>
              <a:buNone/>
            </a:pPr>
            <a:r>
              <a:rPr b="0" i="0" lang="en-US" sz="3200" u="none">
                <a:solidFill>
                  <a:srgbClr val="262626"/>
                </a:solidFill>
                <a:latin typeface="Century Gothic"/>
                <a:ea typeface="Century Gothic"/>
                <a:cs typeface="Century Gothic"/>
                <a:sym typeface="Century Gothic"/>
              </a:rPr>
              <a:t>T-Test Arthritis vs BMI for Individuals with Arthritis vs Individuals without Arthritis</a:t>
            </a:r>
            <a:br>
              <a:rPr b="0" i="0" lang="en-US" sz="3200" u="none">
                <a:solidFill>
                  <a:srgbClr val="262626"/>
                </a:solidFill>
                <a:latin typeface="Century Gothic"/>
                <a:ea typeface="Century Gothic"/>
                <a:cs typeface="Century Gothic"/>
                <a:sym typeface="Century Gothic"/>
              </a:rPr>
            </a:br>
            <a:endParaRPr/>
          </a:p>
        </p:txBody>
      </p:sp>
      <p:sp>
        <p:nvSpPr>
          <p:cNvPr id="231" name="Google Shape;231;p7"/>
          <p:cNvSpPr txBox="1"/>
          <p:nvPr>
            <p:ph idx="1" type="body"/>
          </p:nvPr>
        </p:nvSpPr>
        <p:spPr>
          <a:xfrm>
            <a:off x="2589212" y="2133600"/>
            <a:ext cx="8915400" cy="3778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0" lang="en-US" sz="1800" u="sng">
                <a:solidFill>
                  <a:srgbClr val="404040"/>
                </a:solidFill>
                <a:latin typeface="Century Gothic"/>
                <a:ea typeface="Century Gothic"/>
                <a:cs typeface="Century Gothic"/>
                <a:sym typeface="Century Gothic"/>
              </a:rPr>
              <a:t>Alternative Hypothesis: </a:t>
            </a:r>
            <a:r>
              <a:rPr b="0" i="0" lang="en-US" sz="1800" u="none">
                <a:solidFill>
                  <a:srgbClr val="404040"/>
                </a:solidFill>
                <a:latin typeface="Century Gothic"/>
                <a:ea typeface="Century Gothic"/>
                <a:cs typeface="Century Gothic"/>
                <a:sym typeface="Century Gothic"/>
              </a:rPr>
              <a:t>The BMI score for candidates with Arthritis is statistically different from the BMI scores for candidates without Arthritis.</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US" sz="1800" u="sng">
                <a:solidFill>
                  <a:srgbClr val="404040"/>
                </a:solidFill>
                <a:latin typeface="Century Gothic"/>
                <a:ea typeface="Century Gothic"/>
                <a:cs typeface="Century Gothic"/>
                <a:sym typeface="Century Gothic"/>
              </a:rPr>
              <a:t>Null Hypothesis: </a:t>
            </a:r>
            <a:r>
              <a:rPr b="0" i="0" lang="en-US" sz="1800" u="none">
                <a:solidFill>
                  <a:srgbClr val="404040"/>
                </a:solidFill>
                <a:latin typeface="Century Gothic"/>
                <a:ea typeface="Century Gothic"/>
                <a:cs typeface="Century Gothic"/>
                <a:sym typeface="Century Gothic"/>
              </a:rPr>
              <a:t>The variance in the BMI scores is not significant and can be explained by randomness.</a:t>
            </a:r>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chemeClr val="accent1"/>
              </a:buClr>
              <a:buSzPts val="1800"/>
              <a:buFont typeface="Noto Sans Symbols"/>
              <a:buChar char="🠶"/>
            </a:pPr>
            <a:r>
              <a:rPr b="0" i="0" lang="en-US" sz="1800" u="sng">
                <a:solidFill>
                  <a:srgbClr val="404040"/>
                </a:solidFill>
                <a:latin typeface="Century Gothic"/>
                <a:ea typeface="Century Gothic"/>
                <a:cs typeface="Century Gothic"/>
                <a:sym typeface="Century Gothic"/>
              </a:rPr>
              <a:t>Outcome:  </a:t>
            </a:r>
            <a:r>
              <a:rPr b="0" i="0" lang="en-US" sz="1800" u="none">
                <a:solidFill>
                  <a:srgbClr val="404040"/>
                </a:solidFill>
                <a:latin typeface="Century Gothic"/>
                <a:ea typeface="Century Gothic"/>
                <a:cs typeface="Century Gothic"/>
                <a:sym typeface="Century Gothic"/>
              </a:rPr>
              <a:t> the p-value of 0.0 indicates the variance in the means of people with Arthritis vs people without Arthritis is statistically significant and not happening by chance and therefore incidence of Arthritis is influenced by a person's BMI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62626"/>
              </a:buClr>
              <a:buSzPts val="3200"/>
              <a:buFont typeface="Century Gothic"/>
              <a:buNone/>
            </a:pPr>
            <a:r>
              <a:rPr b="0" i="0" lang="en-US" sz="3200" u="none">
                <a:solidFill>
                  <a:srgbClr val="262626"/>
                </a:solidFill>
                <a:latin typeface="Century Gothic"/>
                <a:ea typeface="Century Gothic"/>
                <a:cs typeface="Century Gothic"/>
                <a:sym typeface="Century Gothic"/>
              </a:rPr>
              <a:t>Can the Variance in the Occurrence of Arthritis by Sex be explained by differences in BMI by Sex? </a:t>
            </a:r>
            <a:endParaRPr/>
          </a:p>
        </p:txBody>
      </p:sp>
      <p:sp>
        <p:nvSpPr>
          <p:cNvPr id="237" name="Google Shape;237;p8"/>
          <p:cNvSpPr txBox="1"/>
          <p:nvPr>
            <p:ph idx="1" type="body"/>
          </p:nvPr>
        </p:nvSpPr>
        <p:spPr>
          <a:xfrm>
            <a:off x="681037" y="2336800"/>
            <a:ext cx="9423400" cy="43338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300"/>
              <a:buFont typeface="Noto Sans Symbols"/>
              <a:buChar char="🠶"/>
            </a:pPr>
            <a:r>
              <a:rPr b="0" i="0" lang="en-US" sz="1300" u="none">
                <a:solidFill>
                  <a:srgbClr val="404040"/>
                </a:solidFill>
                <a:latin typeface="Century Gothic"/>
                <a:ea typeface="Century Gothic"/>
                <a:cs typeface="Century Gothic"/>
                <a:sym typeface="Century Gothic"/>
              </a:rPr>
              <a:t>There appears to be variance in the BMI scores for Females vs Males for the candidates with Arthritis.  Can this explain the variance in the incidence of Arthritis between the two groups?</a:t>
            </a:r>
            <a:endParaRPr/>
          </a:p>
        </p:txBody>
      </p:sp>
      <p:pic>
        <p:nvPicPr>
          <p:cNvPr id="238" name="Google Shape;238;p8"/>
          <p:cNvPicPr preferRelativeResize="0"/>
          <p:nvPr/>
        </p:nvPicPr>
        <p:blipFill rotWithShape="1">
          <a:blip r:embed="rId3">
            <a:alphaModFix/>
          </a:blip>
          <a:srcRect b="0" l="0" r="0" t="0"/>
          <a:stretch/>
        </p:blipFill>
        <p:spPr>
          <a:xfrm>
            <a:off x="2393950" y="3189287"/>
            <a:ext cx="4762500" cy="340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T-Test of Arthritis vs BMI for Females with Arthritis vs Males with Arthritis</a:t>
            </a:r>
            <a:endParaRPr/>
          </a:p>
        </p:txBody>
      </p:sp>
      <p:sp>
        <p:nvSpPr>
          <p:cNvPr id="244" name="Google Shape;244;p9"/>
          <p:cNvSpPr txBox="1"/>
          <p:nvPr>
            <p:ph idx="1" type="body"/>
          </p:nvPr>
        </p:nvSpPr>
        <p:spPr>
          <a:xfrm>
            <a:off x="2589212" y="2133600"/>
            <a:ext cx="8915400" cy="37782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1800"/>
              <a:buFont typeface="Noto Sans Symbols"/>
              <a:buNone/>
            </a:pPr>
            <a:r>
              <a:t/>
            </a:r>
            <a:endParaRPr b="0" i="0" sz="1800" u="none">
              <a:solidFill>
                <a:srgbClr val="404040"/>
              </a:solidFill>
              <a:latin typeface="Century Gothic"/>
              <a:ea typeface="Century Gothic"/>
              <a:cs typeface="Century Gothic"/>
              <a:sym typeface="Century Gothic"/>
            </a:endParaRPr>
          </a:p>
          <a:p>
            <a:pPr indent="-114300" lvl="0" marL="0" marR="0" rtl="0" algn="l">
              <a:lnSpc>
                <a:spcPct val="100000"/>
              </a:lnSpc>
              <a:spcBef>
                <a:spcPts val="1000"/>
              </a:spcBef>
              <a:spcAft>
                <a:spcPts val="0"/>
              </a:spcAft>
              <a:buClr>
                <a:schemeClr val="accent1"/>
              </a:buClr>
              <a:buSzPts val="1800"/>
              <a:buFont typeface="Noto Sans Symbols"/>
              <a:buChar char="🠶"/>
            </a:pPr>
            <a:r>
              <a:rPr b="0" i="0" lang="en-US" sz="1800" u="none">
                <a:solidFill>
                  <a:srgbClr val="404040"/>
                </a:solidFill>
                <a:latin typeface="Century Gothic"/>
                <a:ea typeface="Century Gothic"/>
                <a:cs typeface="Century Gothic"/>
                <a:sym typeface="Century Gothic"/>
              </a:rPr>
              <a:t>Alternative Hypothesis: The incidence of arthritis is related to the difference in BMI score for each sex.</a:t>
            </a:r>
            <a:endParaRPr/>
          </a:p>
          <a:p>
            <a:pPr indent="-114300" lvl="0" marL="0" marR="0" rtl="0" algn="l">
              <a:lnSpc>
                <a:spcPct val="100000"/>
              </a:lnSpc>
              <a:spcBef>
                <a:spcPts val="1000"/>
              </a:spcBef>
              <a:spcAft>
                <a:spcPts val="0"/>
              </a:spcAft>
              <a:buClr>
                <a:schemeClr val="accent1"/>
              </a:buClr>
              <a:buSzPts val="1800"/>
              <a:buFont typeface="Noto Sans Symbols"/>
              <a:buChar char="🠶"/>
            </a:pPr>
            <a:r>
              <a:rPr b="0" i="0" lang="en-US" sz="1800" u="none">
                <a:solidFill>
                  <a:srgbClr val="404040"/>
                </a:solidFill>
                <a:latin typeface="Century Gothic"/>
                <a:ea typeface="Century Gothic"/>
                <a:cs typeface="Century Gothic"/>
                <a:sym typeface="Century Gothic"/>
              </a:rPr>
              <a:t>Null Hypothesis: The incidence of arthritis in individuals is unrelated to the BMI scores for each sex and the difference in the mean BMI between to the two groups we are seeing is to be expected by chance.</a:t>
            </a:r>
            <a:endParaRPr/>
          </a:p>
          <a:p>
            <a:pPr indent="-114300" lvl="0" marL="0" marR="0" rtl="0" algn="l">
              <a:lnSpc>
                <a:spcPct val="100000"/>
              </a:lnSpc>
              <a:spcBef>
                <a:spcPts val="1000"/>
              </a:spcBef>
              <a:spcAft>
                <a:spcPts val="0"/>
              </a:spcAft>
              <a:buClr>
                <a:schemeClr val="accent1"/>
              </a:buClr>
              <a:buSzPts val="1800"/>
              <a:buFont typeface="Noto Sans Symbols"/>
              <a:buChar char="🠶"/>
            </a:pPr>
            <a:r>
              <a:rPr b="0" i="0" lang="en-US" sz="1800" u="none">
                <a:solidFill>
                  <a:srgbClr val="404040"/>
                </a:solidFill>
                <a:latin typeface="Century Gothic"/>
                <a:ea typeface="Century Gothic"/>
                <a:cs typeface="Century Gothic"/>
                <a:sym typeface="Century Gothic"/>
              </a:rPr>
              <a:t>Outcome: a T-test yielded a p-value of 0.08 when assessed at a confidence level of 95% indicates the variance in the mean we are seeing may be happening by chance and the incidence of Arthritis appears unrelated to the BMI of each sex. Therefore, or the difference in the incidence of Arthritis by sex can NOT be explained by the difference in BMI scores.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type="title"/>
          </p:nvPr>
        </p:nvSpPr>
        <p:spPr>
          <a:xfrm>
            <a:off x="681037" y="1051275"/>
            <a:ext cx="4135500" cy="1081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2400"/>
              <a:buFont typeface="Century Gothic"/>
              <a:buNone/>
            </a:pPr>
            <a:r>
              <a:rPr b="0" i="0" lang="en-US" sz="2400" u="none">
                <a:solidFill>
                  <a:schemeClr val="dk1"/>
                </a:solidFill>
                <a:latin typeface="Century Gothic"/>
                <a:ea typeface="Century Gothic"/>
                <a:cs typeface="Century Gothic"/>
                <a:sym typeface="Century Gothic"/>
              </a:rPr>
              <a:t>The Incidence of Arthritis by Age</a:t>
            </a:r>
            <a:endParaRPr>
              <a:solidFill>
                <a:schemeClr val="dk1"/>
              </a:solidFill>
            </a:endParaRPr>
          </a:p>
        </p:txBody>
      </p:sp>
      <p:pic>
        <p:nvPicPr>
          <p:cNvPr id="250" name="Google Shape;250;p10"/>
          <p:cNvPicPr preferRelativeResize="0"/>
          <p:nvPr>
            <p:ph idx="1" type="body"/>
          </p:nvPr>
        </p:nvPicPr>
        <p:blipFill rotWithShape="1">
          <a:blip r:embed="rId3">
            <a:alphaModFix/>
          </a:blip>
          <a:srcRect b="0" l="0" r="0" t="0"/>
          <a:stretch/>
        </p:blipFill>
        <p:spPr>
          <a:xfrm>
            <a:off x="5592762" y="1371600"/>
            <a:ext cx="5629200" cy="4108500"/>
          </a:xfrm>
          <a:prstGeom prst="rect">
            <a:avLst/>
          </a:prstGeom>
          <a:noFill/>
          <a:ln>
            <a:noFill/>
          </a:ln>
        </p:spPr>
      </p:pic>
      <p:sp>
        <p:nvSpPr>
          <p:cNvPr id="251" name="Google Shape;251;p10"/>
          <p:cNvSpPr txBox="1"/>
          <p:nvPr/>
        </p:nvSpPr>
        <p:spPr>
          <a:xfrm>
            <a:off x="681037" y="2664050"/>
            <a:ext cx="3656100" cy="3598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Char char="•"/>
            </a:pPr>
            <a:r>
              <a:rPr b="0" i="0" lang="en-US" sz="1400" u="none">
                <a:solidFill>
                  <a:schemeClr val="dk1"/>
                </a:solidFill>
                <a:latin typeface="Century Gothic"/>
                <a:ea typeface="Century Gothic"/>
                <a:cs typeface="Century Gothic"/>
                <a:sym typeface="Century Gothic"/>
              </a:rPr>
              <a:t>The incidence of Arthritis increases with age, could the difference in the incidence of arthritis by related to the difference in the relative ages of female candidate's vs male?</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1"/>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Chi Square Contingency Table Analysis - Age</a:t>
            </a:r>
            <a:endParaRPr/>
          </a:p>
        </p:txBody>
      </p:sp>
      <p:sp>
        <p:nvSpPr>
          <p:cNvPr id="257" name="Google Shape;257;p11"/>
          <p:cNvSpPr txBox="1"/>
          <p:nvPr>
            <p:ph idx="1" type="body"/>
          </p:nvPr>
        </p:nvSpPr>
        <p:spPr>
          <a:xfrm>
            <a:off x="681037" y="2336800"/>
            <a:ext cx="2636837" cy="3598862"/>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	Female	Male</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Age_Category		</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18-24	8215	10466</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25-29	7118	8376</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30-34	8963	9465</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35-39	10367	10239</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40-44	11203	10392</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45-49	11000	9968</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50-54	12968	12129</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55-59	14660	13394</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60-64	16969	15449</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65-69	17427	16007</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70-74	16739	14364</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75-79	11400	9305</a:t>
            </a:r>
            <a:endParaRPr/>
          </a:p>
          <a:p>
            <a:pPr indent="0" lvl="0" marL="0" marR="0" rtl="0" algn="l">
              <a:lnSpc>
                <a:spcPct val="80000"/>
              </a:lnSpc>
              <a:spcBef>
                <a:spcPts val="1000"/>
              </a:spcBef>
              <a:spcAft>
                <a:spcPts val="0"/>
              </a:spcAft>
              <a:buClr>
                <a:schemeClr val="accent1"/>
              </a:buClr>
              <a:buSzPts val="900"/>
              <a:buFont typeface="Noto Sans Symbols"/>
              <a:buNone/>
            </a:pPr>
            <a:r>
              <a:rPr b="0" i="0" lang="en-US" sz="900" u="none">
                <a:solidFill>
                  <a:srgbClr val="404040"/>
                </a:solidFill>
                <a:latin typeface="Century Gothic"/>
                <a:ea typeface="Century Gothic"/>
                <a:cs typeface="Century Gothic"/>
                <a:sym typeface="Century Gothic"/>
              </a:rPr>
              <a:t>80+	13167	9104</a:t>
            </a:r>
            <a:endParaRPr/>
          </a:p>
        </p:txBody>
      </p:sp>
      <p:sp>
        <p:nvSpPr>
          <p:cNvPr id="258" name="Google Shape;258;p11"/>
          <p:cNvSpPr txBox="1"/>
          <p:nvPr/>
        </p:nvSpPr>
        <p:spPr>
          <a:xfrm>
            <a:off x="4249737" y="2336800"/>
            <a:ext cx="5233987" cy="4524375"/>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700"/>
              <a:buFont typeface="Century Gothic"/>
              <a:buNone/>
            </a:pPr>
            <a:r>
              <a:rPr b="0" i="0" lang="en-US" sz="1700" u="none">
                <a:solidFill>
                  <a:schemeClr val="dk1"/>
                </a:solidFill>
                <a:latin typeface="Century Gothic"/>
                <a:ea typeface="Century Gothic"/>
                <a:cs typeface="Century Gothic"/>
                <a:sym typeface="Century Gothic"/>
              </a:rPr>
              <a:t>We put all candidates into a table by age category and sex in an effort to determine if the variance we see in the incidence of Arthritis.</a:t>
            </a:r>
            <a:endParaRPr/>
          </a:p>
          <a:p>
            <a:pPr indent="0" lvl="0" marL="0" marR="0" rtl="0" algn="l">
              <a:lnSpc>
                <a:spcPct val="80000"/>
              </a:lnSpc>
              <a:spcBef>
                <a:spcPts val="0"/>
              </a:spcBef>
              <a:spcAft>
                <a:spcPts val="0"/>
              </a:spcAft>
              <a:buClr>
                <a:schemeClr val="dk1"/>
              </a:buClr>
              <a:buSzPts val="1700"/>
              <a:buFont typeface="Century Gothic"/>
              <a:buNone/>
            </a:pPr>
            <a:r>
              <a:t/>
            </a:r>
            <a:endParaRPr b="0" i="0" sz="1700" u="none">
              <a:solidFill>
                <a:schemeClr val="dk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dk1"/>
              </a:buClr>
              <a:buSzPts val="1700"/>
              <a:buFont typeface="Century Gothic"/>
              <a:buNone/>
            </a:pPr>
            <a:r>
              <a:rPr b="0" i="0" lang="en-US" sz="1700" u="sng">
                <a:solidFill>
                  <a:schemeClr val="dk1"/>
                </a:solidFill>
                <a:latin typeface="Century Gothic"/>
                <a:ea typeface="Century Gothic"/>
                <a:cs typeface="Century Gothic"/>
                <a:sym typeface="Century Gothic"/>
              </a:rPr>
              <a:t>Alternative Hypothesis</a:t>
            </a:r>
            <a:r>
              <a:rPr b="0" i="0" lang="en-US" sz="1700" u="none">
                <a:solidFill>
                  <a:schemeClr val="dk1"/>
                </a:solidFill>
                <a:latin typeface="Century Gothic"/>
                <a:ea typeface="Century Gothic"/>
                <a:cs typeface="Century Gothic"/>
                <a:sym typeface="Century Gothic"/>
              </a:rPr>
              <a:t>: The distribution of candidates by age category and sex contributes to the variance we are seeing in the variance in the incidence of Arthritis we see by sex Alone.</a:t>
            </a:r>
            <a:endParaRPr/>
          </a:p>
          <a:p>
            <a:pPr indent="0" lvl="0" marL="0" marR="0" rtl="0" algn="l">
              <a:lnSpc>
                <a:spcPct val="80000"/>
              </a:lnSpc>
              <a:spcBef>
                <a:spcPts val="0"/>
              </a:spcBef>
              <a:spcAft>
                <a:spcPts val="0"/>
              </a:spcAft>
              <a:buClr>
                <a:schemeClr val="dk1"/>
              </a:buClr>
              <a:buSzPts val="1700"/>
              <a:buFont typeface="Century Gothic"/>
              <a:buNone/>
            </a:pPr>
            <a:r>
              <a:t/>
            </a:r>
            <a:endParaRPr b="0" i="0" sz="1700" u="none">
              <a:solidFill>
                <a:schemeClr val="dk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dk1"/>
              </a:buClr>
              <a:buSzPts val="1700"/>
              <a:buFont typeface="Century Gothic"/>
              <a:buNone/>
            </a:pPr>
            <a:r>
              <a:rPr b="0" i="0" lang="en-US" sz="1700" u="sng">
                <a:solidFill>
                  <a:schemeClr val="dk1"/>
                </a:solidFill>
                <a:latin typeface="Century Gothic"/>
                <a:ea typeface="Century Gothic"/>
                <a:cs typeface="Century Gothic"/>
                <a:sym typeface="Century Gothic"/>
              </a:rPr>
              <a:t>Null Hypothesis</a:t>
            </a:r>
            <a:r>
              <a:rPr b="0" i="0" lang="en-US" sz="1700" u="none">
                <a:solidFill>
                  <a:schemeClr val="dk1"/>
                </a:solidFill>
                <a:latin typeface="Century Gothic"/>
                <a:ea typeface="Century Gothic"/>
                <a:cs typeface="Century Gothic"/>
                <a:sym typeface="Century Gothic"/>
              </a:rPr>
              <a:t>: The variance we see in the distribution in candidates by Sex and Age Category is not significant and can be explained by randomness.</a:t>
            </a:r>
            <a:endParaRPr/>
          </a:p>
          <a:p>
            <a:pPr indent="0" lvl="0" marL="0" marR="0" rtl="0" algn="l">
              <a:lnSpc>
                <a:spcPct val="80000"/>
              </a:lnSpc>
              <a:spcBef>
                <a:spcPts val="0"/>
              </a:spcBef>
              <a:spcAft>
                <a:spcPts val="0"/>
              </a:spcAft>
              <a:buClr>
                <a:schemeClr val="dk1"/>
              </a:buClr>
              <a:buSzPts val="1700"/>
              <a:buFont typeface="Century Gothic"/>
              <a:buNone/>
            </a:pPr>
            <a:r>
              <a:t/>
            </a:r>
            <a:endParaRPr b="0" i="0" sz="1700" u="none">
              <a:solidFill>
                <a:schemeClr val="dk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dk1"/>
              </a:buClr>
              <a:buSzPts val="1700"/>
              <a:buFont typeface="Century Gothic"/>
              <a:buNone/>
            </a:pPr>
            <a:r>
              <a:rPr b="0" i="0" lang="en-US" sz="1700" u="sng">
                <a:solidFill>
                  <a:schemeClr val="dk1"/>
                </a:solidFill>
                <a:latin typeface="Century Gothic"/>
                <a:ea typeface="Century Gothic"/>
                <a:cs typeface="Century Gothic"/>
                <a:sym typeface="Century Gothic"/>
              </a:rPr>
              <a:t>Outcome</a:t>
            </a:r>
            <a:r>
              <a:rPr b="0" i="0" lang="en-US" sz="1700" u="none">
                <a:solidFill>
                  <a:schemeClr val="dk1"/>
                </a:solidFill>
                <a:latin typeface="Century Gothic"/>
                <a:ea typeface="Century Gothic"/>
                <a:cs typeface="Century Gothic"/>
                <a:sym typeface="Century Gothic"/>
              </a:rPr>
              <a:t>:  The Chi-Square Contingency Table yields a p-value of nearly 0.0 indicating the variance in the incidence of Arthritis by sex can be related to the variance in Age by Females vs Males.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2"/>
          <p:cNvSpPr txBox="1"/>
          <p:nvPr>
            <p:ph type="title"/>
          </p:nvPr>
        </p:nvSpPr>
        <p:spPr>
          <a:xfrm>
            <a:off x="1639950" y="529330"/>
            <a:ext cx="8912100" cy="77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1" lang="en-US" u="sng"/>
              <a:t>Analysis of depression</a:t>
            </a:r>
            <a:endParaRPr b="1" u="sng"/>
          </a:p>
        </p:txBody>
      </p:sp>
      <p:pic>
        <p:nvPicPr>
          <p:cNvPr id="264" name="Google Shape;264;p12"/>
          <p:cNvPicPr preferRelativeResize="0"/>
          <p:nvPr/>
        </p:nvPicPr>
        <p:blipFill rotWithShape="1">
          <a:blip r:embed="rId3">
            <a:alphaModFix/>
          </a:blip>
          <a:srcRect b="0" l="49979" r="0" t="0"/>
          <a:stretch/>
        </p:blipFill>
        <p:spPr>
          <a:xfrm>
            <a:off x="7846125" y="3529000"/>
            <a:ext cx="3634876" cy="3234900"/>
          </a:xfrm>
          <a:prstGeom prst="rect">
            <a:avLst/>
          </a:prstGeom>
          <a:noFill/>
          <a:ln>
            <a:noFill/>
          </a:ln>
          <a:effectLst>
            <a:outerShdw blurRad="76200" rotWithShape="0" algn="tl" dir="5040000" dist="63500">
              <a:srgbClr val="000000">
                <a:alpha val="40784"/>
              </a:srgbClr>
            </a:outerShdw>
          </a:effectLst>
        </p:spPr>
      </p:pic>
      <p:pic>
        <p:nvPicPr>
          <p:cNvPr id="265" name="Google Shape;265;p12"/>
          <p:cNvPicPr preferRelativeResize="0"/>
          <p:nvPr/>
        </p:nvPicPr>
        <p:blipFill rotWithShape="1">
          <a:blip r:embed="rId3">
            <a:alphaModFix/>
          </a:blip>
          <a:srcRect b="0" l="0" r="49979" t="0"/>
          <a:stretch/>
        </p:blipFill>
        <p:spPr>
          <a:xfrm>
            <a:off x="7846125" y="258800"/>
            <a:ext cx="3634876" cy="3140800"/>
          </a:xfrm>
          <a:prstGeom prst="rect">
            <a:avLst/>
          </a:prstGeom>
          <a:noFill/>
          <a:ln>
            <a:noFill/>
          </a:ln>
          <a:effectLst>
            <a:outerShdw blurRad="76200" rotWithShape="0" algn="tl" dir="5040000" dist="63500">
              <a:srgbClr val="000000">
                <a:alpha val="40780"/>
              </a:srgbClr>
            </a:outerShdw>
          </a:effectLst>
        </p:spPr>
      </p:pic>
      <p:sp>
        <p:nvSpPr>
          <p:cNvPr id="266" name="Google Shape;266;p12"/>
          <p:cNvSpPr txBox="1"/>
          <p:nvPr/>
        </p:nvSpPr>
        <p:spPr>
          <a:xfrm>
            <a:off x="1740975" y="1670375"/>
            <a:ext cx="5670000" cy="48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3F3F3F"/>
                </a:solidFill>
                <a:latin typeface="Century Gothic"/>
                <a:ea typeface="Century Gothic"/>
                <a:cs typeface="Century Gothic"/>
                <a:sym typeface="Century Gothic"/>
              </a:rPr>
              <a:t>In the data set </a:t>
            </a:r>
            <a:r>
              <a:rPr b="1" lang="en-US" sz="2400">
                <a:solidFill>
                  <a:srgbClr val="3F3F3F"/>
                </a:solidFill>
                <a:latin typeface="Century Gothic"/>
                <a:ea typeface="Century Gothic"/>
                <a:cs typeface="Century Gothic"/>
                <a:sym typeface="Century Gothic"/>
              </a:rPr>
              <a:t>depression</a:t>
            </a:r>
            <a:r>
              <a:rPr lang="en-US" sz="2400">
                <a:solidFill>
                  <a:srgbClr val="3F3F3F"/>
                </a:solidFill>
                <a:latin typeface="Century Gothic"/>
                <a:ea typeface="Century Gothic"/>
                <a:cs typeface="Century Gothic"/>
                <a:sym typeface="Century Gothic"/>
              </a:rPr>
              <a:t> is diagnosed in </a:t>
            </a:r>
            <a:r>
              <a:rPr b="1" lang="en-US" sz="2400">
                <a:solidFill>
                  <a:srgbClr val="3F3F3F"/>
                </a:solidFill>
                <a:latin typeface="Century Gothic"/>
                <a:ea typeface="Century Gothic"/>
                <a:cs typeface="Century Gothic"/>
                <a:sym typeface="Century Gothic"/>
              </a:rPr>
              <a:t>20%</a:t>
            </a:r>
            <a:r>
              <a:rPr lang="en-US" sz="2400">
                <a:solidFill>
                  <a:srgbClr val="3F3F3F"/>
                </a:solidFill>
                <a:latin typeface="Century Gothic"/>
                <a:ea typeface="Century Gothic"/>
                <a:cs typeface="Century Gothic"/>
                <a:sym typeface="Century Gothic"/>
              </a:rPr>
              <a:t> of the total participants.</a:t>
            </a:r>
            <a:endParaRPr sz="24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rPr lang="en-US" sz="2400">
                <a:solidFill>
                  <a:srgbClr val="3F3F3F"/>
                </a:solidFill>
                <a:latin typeface="Century Gothic"/>
                <a:ea typeface="Century Gothic"/>
                <a:cs typeface="Century Gothic"/>
                <a:sym typeface="Century Gothic"/>
              </a:rPr>
              <a:t>The </a:t>
            </a:r>
            <a:r>
              <a:rPr b="1" lang="en-US" sz="2400">
                <a:solidFill>
                  <a:srgbClr val="3F3F3F"/>
                </a:solidFill>
                <a:latin typeface="Century Gothic"/>
                <a:ea typeface="Century Gothic"/>
                <a:cs typeface="Century Gothic"/>
                <a:sym typeface="Century Gothic"/>
              </a:rPr>
              <a:t>sex</a:t>
            </a:r>
            <a:r>
              <a:rPr lang="en-US" sz="2400">
                <a:solidFill>
                  <a:srgbClr val="3F3F3F"/>
                </a:solidFill>
                <a:latin typeface="Century Gothic"/>
                <a:ea typeface="Century Gothic"/>
                <a:cs typeface="Century Gothic"/>
                <a:sym typeface="Century Gothic"/>
              </a:rPr>
              <a:t> of the participants was nearly </a:t>
            </a:r>
            <a:r>
              <a:rPr b="1" lang="en-US" sz="2400">
                <a:solidFill>
                  <a:srgbClr val="3F3F3F"/>
                </a:solidFill>
                <a:latin typeface="Century Gothic"/>
                <a:ea typeface="Century Gothic"/>
                <a:cs typeface="Century Gothic"/>
                <a:sym typeface="Century Gothic"/>
              </a:rPr>
              <a:t>even</a:t>
            </a:r>
            <a:r>
              <a:rPr lang="en-US" sz="2400">
                <a:solidFill>
                  <a:srgbClr val="3F3F3F"/>
                </a:solidFill>
                <a:latin typeface="Century Gothic"/>
                <a:ea typeface="Century Gothic"/>
                <a:cs typeface="Century Gothic"/>
                <a:sym typeface="Century Gothic"/>
              </a:rPr>
              <a:t>; (F)</a:t>
            </a:r>
            <a:r>
              <a:rPr b="1" lang="en-US" sz="2400">
                <a:solidFill>
                  <a:srgbClr val="3F3F3F"/>
                </a:solidFill>
                <a:latin typeface="Century Gothic"/>
                <a:ea typeface="Century Gothic"/>
                <a:cs typeface="Century Gothic"/>
                <a:sym typeface="Century Gothic"/>
              </a:rPr>
              <a:t>52%</a:t>
            </a:r>
            <a:r>
              <a:rPr lang="en-US" sz="2400">
                <a:solidFill>
                  <a:srgbClr val="3F3F3F"/>
                </a:solidFill>
                <a:latin typeface="Century Gothic"/>
                <a:ea typeface="Century Gothic"/>
                <a:cs typeface="Century Gothic"/>
                <a:sym typeface="Century Gothic"/>
              </a:rPr>
              <a:t> : (M)</a:t>
            </a:r>
            <a:r>
              <a:rPr b="1" lang="en-US" sz="2400">
                <a:solidFill>
                  <a:srgbClr val="3F3F3F"/>
                </a:solidFill>
                <a:latin typeface="Century Gothic"/>
                <a:ea typeface="Century Gothic"/>
                <a:cs typeface="Century Gothic"/>
                <a:sym typeface="Century Gothic"/>
              </a:rPr>
              <a:t>48% </a:t>
            </a:r>
            <a:endParaRPr b="1" sz="24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rPr lang="en-US" sz="2400">
                <a:solidFill>
                  <a:srgbClr val="3F3F3F"/>
                </a:solidFill>
                <a:latin typeface="Century Gothic"/>
                <a:ea typeface="Century Gothic"/>
                <a:cs typeface="Century Gothic"/>
                <a:sym typeface="Century Gothic"/>
              </a:rPr>
              <a:t>Our </a:t>
            </a:r>
            <a:r>
              <a:rPr lang="en-US" sz="2400">
                <a:solidFill>
                  <a:srgbClr val="3F3F3F"/>
                </a:solidFill>
                <a:latin typeface="Century Gothic"/>
                <a:ea typeface="Century Gothic"/>
                <a:cs typeface="Century Gothic"/>
                <a:sym typeface="Century Gothic"/>
              </a:rPr>
              <a:t>preliminary</a:t>
            </a:r>
            <a:r>
              <a:rPr lang="en-US" sz="2400">
                <a:solidFill>
                  <a:srgbClr val="3F3F3F"/>
                </a:solidFill>
                <a:latin typeface="Century Gothic"/>
                <a:ea typeface="Century Gothic"/>
                <a:cs typeface="Century Gothic"/>
                <a:sym typeface="Century Gothic"/>
              </a:rPr>
              <a:t> analysis discovered that depression was </a:t>
            </a:r>
            <a:r>
              <a:rPr b="1" lang="en-US" sz="2400" u="sng">
                <a:solidFill>
                  <a:srgbClr val="3F3F3F"/>
                </a:solidFill>
                <a:latin typeface="Century Gothic"/>
                <a:ea typeface="Century Gothic"/>
                <a:cs typeface="Century Gothic"/>
                <a:sym typeface="Century Gothic"/>
              </a:rPr>
              <a:t>32% more </a:t>
            </a:r>
            <a:r>
              <a:rPr b="1" lang="en-US" sz="2400" u="sng">
                <a:solidFill>
                  <a:srgbClr val="3F3F3F"/>
                </a:solidFill>
                <a:latin typeface="Century Gothic"/>
                <a:ea typeface="Century Gothic"/>
                <a:cs typeface="Century Gothic"/>
                <a:sym typeface="Century Gothic"/>
              </a:rPr>
              <a:t>prevalent</a:t>
            </a:r>
            <a:r>
              <a:rPr b="1" lang="en-US" sz="2400" u="sng">
                <a:solidFill>
                  <a:srgbClr val="3F3F3F"/>
                </a:solidFill>
                <a:latin typeface="Century Gothic"/>
                <a:ea typeface="Century Gothic"/>
                <a:cs typeface="Century Gothic"/>
                <a:sym typeface="Century Gothic"/>
              </a:rPr>
              <a:t> in the female participants.</a:t>
            </a:r>
            <a:endParaRPr b="1" sz="2400" u="sng">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ph type="title"/>
          </p:nvPr>
        </p:nvSpPr>
        <p:spPr>
          <a:xfrm>
            <a:off x="1639950" y="623806"/>
            <a:ext cx="8912100" cy="65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1" lang="en-US" u="sng"/>
              <a:t>Further Analysis</a:t>
            </a:r>
            <a:endParaRPr b="1" u="sng"/>
          </a:p>
        </p:txBody>
      </p:sp>
      <p:sp>
        <p:nvSpPr>
          <p:cNvPr id="272" name="Google Shape;272;p13"/>
          <p:cNvSpPr txBox="1"/>
          <p:nvPr>
            <p:ph idx="1" type="body"/>
          </p:nvPr>
        </p:nvSpPr>
        <p:spPr>
          <a:xfrm>
            <a:off x="5763975" y="1282000"/>
            <a:ext cx="6187500" cy="509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700"/>
              <a:buFont typeface="Noto Sans Symbols"/>
              <a:buNone/>
            </a:pPr>
            <a:r>
              <a:rPr b="1" i="0" lang="en-US" u="sng">
                <a:solidFill>
                  <a:srgbClr val="404040"/>
                </a:solidFill>
              </a:rPr>
              <a:t>Alternative Hypothesis (H1)</a:t>
            </a:r>
            <a:r>
              <a:rPr b="1" i="0" lang="en-US" u="none">
                <a:solidFill>
                  <a:srgbClr val="404040"/>
                </a:solidFill>
              </a:rPr>
              <a:t>:</a:t>
            </a:r>
            <a:r>
              <a:rPr b="0" i="0" lang="en-US" u="none">
                <a:solidFill>
                  <a:srgbClr val="404040"/>
                </a:solidFill>
                <a:latin typeface="Century Gothic"/>
                <a:ea typeface="Century Gothic"/>
                <a:cs typeface="Century Gothic"/>
                <a:sym typeface="Century Gothic"/>
              </a:rPr>
              <a:t> The incidence of depression is </a:t>
            </a:r>
            <a:r>
              <a:rPr b="1" i="0" lang="en-US" u="none">
                <a:solidFill>
                  <a:srgbClr val="404040"/>
                </a:solidFill>
              </a:rPr>
              <a:t>related</a:t>
            </a:r>
            <a:r>
              <a:rPr b="0" i="0" lang="en-US" u="none">
                <a:solidFill>
                  <a:srgbClr val="404040"/>
                </a:solidFill>
                <a:latin typeface="Century Gothic"/>
                <a:ea typeface="Century Gothic"/>
                <a:cs typeface="Century Gothic"/>
                <a:sym typeface="Century Gothic"/>
              </a:rPr>
              <a:t> to the sex of an individual.</a:t>
            </a:r>
            <a:endParaRPr/>
          </a:p>
          <a:p>
            <a:pPr indent="0" lvl="0" marL="0" marR="0" rtl="0" algn="l">
              <a:lnSpc>
                <a:spcPct val="100000"/>
              </a:lnSpc>
              <a:spcBef>
                <a:spcPts val="1000"/>
              </a:spcBef>
              <a:spcAft>
                <a:spcPts val="0"/>
              </a:spcAft>
              <a:buClr>
                <a:schemeClr val="accent1"/>
              </a:buClr>
              <a:buSzPts val="1700"/>
              <a:buFont typeface="Noto Sans Symbols"/>
              <a:buNone/>
            </a:pPr>
            <a:r>
              <a:t/>
            </a:r>
            <a:endParaRPr b="0" i="0" u="none">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1700"/>
              <a:buFont typeface="Noto Sans Symbols"/>
              <a:buNone/>
            </a:pPr>
            <a:r>
              <a:rPr b="1" i="0" lang="en-US" u="sng">
                <a:solidFill>
                  <a:srgbClr val="404040"/>
                </a:solidFill>
              </a:rPr>
              <a:t>Null Hypothesis (H0)</a:t>
            </a:r>
            <a:r>
              <a:rPr b="1" i="0" lang="en-US" u="none">
                <a:solidFill>
                  <a:srgbClr val="404040"/>
                </a:solidFill>
              </a:rPr>
              <a:t>:</a:t>
            </a:r>
            <a:r>
              <a:rPr b="0" i="0" lang="en-US" u="none">
                <a:solidFill>
                  <a:srgbClr val="404040"/>
                </a:solidFill>
                <a:latin typeface="Century Gothic"/>
                <a:ea typeface="Century Gothic"/>
                <a:cs typeface="Century Gothic"/>
                <a:sym typeface="Century Gothic"/>
              </a:rPr>
              <a:t> The distribution of individuals with depression is </a:t>
            </a:r>
            <a:r>
              <a:rPr b="1" i="0" lang="en-US" u="none">
                <a:solidFill>
                  <a:srgbClr val="404040"/>
                </a:solidFill>
              </a:rPr>
              <a:t>unrelated</a:t>
            </a:r>
            <a:r>
              <a:rPr b="0" i="0" lang="en-US" u="none">
                <a:solidFill>
                  <a:srgbClr val="404040"/>
                </a:solidFill>
                <a:latin typeface="Century Gothic"/>
                <a:ea typeface="Century Gothic"/>
                <a:cs typeface="Century Gothic"/>
                <a:sym typeface="Century Gothic"/>
              </a:rPr>
              <a:t> to the sex of the individual, </a:t>
            </a:r>
            <a:r>
              <a:rPr lang="en-US"/>
              <a:t>&amp;</a:t>
            </a:r>
            <a:r>
              <a:rPr b="0" i="0" lang="en-US" u="none">
                <a:solidFill>
                  <a:srgbClr val="404040"/>
                </a:solidFill>
                <a:latin typeface="Century Gothic"/>
                <a:ea typeface="Century Gothic"/>
                <a:cs typeface="Century Gothic"/>
                <a:sym typeface="Century Gothic"/>
              </a:rPr>
              <a:t> any observed variance is due to </a:t>
            </a:r>
            <a:r>
              <a:rPr b="1" i="0" lang="en-US" u="none">
                <a:solidFill>
                  <a:srgbClr val="404040"/>
                </a:solidFill>
              </a:rPr>
              <a:t>chance</a:t>
            </a:r>
            <a:r>
              <a:rPr b="0" i="0" lang="en-US" u="none">
                <a:solidFill>
                  <a:srgbClr val="404040"/>
                </a:solidFill>
                <a:latin typeface="Century Gothic"/>
                <a:ea typeface="Century Gothic"/>
                <a:cs typeface="Century Gothic"/>
                <a:sym typeface="Century Gothic"/>
              </a:rPr>
              <a:t>.</a:t>
            </a:r>
            <a:endParaRPr b="0" i="0" u="none">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1700"/>
              <a:buFont typeface="Noto Sans Symbols"/>
              <a:buNone/>
            </a:pPr>
            <a:r>
              <a:t/>
            </a:r>
            <a:endParaRPr b="0" i="0" u="none">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1700"/>
              <a:buFont typeface="Noto Sans Symbols"/>
              <a:buNone/>
            </a:pPr>
            <a:r>
              <a:rPr b="1" i="0" lang="en-US" u="sng">
                <a:solidFill>
                  <a:srgbClr val="404040"/>
                </a:solidFill>
              </a:rPr>
              <a:t>Outcome</a:t>
            </a:r>
            <a:r>
              <a:rPr b="1" i="0" lang="en-US" u="none">
                <a:solidFill>
                  <a:srgbClr val="404040"/>
                </a:solidFill>
              </a:rPr>
              <a:t>: </a:t>
            </a:r>
            <a:r>
              <a:rPr i="0" lang="en-US" u="none">
                <a:solidFill>
                  <a:srgbClr val="404040"/>
                </a:solidFill>
              </a:rPr>
              <a:t>The chi-square contingency analysis yields a </a:t>
            </a:r>
            <a:r>
              <a:rPr b="1" i="0" lang="en-US" u="none">
                <a:solidFill>
                  <a:srgbClr val="404040"/>
                </a:solidFill>
              </a:rPr>
              <a:t>p-value of 0.0</a:t>
            </a:r>
            <a:r>
              <a:rPr lang="en-US"/>
              <a:t>, which </a:t>
            </a:r>
            <a:r>
              <a:rPr i="0" lang="en-US" u="none">
                <a:solidFill>
                  <a:srgbClr val="404040"/>
                </a:solidFill>
              </a:rPr>
              <a:t>is</a:t>
            </a:r>
            <a:r>
              <a:rPr b="1" i="0" lang="en-US">
                <a:solidFill>
                  <a:srgbClr val="404040"/>
                </a:solidFill>
              </a:rPr>
              <a:t> less than 0.05</a:t>
            </a:r>
            <a:r>
              <a:rPr i="0" lang="en-US">
                <a:solidFill>
                  <a:srgbClr val="404040"/>
                </a:solidFill>
              </a:rPr>
              <a:t>, </a:t>
            </a:r>
            <a:r>
              <a:rPr i="0" lang="en-US" u="none">
                <a:solidFill>
                  <a:srgbClr val="404040"/>
                </a:solidFill>
              </a:rPr>
              <a:t>and so we must </a:t>
            </a:r>
            <a:r>
              <a:rPr b="1" i="0" lang="en-US" u="none">
                <a:solidFill>
                  <a:srgbClr val="404040"/>
                </a:solidFill>
              </a:rPr>
              <a:t>reject</a:t>
            </a:r>
            <a:r>
              <a:rPr i="0" lang="en-US" u="none">
                <a:solidFill>
                  <a:srgbClr val="404040"/>
                </a:solidFill>
              </a:rPr>
              <a:t> the null hypothesis in </a:t>
            </a:r>
            <a:r>
              <a:rPr b="1" i="0" lang="en-US" u="none">
                <a:solidFill>
                  <a:srgbClr val="404040"/>
                </a:solidFill>
              </a:rPr>
              <a:t>favour</a:t>
            </a:r>
            <a:r>
              <a:rPr i="0" lang="en-US" u="none">
                <a:solidFill>
                  <a:srgbClr val="404040"/>
                </a:solidFill>
              </a:rPr>
              <a:t> of the alternative.</a:t>
            </a:r>
            <a:endParaRPr i="0" u="none">
              <a:solidFill>
                <a:srgbClr val="404040"/>
              </a:solidFill>
            </a:endParaRPr>
          </a:p>
          <a:p>
            <a:pPr indent="0" lvl="0" marL="0" marR="0" rtl="0" algn="l">
              <a:lnSpc>
                <a:spcPct val="100000"/>
              </a:lnSpc>
              <a:spcBef>
                <a:spcPts val="1000"/>
              </a:spcBef>
              <a:spcAft>
                <a:spcPts val="0"/>
              </a:spcAft>
              <a:buClr>
                <a:schemeClr val="accent1"/>
              </a:buClr>
              <a:buSzPts val="1700"/>
              <a:buFont typeface="Noto Sans Symbols"/>
              <a:buNone/>
            </a:pPr>
            <a:r>
              <a:t/>
            </a:r>
            <a:endParaRPr sz="2000" u="sng"/>
          </a:p>
          <a:p>
            <a:pPr indent="0" lvl="0" marL="0" marR="0" rtl="0" algn="ctr">
              <a:lnSpc>
                <a:spcPct val="100000"/>
              </a:lnSpc>
              <a:spcBef>
                <a:spcPts val="1000"/>
              </a:spcBef>
              <a:spcAft>
                <a:spcPts val="0"/>
              </a:spcAft>
              <a:buClr>
                <a:schemeClr val="accent1"/>
              </a:buClr>
              <a:buSzPts val="1700"/>
              <a:buFont typeface="Noto Sans Symbols"/>
              <a:buNone/>
            </a:pPr>
            <a:r>
              <a:rPr lang="en-US" sz="2200" u="sng"/>
              <a:t>We thus </a:t>
            </a:r>
            <a:r>
              <a:rPr b="1" lang="en-US" sz="2200" u="sng"/>
              <a:t>conclude</a:t>
            </a:r>
            <a:r>
              <a:rPr lang="en-US" sz="2200" u="sng"/>
              <a:t> that</a:t>
            </a:r>
            <a:r>
              <a:rPr i="0" lang="en-US" sz="2200" u="sng">
                <a:solidFill>
                  <a:srgbClr val="404040"/>
                </a:solidFill>
              </a:rPr>
              <a:t> </a:t>
            </a:r>
            <a:r>
              <a:rPr lang="en-US" sz="2200" u="sng"/>
              <a:t>t</a:t>
            </a:r>
            <a:r>
              <a:rPr i="0" lang="en-US" sz="2200" u="sng">
                <a:solidFill>
                  <a:srgbClr val="404040"/>
                </a:solidFill>
              </a:rPr>
              <a:t>here is a </a:t>
            </a:r>
            <a:r>
              <a:rPr b="1" i="0" lang="en-US" sz="2200" u="sng">
                <a:solidFill>
                  <a:srgbClr val="404040"/>
                </a:solidFill>
              </a:rPr>
              <a:t>statistically significant</a:t>
            </a:r>
            <a:r>
              <a:rPr i="0" lang="en-US" sz="2200" u="sng">
                <a:solidFill>
                  <a:srgbClr val="404040"/>
                </a:solidFill>
              </a:rPr>
              <a:t> relationship between the incidence of </a:t>
            </a:r>
            <a:r>
              <a:rPr b="1" i="0" lang="en-US" sz="2200" u="sng">
                <a:solidFill>
                  <a:srgbClr val="404040"/>
                </a:solidFill>
              </a:rPr>
              <a:t>depression</a:t>
            </a:r>
            <a:r>
              <a:rPr i="0" lang="en-US" sz="2200" u="sng">
                <a:solidFill>
                  <a:srgbClr val="404040"/>
                </a:solidFill>
              </a:rPr>
              <a:t> and the </a:t>
            </a:r>
            <a:r>
              <a:rPr b="1" i="0" lang="en-US" sz="2200" u="sng">
                <a:solidFill>
                  <a:srgbClr val="404040"/>
                </a:solidFill>
              </a:rPr>
              <a:t>sex </a:t>
            </a:r>
            <a:r>
              <a:rPr i="0" lang="en-US" sz="2200" u="sng">
                <a:solidFill>
                  <a:srgbClr val="404040"/>
                </a:solidFill>
              </a:rPr>
              <a:t>of the individual.</a:t>
            </a:r>
            <a:endParaRPr i="0" sz="2200" u="sng">
              <a:solidFill>
                <a:srgbClr val="404040"/>
              </a:solidFill>
            </a:endParaRPr>
          </a:p>
          <a:p>
            <a:pPr indent="0" lvl="0" marL="0" marR="0" rtl="0" algn="ctr">
              <a:lnSpc>
                <a:spcPct val="80000"/>
              </a:lnSpc>
              <a:spcBef>
                <a:spcPts val="1000"/>
              </a:spcBef>
              <a:spcAft>
                <a:spcPts val="0"/>
              </a:spcAft>
              <a:buClr>
                <a:schemeClr val="accent1"/>
              </a:buClr>
              <a:buSzPts val="1700"/>
              <a:buFont typeface="Noto Sans Symbols"/>
              <a:buNone/>
            </a:pPr>
            <a:r>
              <a:t/>
            </a:r>
            <a:endParaRPr sz="2500"/>
          </a:p>
          <a:p>
            <a:pPr indent="0" lvl="0" marL="0" marR="0" rtl="0" algn="l">
              <a:lnSpc>
                <a:spcPct val="80000"/>
              </a:lnSpc>
              <a:spcBef>
                <a:spcPts val="1000"/>
              </a:spcBef>
              <a:spcAft>
                <a:spcPts val="0"/>
              </a:spcAft>
              <a:buClr>
                <a:schemeClr val="accent1"/>
              </a:buClr>
              <a:buSzPts val="1700"/>
              <a:buFont typeface="Noto Sans Symbols"/>
              <a:buNone/>
            </a:pPr>
            <a:r>
              <a:t/>
            </a:r>
            <a:endParaRPr sz="2000"/>
          </a:p>
        </p:txBody>
      </p:sp>
      <p:sp>
        <p:nvSpPr>
          <p:cNvPr id="273" name="Google Shape;273;p13"/>
          <p:cNvSpPr txBox="1"/>
          <p:nvPr/>
        </p:nvSpPr>
        <p:spPr>
          <a:xfrm>
            <a:off x="729350" y="1376100"/>
            <a:ext cx="4823100" cy="2247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100">
                <a:solidFill>
                  <a:srgbClr val="404040"/>
                </a:solidFill>
                <a:latin typeface="Century Gothic"/>
                <a:ea typeface="Century Gothic"/>
                <a:cs typeface="Century Gothic"/>
                <a:sym typeface="Century Gothic"/>
              </a:rPr>
              <a:t>In order to determine if there was </a:t>
            </a:r>
            <a:r>
              <a:rPr b="1" lang="en-US" sz="2100">
                <a:solidFill>
                  <a:srgbClr val="404040"/>
                </a:solidFill>
                <a:latin typeface="Century Gothic"/>
                <a:ea typeface="Century Gothic"/>
                <a:cs typeface="Century Gothic"/>
                <a:sym typeface="Century Gothic"/>
              </a:rPr>
              <a:t>evidence </a:t>
            </a:r>
            <a:r>
              <a:rPr lang="en-US" sz="2100">
                <a:solidFill>
                  <a:srgbClr val="404040"/>
                </a:solidFill>
                <a:latin typeface="Century Gothic"/>
                <a:ea typeface="Century Gothic"/>
                <a:cs typeface="Century Gothic"/>
                <a:sym typeface="Century Gothic"/>
              </a:rPr>
              <a:t>of a statistically significant association between depression and sex we conducted a </a:t>
            </a:r>
            <a:r>
              <a:rPr b="1" lang="en-US" sz="2100" u="sng">
                <a:solidFill>
                  <a:srgbClr val="404040"/>
                </a:solidFill>
                <a:latin typeface="Century Gothic"/>
                <a:ea typeface="Century Gothic"/>
                <a:cs typeface="Century Gothic"/>
                <a:sym typeface="Century Gothic"/>
              </a:rPr>
              <a:t>chi-square contingency table</a:t>
            </a:r>
            <a:r>
              <a:rPr lang="en-US" sz="2100">
                <a:solidFill>
                  <a:srgbClr val="404040"/>
                </a:solidFill>
                <a:latin typeface="Century Gothic"/>
                <a:ea typeface="Century Gothic"/>
                <a:cs typeface="Century Gothic"/>
                <a:sym typeface="Century Gothic"/>
              </a:rPr>
              <a:t> analysis.</a:t>
            </a:r>
            <a:endParaRPr sz="2100">
              <a:solidFill>
                <a:srgbClr val="404040"/>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sz="1800">
              <a:solidFill>
                <a:srgbClr val="404040"/>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sz="1800">
              <a:solidFill>
                <a:srgbClr val="404040"/>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sz="1800">
              <a:solidFill>
                <a:srgbClr val="404040"/>
              </a:solidFill>
              <a:latin typeface="Century Gothic"/>
              <a:ea typeface="Century Gothic"/>
              <a:cs typeface="Century Gothic"/>
              <a:sym typeface="Century Gothic"/>
            </a:endParaRPr>
          </a:p>
          <a:p>
            <a:pPr indent="-228600" lvl="0" marL="342900" rtl="0" algn="l">
              <a:spcBef>
                <a:spcPts val="1000"/>
              </a:spcBef>
              <a:spcAft>
                <a:spcPts val="0"/>
              </a:spcAft>
              <a:buClr>
                <a:schemeClr val="accent1"/>
              </a:buClr>
              <a:buSzPts val="1800"/>
              <a:buFont typeface="Noto Sans Symbols"/>
              <a:buNone/>
            </a:pPr>
            <a:r>
              <a:t/>
            </a:r>
            <a:endParaRPr sz="1800">
              <a:solidFill>
                <a:srgbClr val="404040"/>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rgbClr val="3F3F3F"/>
              </a:solidFill>
              <a:latin typeface="Century Gothic"/>
              <a:ea typeface="Century Gothic"/>
              <a:cs typeface="Century Gothic"/>
              <a:sym typeface="Century Gothic"/>
            </a:endParaRPr>
          </a:p>
        </p:txBody>
      </p:sp>
      <p:pic>
        <p:nvPicPr>
          <p:cNvPr id="274" name="Google Shape;274;p13"/>
          <p:cNvPicPr preferRelativeResize="0"/>
          <p:nvPr/>
        </p:nvPicPr>
        <p:blipFill>
          <a:blip r:embed="rId3">
            <a:alphaModFix/>
          </a:blip>
          <a:stretch>
            <a:fillRect/>
          </a:stretch>
        </p:blipFill>
        <p:spPr>
          <a:xfrm>
            <a:off x="800125" y="3623100"/>
            <a:ext cx="4540600" cy="1381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4"/>
          <p:cNvSpPr txBox="1"/>
          <p:nvPr>
            <p:ph type="title"/>
          </p:nvPr>
        </p:nvSpPr>
        <p:spPr>
          <a:xfrm>
            <a:off x="1595500" y="655800"/>
            <a:ext cx="4135500" cy="5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2400"/>
              <a:buFont typeface="Century Gothic"/>
              <a:buNone/>
            </a:pPr>
            <a:r>
              <a:rPr b="1" lang="en-US" u="sng"/>
              <a:t>Analysis </a:t>
            </a:r>
            <a:r>
              <a:rPr b="1" i="0" lang="en-US" u="sng">
                <a:solidFill>
                  <a:srgbClr val="262626"/>
                </a:solidFill>
              </a:rPr>
              <a:t>by Age</a:t>
            </a:r>
            <a:endParaRPr b="1" u="sng"/>
          </a:p>
        </p:txBody>
      </p:sp>
      <p:sp>
        <p:nvSpPr>
          <p:cNvPr id="280" name="Google Shape;280;p14"/>
          <p:cNvSpPr txBox="1"/>
          <p:nvPr>
            <p:ph idx="1" type="body"/>
          </p:nvPr>
        </p:nvSpPr>
        <p:spPr>
          <a:xfrm>
            <a:off x="1363300" y="1496375"/>
            <a:ext cx="4135500" cy="526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000">
                <a:solidFill>
                  <a:schemeClr val="dk1"/>
                </a:solidFill>
              </a:rPr>
              <a:t>In another analysis we also found that the </a:t>
            </a:r>
            <a:r>
              <a:rPr lang="en-US" sz="2000">
                <a:solidFill>
                  <a:schemeClr val="dk1"/>
                </a:solidFill>
              </a:rPr>
              <a:t>incidence</a:t>
            </a:r>
            <a:r>
              <a:rPr lang="en-US" sz="2000">
                <a:solidFill>
                  <a:schemeClr val="dk1"/>
                </a:solidFill>
              </a:rPr>
              <a:t> of d</a:t>
            </a:r>
            <a:r>
              <a:rPr b="0" i="0" lang="en-US" sz="2000" u="none">
                <a:solidFill>
                  <a:schemeClr val="dk1"/>
                </a:solidFill>
                <a:latin typeface="Century Gothic"/>
                <a:ea typeface="Century Gothic"/>
                <a:cs typeface="Century Gothic"/>
                <a:sym typeface="Century Gothic"/>
              </a:rPr>
              <a:t>epression </a:t>
            </a:r>
            <a:r>
              <a:rPr b="1" i="0" lang="en-US" sz="2000" u="none">
                <a:solidFill>
                  <a:schemeClr val="dk1"/>
                </a:solidFill>
              </a:rPr>
              <a:t>decreases</a:t>
            </a:r>
            <a:r>
              <a:rPr b="0" i="0" lang="en-US" sz="2000" u="none">
                <a:solidFill>
                  <a:schemeClr val="dk1"/>
                </a:solidFill>
                <a:latin typeface="Century Gothic"/>
                <a:ea typeface="Century Gothic"/>
                <a:cs typeface="Century Gothic"/>
                <a:sym typeface="Century Gothic"/>
              </a:rPr>
              <a:t> with age</a:t>
            </a:r>
            <a:r>
              <a:rPr lang="en-US" sz="2000">
                <a:solidFill>
                  <a:schemeClr val="dk1"/>
                </a:solidFill>
              </a:rPr>
              <a:t>.</a:t>
            </a:r>
            <a:endParaRPr sz="2000">
              <a:solidFill>
                <a:schemeClr val="dk1"/>
              </a:solidFill>
            </a:endParaRPr>
          </a:p>
          <a:p>
            <a:pPr indent="0" lvl="0" marL="0" marR="0" rtl="0" algn="l">
              <a:lnSpc>
                <a:spcPct val="100000"/>
              </a:lnSpc>
              <a:spcBef>
                <a:spcPts val="0"/>
              </a:spcBef>
              <a:spcAft>
                <a:spcPts val="0"/>
              </a:spcAft>
              <a:buNone/>
            </a:pPr>
            <a:r>
              <a:t/>
            </a:r>
            <a:endParaRPr sz="2000">
              <a:solidFill>
                <a:schemeClr val="dk1"/>
              </a:solidFill>
            </a:endParaRPr>
          </a:p>
          <a:p>
            <a:pPr indent="0" lvl="0" marL="0" marR="0" rtl="0" algn="l">
              <a:lnSpc>
                <a:spcPct val="100000"/>
              </a:lnSpc>
              <a:spcBef>
                <a:spcPts val="0"/>
              </a:spcBef>
              <a:spcAft>
                <a:spcPts val="0"/>
              </a:spcAft>
              <a:buNone/>
            </a:pPr>
            <a:r>
              <a:rPr lang="en-US" sz="2000">
                <a:solidFill>
                  <a:schemeClr val="dk1"/>
                </a:solidFill>
              </a:rPr>
              <a:t>This indicates that the </a:t>
            </a:r>
            <a:r>
              <a:rPr lang="en-US" sz="2000" u="sng">
                <a:solidFill>
                  <a:schemeClr val="dk1"/>
                </a:solidFill>
              </a:rPr>
              <a:t>prevalence</a:t>
            </a:r>
            <a:r>
              <a:rPr lang="en-US" sz="2000" u="sng">
                <a:solidFill>
                  <a:schemeClr val="dk1"/>
                </a:solidFill>
              </a:rPr>
              <a:t> of depression in females may be influenced by the variance in the distribution of males and females in different </a:t>
            </a:r>
            <a:r>
              <a:rPr b="1" lang="en-US" sz="2000" u="sng">
                <a:solidFill>
                  <a:schemeClr val="dk1"/>
                </a:solidFill>
              </a:rPr>
              <a:t>age groups</a:t>
            </a:r>
            <a:r>
              <a:rPr lang="en-US" sz="2000" u="sng">
                <a:solidFill>
                  <a:schemeClr val="dk1"/>
                </a:solidFill>
              </a:rPr>
              <a:t>.</a:t>
            </a:r>
            <a:endParaRPr sz="2000" u="sng">
              <a:solidFill>
                <a:schemeClr val="dk1"/>
              </a:solidFill>
            </a:endParaRPr>
          </a:p>
          <a:p>
            <a:pPr indent="0" lvl="0" marL="0" marR="0" rtl="0" algn="l">
              <a:lnSpc>
                <a:spcPct val="100000"/>
              </a:lnSpc>
              <a:spcBef>
                <a:spcPts val="0"/>
              </a:spcBef>
              <a:spcAft>
                <a:spcPts val="0"/>
              </a:spcAft>
              <a:buNone/>
            </a:pPr>
            <a:r>
              <a:t/>
            </a:r>
            <a:endParaRPr sz="2000" u="sng">
              <a:solidFill>
                <a:schemeClr val="dk1"/>
              </a:solidFill>
            </a:endParaRPr>
          </a:p>
          <a:p>
            <a:pPr indent="0" lvl="0" marL="0" marR="0" rtl="0" algn="l">
              <a:lnSpc>
                <a:spcPct val="100000"/>
              </a:lnSpc>
              <a:spcBef>
                <a:spcPts val="0"/>
              </a:spcBef>
              <a:spcAft>
                <a:spcPts val="0"/>
              </a:spcAft>
              <a:buNone/>
            </a:pPr>
            <a:r>
              <a:rPr i="1" lang="en-US" sz="1700">
                <a:solidFill>
                  <a:schemeClr val="dk1"/>
                </a:solidFill>
              </a:rPr>
              <a:t>(If the incidence of depression decreases with age, the higher percentage of older males in the data set may influence the lower count of depression in men)</a:t>
            </a:r>
            <a:r>
              <a:rPr lang="en-US" sz="2000" u="sng">
                <a:solidFill>
                  <a:schemeClr val="dk1"/>
                </a:solidFill>
              </a:rPr>
              <a:t> </a:t>
            </a:r>
            <a:endParaRPr sz="1400">
              <a:solidFill>
                <a:schemeClr val="dk1"/>
              </a:solidFill>
            </a:endParaRPr>
          </a:p>
          <a:p>
            <a:pPr indent="0" lvl="0" marL="0" marR="0" rtl="0" algn="l">
              <a:lnSpc>
                <a:spcPct val="100000"/>
              </a:lnSpc>
              <a:spcBef>
                <a:spcPts val="0"/>
              </a:spcBef>
              <a:spcAft>
                <a:spcPts val="0"/>
              </a:spcAft>
              <a:buNone/>
            </a:pPr>
            <a:r>
              <a:rPr b="0" i="0" lang="en-US" sz="1400" u="none">
                <a:solidFill>
                  <a:schemeClr val="dk1"/>
                </a:solidFill>
                <a:latin typeface="Century Gothic"/>
                <a:ea typeface="Century Gothic"/>
                <a:cs typeface="Century Gothic"/>
                <a:sym typeface="Century Gothic"/>
              </a:rPr>
              <a:t> </a:t>
            </a:r>
            <a:endParaRPr>
              <a:solidFill>
                <a:schemeClr val="dk1"/>
              </a:solidFill>
            </a:endParaRPr>
          </a:p>
        </p:txBody>
      </p:sp>
      <p:pic>
        <p:nvPicPr>
          <p:cNvPr id="281" name="Google Shape;281;p14"/>
          <p:cNvPicPr preferRelativeResize="0"/>
          <p:nvPr/>
        </p:nvPicPr>
        <p:blipFill rotWithShape="1">
          <a:blip r:embed="rId3">
            <a:alphaModFix/>
          </a:blip>
          <a:srcRect b="0" l="0" r="0" t="0"/>
          <a:stretch/>
        </p:blipFill>
        <p:spPr>
          <a:xfrm>
            <a:off x="5793665" y="1832192"/>
            <a:ext cx="6269479" cy="4608066"/>
          </a:xfrm>
          <a:prstGeom prst="rect">
            <a:avLst/>
          </a:prstGeom>
          <a:noFill/>
          <a:ln>
            <a:noFill/>
          </a:ln>
          <a:effectLst>
            <a:outerShdw blurRad="76200" rotWithShape="0" algn="tl" dir="5040000" dist="63500">
              <a:srgbClr val="000000">
                <a:alpha val="40784"/>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5"/>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Final Conclusions</a:t>
            </a:r>
            <a:endParaRPr/>
          </a:p>
        </p:txBody>
      </p:sp>
      <p:sp>
        <p:nvSpPr>
          <p:cNvPr id="287" name="Google Shape;287;p15"/>
          <p:cNvSpPr txBox="1"/>
          <p:nvPr>
            <p:ph idx="1" type="body"/>
          </p:nvPr>
        </p:nvSpPr>
        <p:spPr>
          <a:xfrm>
            <a:off x="2589212" y="2133600"/>
            <a:ext cx="8915400" cy="37782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1700"/>
              <a:buFont typeface="Noto Sans Symbols"/>
              <a:buNone/>
            </a:pPr>
            <a:r>
              <a:rPr b="0" i="0" lang="en-US" sz="1700" u="none">
                <a:solidFill>
                  <a:srgbClr val="404040"/>
                </a:solidFill>
                <a:latin typeface="Century Gothic"/>
                <a:ea typeface="Century Gothic"/>
                <a:cs typeface="Century Gothic"/>
                <a:sym typeface="Century Gothic"/>
              </a:rPr>
              <a:t>Arthritis:</a:t>
            </a:r>
            <a:endParaRPr/>
          </a:p>
          <a:p>
            <a:pPr indent="-107950" lvl="0" marL="0" marR="0" rtl="0" algn="l">
              <a:lnSpc>
                <a:spcPct val="100000"/>
              </a:lnSpc>
              <a:spcBef>
                <a:spcPts val="1000"/>
              </a:spcBef>
              <a:spcAft>
                <a:spcPts val="0"/>
              </a:spcAft>
              <a:buClr>
                <a:schemeClr val="accent1"/>
              </a:buClr>
              <a:buSzPts val="1700"/>
              <a:buFont typeface="Noto Sans Symbols"/>
              <a:buChar char="🠶"/>
            </a:pPr>
            <a:r>
              <a:rPr b="0" i="0" lang="en-US" sz="1700" u="none">
                <a:solidFill>
                  <a:srgbClr val="404040"/>
                </a:solidFill>
                <a:latin typeface="Century Gothic"/>
                <a:ea typeface="Century Gothic"/>
                <a:cs typeface="Century Gothic"/>
                <a:sym typeface="Century Gothic"/>
              </a:rPr>
              <a:t>There is a strong relationship dectected between the incidence of arthritis and sex, where women appear to have a higher incidence of arthritis when compared to men. Analysis shows the incidence of arthritis is related to an individuals BMI score and age but neither of these factors appear to explain the delta in the frequency of arthritis by sex within the studied population.</a:t>
            </a:r>
            <a:endParaRPr/>
          </a:p>
          <a:p>
            <a:pPr indent="0" lvl="0" marL="0" marR="0" rtl="0" algn="l">
              <a:lnSpc>
                <a:spcPct val="100000"/>
              </a:lnSpc>
              <a:spcBef>
                <a:spcPts val="1000"/>
              </a:spcBef>
              <a:spcAft>
                <a:spcPts val="0"/>
              </a:spcAft>
              <a:buClr>
                <a:schemeClr val="accent1"/>
              </a:buClr>
              <a:buSzPts val="1700"/>
              <a:buFont typeface="Noto Sans Symbols"/>
              <a:buNone/>
            </a:pPr>
            <a:r>
              <a:t/>
            </a:r>
            <a:endParaRPr b="0" i="0" sz="1700" u="none">
              <a:solidFill>
                <a:srgbClr val="404040"/>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1700"/>
              <a:buFont typeface="Noto Sans Symbols"/>
              <a:buNone/>
            </a:pPr>
            <a:r>
              <a:rPr b="0" i="0" lang="en-US" sz="1700" u="none">
                <a:solidFill>
                  <a:srgbClr val="404040"/>
                </a:solidFill>
                <a:latin typeface="Century Gothic"/>
                <a:ea typeface="Century Gothic"/>
                <a:cs typeface="Century Gothic"/>
                <a:sym typeface="Century Gothic"/>
              </a:rPr>
              <a:t>Depression:</a:t>
            </a:r>
            <a:endParaRPr/>
          </a:p>
          <a:p>
            <a:pPr indent="-107950" lvl="0" marL="0" marR="0" rtl="0" algn="l">
              <a:lnSpc>
                <a:spcPct val="100000"/>
              </a:lnSpc>
              <a:spcBef>
                <a:spcPts val="1000"/>
              </a:spcBef>
              <a:spcAft>
                <a:spcPts val="0"/>
              </a:spcAft>
              <a:buClr>
                <a:schemeClr val="accent1"/>
              </a:buClr>
              <a:buSzPts val="1700"/>
              <a:buFont typeface="Noto Sans Symbols"/>
              <a:buChar char="🠶"/>
            </a:pPr>
            <a:r>
              <a:rPr b="0" i="0" lang="en-US" sz="1700" u="none">
                <a:solidFill>
                  <a:srgbClr val="404040"/>
                </a:solidFill>
                <a:latin typeface="Century Gothic"/>
                <a:ea typeface="Century Gothic"/>
                <a:cs typeface="Century Gothic"/>
                <a:sym typeface="Century Gothic"/>
              </a:rPr>
              <a:t>We detected a strong relationship between the incidence of depression and sex, where women experience depression at a higher rate than men. This variance holds through all age categories. Unlike the incidence of Arthritis however, the incidence of depression appears to decline as individuals 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a6b3d2a0a8_4_0"/>
          <p:cNvSpPr txBox="1"/>
          <p:nvPr>
            <p:ph type="title"/>
          </p:nvPr>
        </p:nvSpPr>
        <p:spPr>
          <a:xfrm>
            <a:off x="4315250" y="545800"/>
            <a:ext cx="4221300" cy="66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Diabetes</a:t>
            </a:r>
            <a:endParaRPr b="1" sz="2300"/>
          </a:p>
        </p:txBody>
      </p:sp>
      <p:pic>
        <p:nvPicPr>
          <p:cNvPr id="293" name="Google Shape;293;g2a6b3d2a0a8_4_0"/>
          <p:cNvPicPr preferRelativeResize="0"/>
          <p:nvPr/>
        </p:nvPicPr>
        <p:blipFill>
          <a:blip r:embed="rId3">
            <a:alphaModFix/>
          </a:blip>
          <a:stretch>
            <a:fillRect/>
          </a:stretch>
        </p:blipFill>
        <p:spPr>
          <a:xfrm>
            <a:off x="4387250" y="1446750"/>
            <a:ext cx="7734825" cy="3773475"/>
          </a:xfrm>
          <a:prstGeom prst="rect">
            <a:avLst/>
          </a:prstGeom>
          <a:noFill/>
          <a:ln>
            <a:noFill/>
          </a:ln>
        </p:spPr>
      </p:pic>
      <p:sp>
        <p:nvSpPr>
          <p:cNvPr id="294" name="Google Shape;294;g2a6b3d2a0a8_4_0"/>
          <p:cNvSpPr txBox="1"/>
          <p:nvPr>
            <p:ph type="title"/>
          </p:nvPr>
        </p:nvSpPr>
        <p:spPr>
          <a:xfrm>
            <a:off x="504175" y="1355850"/>
            <a:ext cx="3883200" cy="49761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1800">
                <a:solidFill>
                  <a:srgbClr val="374151"/>
                </a:solidFill>
                <a:latin typeface="Roboto"/>
                <a:ea typeface="Roboto"/>
                <a:cs typeface="Roboto"/>
                <a:sym typeface="Roboto"/>
              </a:rPr>
              <a:t>This visual representation illustrates the overall prevalence of Diabetes and non-Diabetes among a group of individuals. </a:t>
            </a:r>
            <a:endParaRPr sz="1800">
              <a:solidFill>
                <a:srgbClr val="374151"/>
              </a:solidFill>
              <a:latin typeface="Roboto"/>
              <a:ea typeface="Roboto"/>
              <a:cs typeface="Roboto"/>
              <a:sym typeface="Roboto"/>
            </a:endParaRPr>
          </a:p>
          <a:p>
            <a:pPr indent="0" lvl="0" marL="457200" rtl="0" algn="l">
              <a:spcBef>
                <a:spcPts val="0"/>
              </a:spcBef>
              <a:spcAft>
                <a:spcPts val="0"/>
              </a:spcAft>
              <a:buNone/>
            </a:pPr>
            <a:r>
              <a:t/>
            </a:r>
            <a:endParaRPr sz="1800">
              <a:solidFill>
                <a:srgbClr val="374151"/>
              </a:solidFill>
              <a:latin typeface="Roboto"/>
              <a:ea typeface="Roboto"/>
              <a:cs typeface="Roboto"/>
              <a:sym typeface="Roboto"/>
            </a:endParaRPr>
          </a:p>
          <a:p>
            <a:pPr indent="-381000" lvl="0" marL="457200" rtl="0" algn="l">
              <a:spcBef>
                <a:spcPts val="0"/>
              </a:spcBef>
              <a:spcAft>
                <a:spcPts val="0"/>
              </a:spcAft>
              <a:buSzPts val="2400"/>
              <a:buChar char="●"/>
            </a:pPr>
            <a:r>
              <a:rPr lang="en-US" sz="1800">
                <a:solidFill>
                  <a:srgbClr val="374151"/>
                </a:solidFill>
                <a:latin typeface="Roboto"/>
                <a:ea typeface="Roboto"/>
                <a:cs typeface="Roboto"/>
                <a:sym typeface="Roboto"/>
              </a:rPr>
              <a:t>The chart categorizes the Diabetes dataset into four groups: "Yes," "No," "Yes, but reported only during pregnancy for females," and "No, pre-diabetes or borderline diabetes."</a:t>
            </a:r>
            <a:endParaRPr sz="1800">
              <a:solidFill>
                <a:srgbClr val="374151"/>
              </a:solidFill>
              <a:latin typeface="Roboto"/>
              <a:ea typeface="Roboto"/>
              <a:cs typeface="Roboto"/>
              <a:sym typeface="Roboto"/>
            </a:endParaRPr>
          </a:p>
          <a:p>
            <a:pPr indent="0" lvl="0" marL="457200" rtl="0" algn="l">
              <a:spcBef>
                <a:spcPts val="0"/>
              </a:spcBef>
              <a:spcAft>
                <a:spcPts val="0"/>
              </a:spcAft>
              <a:buNone/>
            </a:pPr>
            <a:r>
              <a:rPr lang="en-US" sz="1800">
                <a:solidFill>
                  <a:srgbClr val="374151"/>
                </a:solidFill>
                <a:latin typeface="Roboto"/>
                <a:ea typeface="Roboto"/>
                <a:cs typeface="Roboto"/>
                <a:sym typeface="Roboto"/>
              </a:rPr>
              <a:t> </a:t>
            </a:r>
            <a:endParaRPr sz="1800">
              <a:solidFill>
                <a:srgbClr val="374151"/>
              </a:solidFill>
              <a:latin typeface="Roboto"/>
              <a:ea typeface="Roboto"/>
              <a:cs typeface="Roboto"/>
              <a:sym typeface="Roboto"/>
            </a:endParaRPr>
          </a:p>
          <a:p>
            <a:pPr indent="-381000" lvl="0" marL="457200" rtl="0" algn="l">
              <a:spcBef>
                <a:spcPts val="0"/>
              </a:spcBef>
              <a:spcAft>
                <a:spcPts val="0"/>
              </a:spcAft>
              <a:buSzPts val="2400"/>
              <a:buChar char="●"/>
            </a:pPr>
            <a:r>
              <a:rPr lang="en-US" sz="1800">
                <a:solidFill>
                  <a:srgbClr val="374151"/>
                </a:solidFill>
                <a:latin typeface="Roboto"/>
                <a:ea typeface="Roboto"/>
                <a:cs typeface="Roboto"/>
                <a:sym typeface="Roboto"/>
              </a:rPr>
              <a:t>According to the chart, the majority of individuals in the dataset are not diagnosed with Diabetes.</a:t>
            </a:r>
            <a:endParaRPr sz="1800">
              <a:solidFill>
                <a:srgbClr val="374151"/>
              </a:solidFill>
              <a:latin typeface="Roboto"/>
              <a:ea typeface="Roboto"/>
              <a:cs typeface="Roboto"/>
              <a:sym typeface="Roboto"/>
            </a:endParaRPr>
          </a:p>
          <a:p>
            <a:pPr indent="0" lvl="0" marL="45720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2a68a845962_2_59"/>
          <p:cNvPicPr preferRelativeResize="0"/>
          <p:nvPr/>
        </p:nvPicPr>
        <p:blipFill>
          <a:blip r:embed="rId3">
            <a:alphaModFix/>
          </a:blip>
          <a:stretch>
            <a:fillRect/>
          </a:stretch>
        </p:blipFill>
        <p:spPr>
          <a:xfrm>
            <a:off x="829200" y="3288675"/>
            <a:ext cx="5661849" cy="3309375"/>
          </a:xfrm>
          <a:prstGeom prst="rect">
            <a:avLst/>
          </a:prstGeom>
          <a:noFill/>
          <a:ln>
            <a:noFill/>
          </a:ln>
        </p:spPr>
      </p:pic>
      <p:sp>
        <p:nvSpPr>
          <p:cNvPr id="174" name="Google Shape;174;g2a68a845962_2_59"/>
          <p:cNvSpPr txBox="1"/>
          <p:nvPr>
            <p:ph type="title"/>
          </p:nvPr>
        </p:nvSpPr>
        <p:spPr>
          <a:xfrm>
            <a:off x="1558587" y="12"/>
            <a:ext cx="89121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Dataset Highlights</a:t>
            </a:r>
            <a:endParaRPr/>
          </a:p>
        </p:txBody>
      </p:sp>
      <p:pic>
        <p:nvPicPr>
          <p:cNvPr id="175" name="Google Shape;175;g2a68a845962_2_59"/>
          <p:cNvPicPr preferRelativeResize="0"/>
          <p:nvPr/>
        </p:nvPicPr>
        <p:blipFill>
          <a:blip r:embed="rId4">
            <a:alphaModFix/>
          </a:blip>
          <a:stretch>
            <a:fillRect/>
          </a:stretch>
        </p:blipFill>
        <p:spPr>
          <a:xfrm>
            <a:off x="6823675" y="3374025"/>
            <a:ext cx="5190924" cy="3231700"/>
          </a:xfrm>
          <a:prstGeom prst="rect">
            <a:avLst/>
          </a:prstGeom>
          <a:noFill/>
          <a:ln>
            <a:noFill/>
          </a:ln>
        </p:spPr>
      </p:pic>
      <p:pic>
        <p:nvPicPr>
          <p:cNvPr id="176" name="Google Shape;176;g2a68a845962_2_59"/>
          <p:cNvPicPr preferRelativeResize="0"/>
          <p:nvPr/>
        </p:nvPicPr>
        <p:blipFill>
          <a:blip r:embed="rId5">
            <a:alphaModFix/>
          </a:blip>
          <a:stretch>
            <a:fillRect/>
          </a:stretch>
        </p:blipFill>
        <p:spPr>
          <a:xfrm>
            <a:off x="521875" y="1281012"/>
            <a:ext cx="11887198" cy="13680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a6b3d2a0a8_4_8"/>
          <p:cNvSpPr txBox="1"/>
          <p:nvPr>
            <p:ph type="title"/>
          </p:nvPr>
        </p:nvSpPr>
        <p:spPr>
          <a:xfrm>
            <a:off x="1694150" y="624100"/>
            <a:ext cx="10239900" cy="1281000"/>
          </a:xfrm>
          <a:prstGeom prst="rect">
            <a:avLst/>
          </a:prstGeom>
        </p:spPr>
        <p:txBody>
          <a:bodyPr anchorCtr="0" anchor="t" bIns="45700" lIns="91425" spcFirstLastPara="1" rIns="91425" wrap="square" tIns="45700">
            <a:noAutofit/>
          </a:bodyPr>
          <a:lstStyle/>
          <a:p>
            <a:pPr indent="0" lvl="0" marL="190500" marR="190500" rtl="0" algn="l">
              <a:spcBef>
                <a:spcPts val="1000"/>
              </a:spcBef>
              <a:spcAft>
                <a:spcPts val="0"/>
              </a:spcAft>
              <a:buClr>
                <a:schemeClr val="dk1"/>
              </a:buClr>
              <a:buSzPts val="1100"/>
              <a:buFont typeface="Arial"/>
              <a:buNone/>
            </a:pPr>
            <a:r>
              <a:rPr b="1" lang="en-US" sz="2850">
                <a:solidFill>
                  <a:schemeClr val="dk1"/>
                </a:solidFill>
                <a:highlight>
                  <a:srgbClr val="FFFFFF"/>
                </a:highlight>
                <a:latin typeface="Arial"/>
                <a:ea typeface="Arial"/>
                <a:cs typeface="Arial"/>
                <a:sym typeface="Arial"/>
              </a:rPr>
              <a:t>One Way ANOVA for Weight by Age Category for Individuals with Diabetes</a:t>
            </a:r>
            <a:endParaRPr sz="4500"/>
          </a:p>
        </p:txBody>
      </p:sp>
      <p:sp>
        <p:nvSpPr>
          <p:cNvPr id="300" name="Google Shape;300;g2a6b3d2a0a8_4_8"/>
          <p:cNvSpPr txBox="1"/>
          <p:nvPr>
            <p:ph idx="1" type="body"/>
          </p:nvPr>
        </p:nvSpPr>
        <p:spPr>
          <a:xfrm>
            <a:off x="2007300" y="1712925"/>
            <a:ext cx="9497400" cy="4198800"/>
          </a:xfrm>
          <a:prstGeom prst="rect">
            <a:avLst/>
          </a:prstGeom>
        </p:spPr>
        <p:txBody>
          <a:bodyPr anchorCtr="0" anchor="t" bIns="45700" lIns="91425" spcFirstLastPara="1" rIns="91425" wrap="square" tIns="45700">
            <a:noAutofit/>
          </a:bodyPr>
          <a:lstStyle/>
          <a:p>
            <a:pPr indent="0" lvl="0" marL="190500" marR="190500" rtl="0" algn="l">
              <a:spcBef>
                <a:spcPts val="1000"/>
              </a:spcBef>
              <a:spcAft>
                <a:spcPts val="0"/>
              </a:spcAft>
              <a:buClr>
                <a:schemeClr val="dk1"/>
              </a:buClr>
              <a:buSzPts val="1100"/>
              <a:buFont typeface="Arial"/>
              <a:buNone/>
            </a:pPr>
            <a:r>
              <a:t/>
            </a:r>
            <a:endParaRPr b="1" sz="1950">
              <a:solidFill>
                <a:schemeClr val="dk1"/>
              </a:solidFill>
              <a:highlight>
                <a:srgbClr val="FFFFFF"/>
              </a:highlight>
              <a:latin typeface="Arial"/>
              <a:ea typeface="Arial"/>
              <a:cs typeface="Arial"/>
              <a:sym typeface="Arial"/>
            </a:endParaRPr>
          </a:p>
          <a:p>
            <a:pPr indent="0" lvl="0" marL="190500" marR="190500" rtl="0" algn="l">
              <a:spcBef>
                <a:spcPts val="2000"/>
              </a:spcBef>
              <a:spcAft>
                <a:spcPts val="0"/>
              </a:spcAft>
              <a:buClr>
                <a:schemeClr val="dk1"/>
              </a:buClr>
              <a:buSzPts val="1100"/>
              <a:buFont typeface="Arial"/>
              <a:buNone/>
            </a:pPr>
            <a:r>
              <a:rPr b="1" lang="en-US" sz="2150">
                <a:solidFill>
                  <a:schemeClr val="dk1"/>
                </a:solidFill>
                <a:highlight>
                  <a:srgbClr val="FFFFFF"/>
                </a:highlight>
                <a:latin typeface="Arial"/>
                <a:ea typeface="Arial"/>
                <a:cs typeface="Arial"/>
                <a:sym typeface="Arial"/>
              </a:rPr>
              <a:t>Alternative Hypothesis:</a:t>
            </a:r>
            <a:endParaRPr b="1" sz="21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850">
                <a:solidFill>
                  <a:schemeClr val="dk1"/>
                </a:solidFill>
                <a:highlight>
                  <a:srgbClr val="FFFFFF"/>
                </a:highlight>
                <a:latin typeface="Arial"/>
                <a:ea typeface="Arial"/>
                <a:cs typeface="Arial"/>
                <a:sym typeface="Arial"/>
              </a:rPr>
              <a:t>There is a statistically significant difference in Weight scores based on Age Category for people with Diabetes.</a:t>
            </a:r>
            <a:endParaRPr sz="1850">
              <a:solidFill>
                <a:schemeClr val="dk1"/>
              </a:solidFill>
              <a:highlight>
                <a:srgbClr val="FFFFFF"/>
              </a:highlight>
              <a:latin typeface="Arial"/>
              <a:ea typeface="Arial"/>
              <a:cs typeface="Arial"/>
              <a:sym typeface="Arial"/>
            </a:endParaRPr>
          </a:p>
          <a:p>
            <a:pPr indent="0" lvl="0" marL="190500" marR="190500" rtl="0" algn="l">
              <a:spcBef>
                <a:spcPts val="2000"/>
              </a:spcBef>
              <a:spcAft>
                <a:spcPts val="0"/>
              </a:spcAft>
              <a:buClr>
                <a:schemeClr val="dk1"/>
              </a:buClr>
              <a:buSzPts val="1100"/>
              <a:buFont typeface="Arial"/>
              <a:buNone/>
            </a:pPr>
            <a:r>
              <a:rPr b="1" lang="en-US" sz="2150">
                <a:solidFill>
                  <a:schemeClr val="dk1"/>
                </a:solidFill>
                <a:highlight>
                  <a:srgbClr val="FFFFFF"/>
                </a:highlight>
                <a:latin typeface="Arial"/>
                <a:ea typeface="Arial"/>
                <a:cs typeface="Arial"/>
                <a:sym typeface="Arial"/>
              </a:rPr>
              <a:t>Null Hypothesis:</a:t>
            </a:r>
            <a:endParaRPr b="1" sz="21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850">
                <a:solidFill>
                  <a:schemeClr val="dk1"/>
                </a:solidFill>
                <a:highlight>
                  <a:srgbClr val="FFFFFF"/>
                </a:highlight>
                <a:latin typeface="Arial"/>
                <a:ea typeface="Arial"/>
                <a:cs typeface="Arial"/>
                <a:sym typeface="Arial"/>
              </a:rPr>
              <a:t>The mean Weight by age category are statistically the same.</a:t>
            </a:r>
            <a:endParaRPr sz="1850">
              <a:solidFill>
                <a:schemeClr val="dk1"/>
              </a:solidFill>
              <a:highlight>
                <a:srgbClr val="FFFFFF"/>
              </a:highlight>
              <a:latin typeface="Arial"/>
              <a:ea typeface="Arial"/>
              <a:cs typeface="Arial"/>
              <a:sym typeface="Arial"/>
            </a:endParaRPr>
          </a:p>
          <a:p>
            <a:pPr indent="0" lvl="0" marL="190500" marR="190500" rtl="0" algn="l">
              <a:spcBef>
                <a:spcPts val="2000"/>
              </a:spcBef>
              <a:spcAft>
                <a:spcPts val="0"/>
              </a:spcAft>
              <a:buClr>
                <a:schemeClr val="dk1"/>
              </a:buClr>
              <a:buSzPts val="1100"/>
              <a:buFont typeface="Arial"/>
              <a:buNone/>
            </a:pPr>
            <a:r>
              <a:rPr b="1" lang="en-US" sz="2150">
                <a:solidFill>
                  <a:schemeClr val="dk1"/>
                </a:solidFill>
                <a:highlight>
                  <a:srgbClr val="FFFFFF"/>
                </a:highlight>
                <a:latin typeface="Arial"/>
                <a:ea typeface="Arial"/>
                <a:cs typeface="Arial"/>
                <a:sym typeface="Arial"/>
              </a:rPr>
              <a:t>Analysis</a:t>
            </a:r>
            <a:endParaRPr b="1" sz="21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850">
                <a:solidFill>
                  <a:schemeClr val="dk1"/>
                </a:solidFill>
                <a:highlight>
                  <a:srgbClr val="FFFFFF"/>
                </a:highlight>
                <a:latin typeface="Arial"/>
                <a:ea typeface="Arial"/>
                <a:cs typeface="Arial"/>
                <a:sym typeface="Arial"/>
              </a:rPr>
              <a:t>The One-Way ANOVA test yields a statistic of 176.3 and a p-value of 0.0, therefore we must reject the null hypothesis in favor of the Alternative hypothesis and conclude the means of Weight are statistically influenced by the age category.</a:t>
            </a:r>
            <a:endParaRPr sz="1850">
              <a:solidFill>
                <a:schemeClr val="dk1"/>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a6b3d2a0a8_4_14"/>
          <p:cNvSpPr txBox="1"/>
          <p:nvPr>
            <p:ph type="title"/>
          </p:nvPr>
        </p:nvSpPr>
        <p:spPr>
          <a:xfrm>
            <a:off x="2592925" y="624104"/>
            <a:ext cx="8911800" cy="68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300"/>
              <a:t>Comparing </a:t>
            </a:r>
            <a:r>
              <a:rPr b="1" lang="en-US" sz="2300"/>
              <a:t>Behaviour</a:t>
            </a:r>
            <a:r>
              <a:rPr b="1" lang="en-US" sz="2300"/>
              <a:t> Pattern of individuals from the data set</a:t>
            </a:r>
            <a:endParaRPr b="1" sz="2300"/>
          </a:p>
        </p:txBody>
      </p:sp>
      <p:pic>
        <p:nvPicPr>
          <p:cNvPr id="306" name="Google Shape;306;g2a6b3d2a0a8_4_14"/>
          <p:cNvPicPr preferRelativeResize="0"/>
          <p:nvPr/>
        </p:nvPicPr>
        <p:blipFill>
          <a:blip r:embed="rId3">
            <a:alphaModFix/>
          </a:blip>
          <a:stretch>
            <a:fillRect/>
          </a:stretch>
        </p:blipFill>
        <p:spPr>
          <a:xfrm>
            <a:off x="2195200" y="4059075"/>
            <a:ext cx="5699326" cy="2564050"/>
          </a:xfrm>
          <a:prstGeom prst="rect">
            <a:avLst/>
          </a:prstGeom>
          <a:noFill/>
          <a:ln>
            <a:noFill/>
          </a:ln>
        </p:spPr>
      </p:pic>
      <p:pic>
        <p:nvPicPr>
          <p:cNvPr id="307" name="Google Shape;307;g2a6b3d2a0a8_4_14"/>
          <p:cNvPicPr preferRelativeResize="0"/>
          <p:nvPr/>
        </p:nvPicPr>
        <p:blipFill>
          <a:blip r:embed="rId4">
            <a:alphaModFix/>
          </a:blip>
          <a:stretch>
            <a:fillRect/>
          </a:stretch>
        </p:blipFill>
        <p:spPr>
          <a:xfrm>
            <a:off x="2195200" y="1399875"/>
            <a:ext cx="5699324" cy="2564050"/>
          </a:xfrm>
          <a:prstGeom prst="rect">
            <a:avLst/>
          </a:prstGeom>
          <a:noFill/>
          <a:ln>
            <a:noFill/>
          </a:ln>
        </p:spPr>
      </p:pic>
      <p:sp>
        <p:nvSpPr>
          <p:cNvPr id="308" name="Google Shape;308;g2a6b3d2a0a8_4_14"/>
          <p:cNvSpPr txBox="1"/>
          <p:nvPr>
            <p:ph type="title"/>
          </p:nvPr>
        </p:nvSpPr>
        <p:spPr>
          <a:xfrm>
            <a:off x="7894525" y="1399875"/>
            <a:ext cx="4060200" cy="4337100"/>
          </a:xfrm>
          <a:prstGeom prst="rect">
            <a:avLst/>
          </a:prstGeom>
        </p:spPr>
        <p:txBody>
          <a:bodyPr anchorCtr="0" anchor="t" bIns="45700" lIns="91425" spcFirstLastPara="1" rIns="91425" wrap="square" tIns="45700">
            <a:noAutofit/>
          </a:bodyPr>
          <a:lstStyle/>
          <a:p>
            <a:pPr indent="-349250" lvl="0" marL="457200" rtl="0" algn="l">
              <a:spcBef>
                <a:spcPts val="0"/>
              </a:spcBef>
              <a:spcAft>
                <a:spcPts val="0"/>
              </a:spcAft>
              <a:buSzPts val="1900"/>
              <a:buChar char="●"/>
            </a:pPr>
            <a:r>
              <a:rPr lang="en-US" sz="1800">
                <a:solidFill>
                  <a:srgbClr val="374151"/>
                </a:solidFill>
                <a:latin typeface="Roboto"/>
                <a:ea typeface="Roboto"/>
                <a:cs typeface="Roboto"/>
                <a:sym typeface="Roboto"/>
              </a:rPr>
              <a:t>The initial visualization compares individuals with diabetes who engage in exercise </a:t>
            </a:r>
            <a:r>
              <a:rPr b="1" lang="en-US" sz="1800">
                <a:solidFill>
                  <a:srgbClr val="374151"/>
                </a:solidFill>
                <a:latin typeface="Roboto"/>
                <a:ea typeface="Roboto"/>
                <a:cs typeface="Roboto"/>
                <a:sym typeface="Roboto"/>
              </a:rPr>
              <a:t>29.6% </a:t>
            </a:r>
            <a:r>
              <a:rPr lang="en-US" sz="1800">
                <a:solidFill>
                  <a:srgbClr val="374151"/>
                </a:solidFill>
                <a:latin typeface="Roboto"/>
                <a:ea typeface="Roboto"/>
                <a:cs typeface="Roboto"/>
                <a:sym typeface="Roboto"/>
              </a:rPr>
              <a:t>versus those who do not </a:t>
            </a:r>
            <a:r>
              <a:rPr b="1" lang="en-US" sz="1800">
                <a:solidFill>
                  <a:srgbClr val="374151"/>
                </a:solidFill>
                <a:latin typeface="Roboto"/>
                <a:ea typeface="Roboto"/>
                <a:cs typeface="Roboto"/>
                <a:sym typeface="Roboto"/>
              </a:rPr>
              <a:t>22.8%</a:t>
            </a:r>
            <a:r>
              <a:rPr lang="en-US" sz="1800">
                <a:solidFill>
                  <a:srgbClr val="374151"/>
                </a:solidFill>
                <a:latin typeface="Roboto"/>
                <a:ea typeface="Roboto"/>
                <a:cs typeface="Roboto"/>
                <a:sym typeface="Roboto"/>
              </a:rPr>
              <a:t>. </a:t>
            </a:r>
            <a:endParaRPr sz="1800">
              <a:solidFill>
                <a:srgbClr val="374151"/>
              </a:solidFill>
              <a:latin typeface="Roboto"/>
              <a:ea typeface="Roboto"/>
              <a:cs typeface="Roboto"/>
              <a:sym typeface="Roboto"/>
            </a:endParaRPr>
          </a:p>
          <a:p>
            <a:pPr indent="0" lvl="0" marL="457200" rtl="0" algn="l">
              <a:spcBef>
                <a:spcPts val="0"/>
              </a:spcBef>
              <a:spcAft>
                <a:spcPts val="0"/>
              </a:spcAft>
              <a:buNone/>
            </a:pPr>
            <a:r>
              <a:t/>
            </a:r>
            <a:endParaRPr sz="1800">
              <a:solidFill>
                <a:srgbClr val="374151"/>
              </a:solidFill>
              <a:latin typeface="Roboto"/>
              <a:ea typeface="Roboto"/>
              <a:cs typeface="Roboto"/>
              <a:sym typeface="Roboto"/>
            </a:endParaRPr>
          </a:p>
          <a:p>
            <a:pPr indent="-349250" lvl="0" marL="457200" rtl="0" algn="l">
              <a:spcBef>
                <a:spcPts val="0"/>
              </a:spcBef>
              <a:spcAft>
                <a:spcPts val="0"/>
              </a:spcAft>
              <a:buSzPts val="1900"/>
              <a:buChar char="●"/>
            </a:pPr>
            <a:r>
              <a:rPr lang="en-US" sz="1800">
                <a:solidFill>
                  <a:srgbClr val="374151"/>
                </a:solidFill>
                <a:latin typeface="Roboto"/>
                <a:ea typeface="Roboto"/>
                <a:cs typeface="Roboto"/>
                <a:sym typeface="Roboto"/>
              </a:rPr>
              <a:t>The second visualization contrasts individuals with diabetes who smoke</a:t>
            </a:r>
            <a:r>
              <a:rPr b="1" lang="en-US" sz="1800">
                <a:solidFill>
                  <a:srgbClr val="374151"/>
                </a:solidFill>
                <a:latin typeface="Roboto"/>
                <a:ea typeface="Roboto"/>
                <a:cs typeface="Roboto"/>
                <a:sym typeface="Roboto"/>
              </a:rPr>
              <a:t> 24% </a:t>
            </a:r>
            <a:r>
              <a:rPr lang="en-US" sz="1800">
                <a:solidFill>
                  <a:srgbClr val="374151"/>
                </a:solidFill>
                <a:latin typeface="Roboto"/>
                <a:ea typeface="Roboto"/>
                <a:cs typeface="Roboto"/>
                <a:sym typeface="Roboto"/>
              </a:rPr>
              <a:t>with those who do not smoke </a:t>
            </a:r>
            <a:r>
              <a:rPr b="1" lang="en-US" sz="1800">
                <a:solidFill>
                  <a:srgbClr val="374151"/>
                </a:solidFill>
                <a:latin typeface="Roboto"/>
                <a:ea typeface="Roboto"/>
                <a:cs typeface="Roboto"/>
                <a:sym typeface="Roboto"/>
              </a:rPr>
              <a:t>30%</a:t>
            </a:r>
            <a:r>
              <a:rPr lang="en-US" sz="1800">
                <a:solidFill>
                  <a:srgbClr val="374151"/>
                </a:solidFill>
                <a:latin typeface="Roboto"/>
                <a:ea typeface="Roboto"/>
                <a:cs typeface="Roboto"/>
                <a:sym typeface="Roboto"/>
              </a:rPr>
              <a:t>. </a:t>
            </a:r>
            <a:endParaRPr sz="1800">
              <a:solidFill>
                <a:srgbClr val="374151"/>
              </a:solidFill>
              <a:latin typeface="Roboto"/>
              <a:ea typeface="Roboto"/>
              <a:cs typeface="Roboto"/>
              <a:sym typeface="Roboto"/>
            </a:endParaRPr>
          </a:p>
          <a:p>
            <a:pPr indent="0" lvl="0" marL="457200" rtl="0" algn="l">
              <a:spcBef>
                <a:spcPts val="0"/>
              </a:spcBef>
              <a:spcAft>
                <a:spcPts val="0"/>
              </a:spcAft>
              <a:buNone/>
            </a:pPr>
            <a:r>
              <a:t/>
            </a:r>
            <a:endParaRPr sz="1800">
              <a:solidFill>
                <a:srgbClr val="374151"/>
              </a:solidFill>
              <a:latin typeface="Roboto"/>
              <a:ea typeface="Roboto"/>
              <a:cs typeface="Roboto"/>
              <a:sym typeface="Roboto"/>
            </a:endParaRPr>
          </a:p>
          <a:p>
            <a:pPr indent="-349250" lvl="0" marL="457200" rtl="0" algn="l">
              <a:spcBef>
                <a:spcPts val="0"/>
              </a:spcBef>
              <a:spcAft>
                <a:spcPts val="0"/>
              </a:spcAft>
              <a:buSzPts val="1900"/>
              <a:buChar char="●"/>
            </a:pPr>
            <a:r>
              <a:rPr lang="en-US" sz="1800">
                <a:solidFill>
                  <a:srgbClr val="374151"/>
                </a:solidFill>
                <a:latin typeface="Roboto"/>
                <a:ea typeface="Roboto"/>
                <a:cs typeface="Roboto"/>
                <a:sym typeface="Roboto"/>
              </a:rPr>
              <a:t>When considering both behaviors based on the dataset, the visualizations indicate that neither engaging in exercise nor smoking appears to be associated with the presence of diabetes in individuals.</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a6b3d2a0a8_4_24"/>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Conclusion:</a:t>
            </a:r>
            <a:endParaRPr b="1"/>
          </a:p>
        </p:txBody>
      </p:sp>
      <p:sp>
        <p:nvSpPr>
          <p:cNvPr id="314" name="Google Shape;314;g2a6b3d2a0a8_4_24"/>
          <p:cNvSpPr txBox="1"/>
          <p:nvPr>
            <p:ph idx="1" type="body"/>
          </p:nvPr>
        </p:nvSpPr>
        <p:spPr>
          <a:xfrm>
            <a:off x="2589212" y="2133600"/>
            <a:ext cx="8915400" cy="3778200"/>
          </a:xfrm>
          <a:prstGeom prst="rect">
            <a:avLst/>
          </a:prstGeom>
        </p:spPr>
        <p:txBody>
          <a:bodyPr anchorCtr="0" anchor="t" bIns="45700" lIns="91425" spcFirstLastPara="1" rIns="91425" wrap="square" tIns="45700">
            <a:noAutofit/>
          </a:bodyPr>
          <a:lstStyle/>
          <a:p>
            <a:pPr indent="0" lvl="0" marL="190500" marR="190500" rtl="0" algn="l">
              <a:spcBef>
                <a:spcPts val="2000"/>
              </a:spcBef>
              <a:spcAft>
                <a:spcPts val="0"/>
              </a:spcAft>
              <a:buClr>
                <a:schemeClr val="dk1"/>
              </a:buClr>
              <a:buSzPts val="1100"/>
              <a:buFont typeface="Arial"/>
              <a:buNone/>
            </a:pPr>
            <a:r>
              <a:rPr b="1" lang="en-US" sz="2350">
                <a:solidFill>
                  <a:schemeClr val="dk1"/>
                </a:solidFill>
                <a:highlight>
                  <a:srgbClr val="FFFFFF"/>
                </a:highlight>
                <a:latin typeface="Arial"/>
                <a:ea typeface="Arial"/>
                <a:cs typeface="Arial"/>
                <a:sym typeface="Arial"/>
              </a:rPr>
              <a:t>Diabetes:</a:t>
            </a:r>
            <a:endParaRPr b="1" sz="23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2050">
                <a:solidFill>
                  <a:schemeClr val="dk1"/>
                </a:solidFill>
                <a:highlight>
                  <a:srgbClr val="FFFFFF"/>
                </a:highlight>
                <a:latin typeface="Arial"/>
                <a:ea typeface="Arial"/>
                <a:cs typeface="Arial"/>
                <a:sym typeface="Arial"/>
              </a:rPr>
              <a:t>The analysis reveals a minimal correlation between diabetes and individuals who maintain consistent smoking or exercise habits. </a:t>
            </a:r>
            <a:endParaRPr sz="2050">
              <a:solidFill>
                <a:schemeClr val="dk1"/>
              </a:solidFill>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2050">
                <a:solidFill>
                  <a:schemeClr val="dk1"/>
                </a:solidFill>
                <a:highlight>
                  <a:srgbClr val="FFFFFF"/>
                </a:highlight>
                <a:latin typeface="Arial"/>
                <a:ea typeface="Arial"/>
                <a:cs typeface="Arial"/>
                <a:sym typeface="Arial"/>
              </a:rPr>
              <a:t>The data suggests that there is little connection between an individual's weight and the likelihood of having diabetes, as observed in the dataset.</a:t>
            </a:r>
            <a:endParaRPr sz="2050">
              <a:solidFill>
                <a:schemeClr val="dk1"/>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a6b3d2a0a8_6_6"/>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Other Cancer</a:t>
            </a:r>
            <a:endParaRPr/>
          </a:p>
        </p:txBody>
      </p:sp>
      <p:sp>
        <p:nvSpPr>
          <p:cNvPr id="320" name="Google Shape;320;g2a6b3d2a0a8_6_6"/>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None/>
            </a:pPr>
            <a:r>
              <a:rPr b="1" lang="en-US" sz="3500">
                <a:solidFill>
                  <a:schemeClr val="dk1"/>
                </a:solidFill>
                <a:latin typeface="Avenir"/>
                <a:ea typeface="Avenir"/>
                <a:cs typeface="Avenir"/>
                <a:sym typeface="Avenir"/>
              </a:rPr>
              <a:t>What are we looking for?</a:t>
            </a:r>
            <a:endParaRPr b="1" sz="3500">
              <a:solidFill>
                <a:schemeClr val="dk1"/>
              </a:solidFill>
              <a:latin typeface="Avenir"/>
              <a:ea typeface="Avenir"/>
              <a:cs typeface="Avenir"/>
              <a:sym typeface="Avenir"/>
            </a:endParaRPr>
          </a:p>
          <a:p>
            <a:pPr indent="0" lvl="0" marL="0" rtl="0" algn="l">
              <a:spcBef>
                <a:spcPts val="0"/>
              </a:spcBef>
              <a:spcAft>
                <a:spcPts val="0"/>
              </a:spcAft>
              <a:buNone/>
            </a:pPr>
            <a:r>
              <a:t/>
            </a:r>
            <a:endParaRPr b="1" sz="2300">
              <a:solidFill>
                <a:schemeClr val="dk1"/>
              </a:solidFill>
              <a:latin typeface="Avenir"/>
              <a:ea typeface="Avenir"/>
              <a:cs typeface="Avenir"/>
              <a:sym typeface="Avenir"/>
            </a:endParaRPr>
          </a:p>
          <a:p>
            <a:pPr indent="0" lvl="0" marL="0" rtl="0" algn="l">
              <a:spcBef>
                <a:spcPts val="0"/>
              </a:spcBef>
              <a:spcAft>
                <a:spcPts val="0"/>
              </a:spcAft>
              <a:buNone/>
            </a:pPr>
            <a:r>
              <a:t/>
            </a:r>
            <a:endParaRPr b="1" sz="2300">
              <a:solidFill>
                <a:schemeClr val="dk1"/>
              </a:solidFill>
              <a:latin typeface="Avenir"/>
              <a:ea typeface="Avenir"/>
              <a:cs typeface="Avenir"/>
              <a:sym typeface="Avenir"/>
            </a:endParaRPr>
          </a:p>
          <a:p>
            <a:pPr indent="0" lvl="0" marL="0" rtl="0" algn="l">
              <a:spcBef>
                <a:spcPts val="0"/>
              </a:spcBef>
              <a:spcAft>
                <a:spcPts val="0"/>
              </a:spcAft>
              <a:buNone/>
            </a:pPr>
            <a:r>
              <a:rPr b="1" lang="en-US" sz="2300">
                <a:solidFill>
                  <a:schemeClr val="dk1"/>
                </a:solidFill>
                <a:latin typeface="Avenir"/>
                <a:ea typeface="Avenir"/>
                <a:cs typeface="Avenir"/>
                <a:sym typeface="Avenir"/>
              </a:rPr>
              <a:t>Correlations between other cancers and the following factors:</a:t>
            </a:r>
            <a:endParaRPr b="1" sz="2300">
              <a:solidFill>
                <a:schemeClr val="dk1"/>
              </a:solidFill>
              <a:latin typeface="Avenir"/>
              <a:ea typeface="Avenir"/>
              <a:cs typeface="Avenir"/>
              <a:sym typeface="Avenir"/>
            </a:endParaRPr>
          </a:p>
          <a:p>
            <a:pPr indent="0" lvl="0" marL="0" rtl="0" algn="l">
              <a:spcBef>
                <a:spcPts val="0"/>
              </a:spcBef>
              <a:spcAft>
                <a:spcPts val="0"/>
              </a:spcAft>
              <a:buNone/>
            </a:pPr>
            <a:r>
              <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Alcohol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Fruit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Green Vegetables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Fried Potato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Smoking History (Yes/No)</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Exercise (Yes/No for the past few months)</a:t>
            </a:r>
            <a:endParaRPr b="1" sz="2300">
              <a:solidFill>
                <a:schemeClr val="dk1"/>
              </a:solidFill>
              <a:latin typeface="Avenir"/>
              <a:ea typeface="Avenir"/>
              <a:cs typeface="Avenir"/>
              <a:sym typeface="Avenir"/>
            </a:endParaRPr>
          </a:p>
          <a:p>
            <a:pPr indent="0" lvl="0" marL="342900" rtl="0" algn="ctr">
              <a:spcBef>
                <a:spcPts val="0"/>
              </a:spcBef>
              <a:spcAft>
                <a:spcPts val="0"/>
              </a:spcAft>
              <a:buNone/>
            </a:pPr>
            <a:r>
              <a:t/>
            </a:r>
            <a:endParaRPr b="1" sz="3500">
              <a:solidFill>
                <a:schemeClr val="dk1"/>
              </a:solidFill>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a6b3d2a0a8_6_12"/>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Other Cancer</a:t>
            </a:r>
            <a:endParaRPr/>
          </a:p>
        </p:txBody>
      </p:sp>
      <p:sp>
        <p:nvSpPr>
          <p:cNvPr id="326" name="Google Shape;326;g2a6b3d2a0a8_6_12"/>
          <p:cNvSpPr txBox="1"/>
          <p:nvPr>
            <p:ph idx="1" type="body"/>
          </p:nvPr>
        </p:nvSpPr>
        <p:spPr>
          <a:xfrm>
            <a:off x="2622350" y="1569850"/>
            <a:ext cx="8915400" cy="45519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ctr">
              <a:spcBef>
                <a:spcPts val="0"/>
              </a:spcBef>
              <a:spcAft>
                <a:spcPts val="0"/>
              </a:spcAft>
              <a:buNone/>
            </a:pPr>
            <a:r>
              <a:rPr lang="en-US" sz="3500"/>
              <a:t>Null Hypotheses</a:t>
            </a:r>
            <a:endParaRPr sz="3500"/>
          </a:p>
          <a:p>
            <a:pPr indent="0" lvl="0" marL="0" rtl="0" algn="ctr">
              <a:spcBef>
                <a:spcPts val="0"/>
              </a:spcBef>
              <a:spcAft>
                <a:spcPts val="0"/>
              </a:spcAft>
              <a:buNone/>
            </a:pPr>
            <a:r>
              <a:t/>
            </a:r>
            <a:endParaRPr sz="3500"/>
          </a:p>
          <a:p>
            <a:pPr indent="0" lvl="0" marL="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alcohol consumption</a:t>
            </a:r>
            <a:r>
              <a:rPr lang="en-US" sz="2300"/>
              <a:t> between those who has other cancer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fruit consumption</a:t>
            </a:r>
            <a:r>
              <a:rPr lang="en-US" sz="2300"/>
              <a:t> does between those who has other cancer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green vegetables consumption</a:t>
            </a:r>
            <a:r>
              <a:rPr lang="en-US" sz="2300"/>
              <a:t> does between those who has other cancer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fried potato consumption</a:t>
            </a:r>
            <a:r>
              <a:rPr lang="en-US" sz="2300"/>
              <a:t> does between those who has other cancer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other cancer rate between </a:t>
            </a:r>
            <a:r>
              <a:rPr lang="en-US" sz="2300" u="sng">
                <a:solidFill>
                  <a:srgbClr val="0000FF"/>
                </a:solidFill>
              </a:rPr>
              <a:t>smokers</a:t>
            </a:r>
            <a:r>
              <a:rPr lang="en-US" sz="2300"/>
              <a:t> and non-smokers.</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other cancer rate between those who </a:t>
            </a:r>
            <a:r>
              <a:rPr lang="en-US" sz="2300" u="sng">
                <a:solidFill>
                  <a:srgbClr val="0000FF"/>
                </a:solidFill>
              </a:rPr>
              <a:t>exercise</a:t>
            </a:r>
            <a:r>
              <a:rPr lang="en-US" sz="2300"/>
              <a:t> and don't.</a:t>
            </a:r>
            <a:endParaRPr sz="2300"/>
          </a:p>
          <a:p>
            <a:pPr indent="0" lvl="0" marL="0" rtl="0" algn="l">
              <a:spcBef>
                <a:spcPts val="0"/>
              </a:spcBef>
              <a:spcAft>
                <a:spcPts val="0"/>
              </a:spcAft>
              <a:buNone/>
            </a:pPr>
            <a:r>
              <a:t/>
            </a:r>
            <a:endParaRPr sz="3500"/>
          </a:p>
          <a:p>
            <a:pPr indent="0" lvl="0" marL="342900" rtl="0" algn="ctr">
              <a:spcBef>
                <a:spcPts val="0"/>
              </a:spcBef>
              <a:spcAft>
                <a:spcPts val="0"/>
              </a:spcAft>
              <a:buNone/>
            </a:pPr>
            <a:r>
              <a:t/>
            </a:r>
            <a:endParaRPr sz="3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a6b3d2a0a8_6_19"/>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Other Cancer: Alcohol </a:t>
            </a:r>
            <a:r>
              <a:rPr lang="en-US"/>
              <a:t>Consumption</a:t>
            </a:r>
            <a:endParaRPr/>
          </a:p>
        </p:txBody>
      </p:sp>
      <p:sp>
        <p:nvSpPr>
          <p:cNvPr id="332" name="Google Shape;332;g2a6b3d2a0a8_6_19"/>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b="1" sz="1700">
              <a:solidFill>
                <a:schemeClr val="dk1"/>
              </a:solidFill>
              <a:latin typeface="Avenir"/>
              <a:ea typeface="Avenir"/>
              <a:cs typeface="Avenir"/>
              <a:sym typeface="Avenir"/>
            </a:endParaRPr>
          </a:p>
        </p:txBody>
      </p:sp>
      <p:pic>
        <p:nvPicPr>
          <p:cNvPr id="333" name="Google Shape;333;g2a6b3d2a0a8_6_19"/>
          <p:cNvPicPr preferRelativeResize="0"/>
          <p:nvPr/>
        </p:nvPicPr>
        <p:blipFill>
          <a:blip r:embed="rId3">
            <a:alphaModFix/>
          </a:blip>
          <a:stretch>
            <a:fillRect/>
          </a:stretch>
        </p:blipFill>
        <p:spPr>
          <a:xfrm>
            <a:off x="5816566" y="2133600"/>
            <a:ext cx="5688158" cy="4266125"/>
          </a:xfrm>
          <a:prstGeom prst="rect">
            <a:avLst/>
          </a:prstGeom>
          <a:noFill/>
          <a:ln>
            <a:noFill/>
          </a:ln>
        </p:spPr>
      </p:pic>
      <p:graphicFrame>
        <p:nvGraphicFramePr>
          <p:cNvPr id="334" name="Google Shape;334;g2a6b3d2a0a8_6_19"/>
          <p:cNvGraphicFramePr/>
          <p:nvPr/>
        </p:nvGraphicFramePr>
        <p:xfrm>
          <a:off x="2418250" y="2465225"/>
          <a:ext cx="3000000" cy="3000000"/>
        </p:xfrm>
        <a:graphic>
          <a:graphicData uri="http://schemas.openxmlformats.org/drawingml/2006/table">
            <a:tbl>
              <a:tblPr>
                <a:noFill/>
                <a:tableStyleId>{DFE8FF2F-69E7-4C9E-A2BA-C5816B85D0B9}</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278976</a:t>
                      </a:r>
                      <a:endParaRPr/>
                    </a:p>
                  </a:txBody>
                  <a:tcPr marT="91425" marB="91425" marR="91425" marL="91425"/>
                </a:tc>
                <a:tc>
                  <a:txBody>
                    <a:bodyPr/>
                    <a:lstStyle/>
                    <a:p>
                      <a:pPr indent="0" lvl="0" marL="0" rtl="0" algn="l">
                        <a:spcBef>
                          <a:spcPts val="0"/>
                        </a:spcBef>
                        <a:spcAft>
                          <a:spcPts val="0"/>
                        </a:spcAft>
                        <a:buNone/>
                      </a:pPr>
                      <a:r>
                        <a:rPr lang="en-US"/>
                        <a:t>29878</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rgbClr val="FF0000"/>
                          </a:solidFill>
                        </a:rPr>
                        <a:t>5.1</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US"/>
                        <a:t>4.9</a:t>
                      </a:r>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4.304</a:t>
                      </a:r>
                      <a:r>
                        <a:rPr lang="en-US">
                          <a:solidFill>
                            <a:srgbClr val="FF0000"/>
                          </a:solidFill>
                          <a:latin typeface="Century Gothic"/>
                          <a:ea typeface="Century Gothic"/>
                          <a:cs typeface="Century Gothic"/>
                          <a:sym typeface="Century Gothic"/>
                        </a:rPr>
                        <a:t>e-06</a:t>
                      </a:r>
                      <a:endParaRPr>
                        <a:solidFill>
                          <a:srgbClr val="FF0000"/>
                        </a:solidFill>
                        <a:latin typeface="Century Gothic"/>
                        <a:ea typeface="Century Gothic"/>
                        <a:cs typeface="Century Gothic"/>
                        <a:sym typeface="Century Gothic"/>
                      </a:endParaRPr>
                    </a:p>
                  </a:txBody>
                  <a:tcPr marT="91425" marB="91425" marR="91425" marL="91425"/>
                </a:tc>
                <a:tc hMerge="1"/>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a6b3d2a0a8_6_37"/>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Other Cancer: Fruit Consumption</a:t>
            </a:r>
            <a:endParaRPr/>
          </a:p>
        </p:txBody>
      </p:sp>
      <p:sp>
        <p:nvSpPr>
          <p:cNvPr id="340" name="Google Shape;340;g2a6b3d2a0a8_6_37"/>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341" name="Google Shape;341;g2a6b3d2a0a8_6_37"/>
          <p:cNvGraphicFramePr/>
          <p:nvPr/>
        </p:nvGraphicFramePr>
        <p:xfrm>
          <a:off x="2418250" y="2465225"/>
          <a:ext cx="3000000" cy="3000000"/>
        </p:xfrm>
        <a:graphic>
          <a:graphicData uri="http://schemas.openxmlformats.org/drawingml/2006/table">
            <a:tbl>
              <a:tblPr>
                <a:noFill/>
                <a:tableStyleId>{DFE8FF2F-69E7-4C9E-A2BA-C5816B85D0B9}</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278976</a:t>
                      </a:r>
                      <a:endParaRPr/>
                    </a:p>
                  </a:txBody>
                  <a:tcPr marT="91425" marB="91425" marR="91425" marL="91425"/>
                </a:tc>
                <a:tc>
                  <a:txBody>
                    <a:bodyPr/>
                    <a:lstStyle/>
                    <a:p>
                      <a:pPr indent="0" lvl="0" marL="0" rtl="0" algn="l">
                        <a:spcBef>
                          <a:spcPts val="0"/>
                        </a:spcBef>
                        <a:spcAft>
                          <a:spcPts val="0"/>
                        </a:spcAft>
                        <a:buNone/>
                      </a:pPr>
                      <a:r>
                        <a:rPr lang="en-US"/>
                        <a:t>29878</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t>29</a:t>
                      </a:r>
                      <a:endParaRPr/>
                    </a:p>
                  </a:txBody>
                  <a:tcPr marT="91425" marB="91425" marR="91425" marL="91425"/>
                </a:tc>
                <a:tc>
                  <a:txBody>
                    <a:bodyPr/>
                    <a:lstStyle/>
                    <a:p>
                      <a:pPr indent="0" lvl="0" marL="0" rtl="0" algn="l">
                        <a:spcBef>
                          <a:spcPts val="0"/>
                        </a:spcBef>
                        <a:spcAft>
                          <a:spcPts val="0"/>
                        </a:spcAft>
                        <a:buNone/>
                      </a:pPr>
                      <a:r>
                        <a:rPr lang="en-US">
                          <a:solidFill>
                            <a:srgbClr val="FF0000"/>
                          </a:solidFill>
                        </a:rPr>
                        <a:t>30</a:t>
                      </a:r>
                      <a:endParaRPr>
                        <a:solidFill>
                          <a:srgbClr val="FF0000"/>
                        </a:solidFill>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30</a:t>
                      </a:r>
                      <a:endParaRPr/>
                    </a:p>
                  </a:txBody>
                  <a:tcPr marT="91425" marB="91425" marR="91425" marL="91425"/>
                </a:tc>
                <a:tc>
                  <a:txBody>
                    <a:bodyPr/>
                    <a:lstStyle/>
                    <a:p>
                      <a:pPr indent="0" lvl="0" marL="0" rtl="0" algn="l">
                        <a:spcBef>
                          <a:spcPts val="0"/>
                        </a:spcBef>
                        <a:spcAft>
                          <a:spcPts val="0"/>
                        </a:spcAft>
                        <a:buNone/>
                      </a:pPr>
                      <a:r>
                        <a:rPr lang="en-US"/>
                        <a:t>30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rPr>
                        <a:t>9.88</a:t>
                      </a:r>
                      <a:r>
                        <a:rPr lang="en-US">
                          <a:solidFill>
                            <a:srgbClr val="FF0000"/>
                          </a:solidFill>
                        </a:rPr>
                        <a:t>e-06</a:t>
                      </a:r>
                      <a:endParaRPr>
                        <a:solidFill>
                          <a:srgbClr val="FF0000"/>
                        </a:solidFill>
                        <a:latin typeface="Century Gothic"/>
                        <a:ea typeface="Century Gothic"/>
                        <a:cs typeface="Century Gothic"/>
                        <a:sym typeface="Century Gothic"/>
                      </a:endParaRPr>
                    </a:p>
                  </a:txBody>
                  <a:tcPr marT="91425" marB="91425" marR="91425" marL="91425"/>
                </a:tc>
                <a:tc hMerge="1"/>
              </a:tr>
            </a:tbl>
          </a:graphicData>
        </a:graphic>
      </p:graphicFrame>
      <p:pic>
        <p:nvPicPr>
          <p:cNvPr id="342" name="Google Shape;342;g2a6b3d2a0a8_6_37"/>
          <p:cNvPicPr preferRelativeResize="0"/>
          <p:nvPr/>
        </p:nvPicPr>
        <p:blipFill>
          <a:blip r:embed="rId3">
            <a:alphaModFix/>
          </a:blip>
          <a:stretch>
            <a:fillRect/>
          </a:stretch>
        </p:blipFill>
        <p:spPr>
          <a:xfrm>
            <a:off x="6015675" y="2133600"/>
            <a:ext cx="5488925" cy="4116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a6b3d2a0a8_6_46"/>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Other Cancer: Green Vegetables Consumption</a:t>
            </a:r>
            <a:endParaRPr/>
          </a:p>
        </p:txBody>
      </p:sp>
      <p:sp>
        <p:nvSpPr>
          <p:cNvPr id="348" name="Google Shape;348;g2a6b3d2a0a8_6_46"/>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349" name="Google Shape;349;g2a6b3d2a0a8_6_46"/>
          <p:cNvGraphicFramePr/>
          <p:nvPr/>
        </p:nvGraphicFramePr>
        <p:xfrm>
          <a:off x="2418250" y="2465225"/>
          <a:ext cx="3000000" cy="3000000"/>
        </p:xfrm>
        <a:graphic>
          <a:graphicData uri="http://schemas.openxmlformats.org/drawingml/2006/table">
            <a:tbl>
              <a:tblPr>
                <a:noFill/>
                <a:tableStyleId>{DFE8FF2F-69E7-4C9E-A2BA-C5816B85D0B9}</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278976</a:t>
                      </a:r>
                      <a:endParaRPr/>
                    </a:p>
                  </a:txBody>
                  <a:tcPr marT="91425" marB="91425" marR="91425" marL="91425"/>
                </a:tc>
                <a:tc>
                  <a:txBody>
                    <a:bodyPr/>
                    <a:lstStyle/>
                    <a:p>
                      <a:pPr indent="0" lvl="0" marL="0" rtl="0" algn="l">
                        <a:spcBef>
                          <a:spcPts val="0"/>
                        </a:spcBef>
                        <a:spcAft>
                          <a:spcPts val="0"/>
                        </a:spcAft>
                        <a:buNone/>
                      </a:pPr>
                      <a:r>
                        <a:rPr lang="en-US"/>
                        <a:t>29878</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solidFill>
                            <a:srgbClr val="FF0000"/>
                          </a:solidFill>
                        </a:rPr>
                        <a:t>15.1</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US"/>
                        <a:t>15.0</a:t>
                      </a:r>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12.0</a:t>
                      </a:r>
                      <a:endParaRPr/>
                    </a:p>
                  </a:txBody>
                  <a:tcPr marT="91425" marB="91425" marR="91425" marL="91425"/>
                </a:tc>
                <a:tc>
                  <a:txBody>
                    <a:bodyPr/>
                    <a:lstStyle/>
                    <a:p>
                      <a:pPr indent="0" lvl="0" marL="0" rtl="0" algn="l">
                        <a:spcBef>
                          <a:spcPts val="0"/>
                        </a:spcBef>
                        <a:spcAft>
                          <a:spcPts val="0"/>
                        </a:spcAft>
                        <a:buNone/>
                      </a:pPr>
                      <a:r>
                        <a:rPr lang="en-US"/>
                        <a:t>12.0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rPr>
                        <a:t>0.062</a:t>
                      </a:r>
                      <a:endParaRPr>
                        <a:solidFill>
                          <a:schemeClr val="dk1"/>
                        </a:solidFill>
                      </a:endParaRPr>
                    </a:p>
                  </a:txBody>
                  <a:tcPr marT="91425" marB="91425" marR="91425" marL="91425"/>
                </a:tc>
                <a:tc hMerge="1"/>
              </a:tr>
            </a:tbl>
          </a:graphicData>
        </a:graphic>
      </p:graphicFrame>
      <p:pic>
        <p:nvPicPr>
          <p:cNvPr id="350" name="Google Shape;350;g2a6b3d2a0a8_6_46"/>
          <p:cNvPicPr preferRelativeResize="0"/>
          <p:nvPr/>
        </p:nvPicPr>
        <p:blipFill>
          <a:blip r:embed="rId3">
            <a:alphaModFix/>
          </a:blip>
          <a:stretch>
            <a:fillRect/>
          </a:stretch>
        </p:blipFill>
        <p:spPr>
          <a:xfrm>
            <a:off x="6055475" y="1905100"/>
            <a:ext cx="5449250" cy="4086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a6b3d2a0a8_6_55"/>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Other Cancer: Fried Potato Consumption</a:t>
            </a:r>
            <a:endParaRPr/>
          </a:p>
        </p:txBody>
      </p:sp>
      <p:sp>
        <p:nvSpPr>
          <p:cNvPr id="356" name="Google Shape;356;g2a6b3d2a0a8_6_55"/>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357" name="Google Shape;357;g2a6b3d2a0a8_6_55"/>
          <p:cNvGraphicFramePr/>
          <p:nvPr/>
        </p:nvGraphicFramePr>
        <p:xfrm>
          <a:off x="2418250" y="2465225"/>
          <a:ext cx="3000000" cy="3000000"/>
        </p:xfrm>
        <a:graphic>
          <a:graphicData uri="http://schemas.openxmlformats.org/drawingml/2006/table">
            <a:tbl>
              <a:tblPr>
                <a:noFill/>
                <a:tableStyleId>{DFE8FF2F-69E7-4C9E-A2BA-C5816B85D0B9}</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278976</a:t>
                      </a:r>
                      <a:endParaRPr/>
                    </a:p>
                  </a:txBody>
                  <a:tcPr marT="91425" marB="91425" marR="91425" marL="91425"/>
                </a:tc>
                <a:tc>
                  <a:txBody>
                    <a:bodyPr/>
                    <a:lstStyle/>
                    <a:p>
                      <a:pPr indent="0" lvl="0" marL="0" rtl="0" algn="l">
                        <a:spcBef>
                          <a:spcPts val="0"/>
                        </a:spcBef>
                        <a:spcAft>
                          <a:spcPts val="0"/>
                        </a:spcAft>
                        <a:buNone/>
                      </a:pPr>
                      <a:r>
                        <a:rPr lang="en-US"/>
                        <a:t>29878</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solidFill>
                            <a:srgbClr val="FF0000"/>
                          </a:solidFill>
                        </a:rPr>
                        <a:t>6.4</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US"/>
                        <a:t>5.4</a:t>
                      </a:r>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2.69</a:t>
                      </a:r>
                      <a:r>
                        <a:rPr lang="en-US">
                          <a:solidFill>
                            <a:srgbClr val="FF0000"/>
                          </a:solidFill>
                          <a:latin typeface="Century Gothic"/>
                          <a:ea typeface="Century Gothic"/>
                          <a:cs typeface="Century Gothic"/>
                          <a:sym typeface="Century Gothic"/>
                        </a:rPr>
                        <a:t>e-85</a:t>
                      </a:r>
                      <a:endParaRPr>
                        <a:solidFill>
                          <a:srgbClr val="FF0000"/>
                        </a:solidFill>
                        <a:latin typeface="Century Gothic"/>
                        <a:ea typeface="Century Gothic"/>
                        <a:cs typeface="Century Gothic"/>
                        <a:sym typeface="Century Gothic"/>
                      </a:endParaRPr>
                    </a:p>
                  </a:txBody>
                  <a:tcPr marT="91425" marB="91425" marR="91425" marL="91425"/>
                </a:tc>
                <a:tc hMerge="1"/>
              </a:tr>
            </a:tbl>
          </a:graphicData>
        </a:graphic>
      </p:graphicFrame>
      <p:pic>
        <p:nvPicPr>
          <p:cNvPr id="358" name="Google Shape;358;g2a6b3d2a0a8_6_55"/>
          <p:cNvPicPr preferRelativeResize="0"/>
          <p:nvPr/>
        </p:nvPicPr>
        <p:blipFill>
          <a:blip r:embed="rId3">
            <a:alphaModFix/>
          </a:blip>
          <a:stretch>
            <a:fillRect/>
          </a:stretch>
        </p:blipFill>
        <p:spPr>
          <a:xfrm>
            <a:off x="5949350" y="2133600"/>
            <a:ext cx="5555374" cy="4166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a6b3d2a0a8_6_64"/>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Other Cancer: Smoking History</a:t>
            </a:r>
            <a:endParaRPr/>
          </a:p>
        </p:txBody>
      </p:sp>
      <p:sp>
        <p:nvSpPr>
          <p:cNvPr id="364" name="Google Shape;364;g2a6b3d2a0a8_6_64"/>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pic>
        <p:nvPicPr>
          <p:cNvPr id="365" name="Google Shape;365;g2a6b3d2a0a8_6_64"/>
          <p:cNvPicPr preferRelativeResize="0"/>
          <p:nvPr/>
        </p:nvPicPr>
        <p:blipFill rotWithShape="1">
          <a:blip r:embed="rId3">
            <a:alphaModFix/>
          </a:blip>
          <a:srcRect b="33119" l="11331" r="11215" t="29550"/>
          <a:stretch/>
        </p:blipFill>
        <p:spPr>
          <a:xfrm>
            <a:off x="2556075" y="3338625"/>
            <a:ext cx="7183000" cy="3462150"/>
          </a:xfrm>
          <a:prstGeom prst="rect">
            <a:avLst/>
          </a:prstGeom>
          <a:noFill/>
          <a:ln>
            <a:noFill/>
          </a:ln>
        </p:spPr>
      </p:pic>
      <p:graphicFrame>
        <p:nvGraphicFramePr>
          <p:cNvPr id="366" name="Google Shape;366;g2a6b3d2a0a8_6_64"/>
          <p:cNvGraphicFramePr/>
          <p:nvPr/>
        </p:nvGraphicFramePr>
        <p:xfrm>
          <a:off x="2556075" y="1375450"/>
          <a:ext cx="3000000" cy="3000000"/>
        </p:xfrm>
        <a:graphic>
          <a:graphicData uri="http://schemas.openxmlformats.org/drawingml/2006/table">
            <a:tbl>
              <a:tblPr>
                <a:noFill/>
                <a:tableStyleId>{398CEF3E-C4B2-4830-93E1-B7CADB2F6548}</a:tableStyleId>
              </a:tblPr>
              <a:tblGrid>
                <a:gridCol w="2394800"/>
                <a:gridCol w="2394800"/>
                <a:gridCol w="2393400"/>
              </a:tblGrid>
              <a:tr h="489950">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Contingency</a:t>
                      </a:r>
                      <a:endParaRPr b="1" sz="1800">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Chi-Square</a:t>
                      </a:r>
                      <a:endParaRPr b="1" sz="1800">
                        <a:solidFill>
                          <a:srgbClr val="FFFFFF"/>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chemeClr val="lt1"/>
                        </a:buClr>
                        <a:buSzPts val="1800"/>
                        <a:buFont typeface="Century Gothic"/>
                        <a:buNone/>
                      </a:pPr>
                      <a:r>
                        <a:rPr b="1" lang="en-US" sz="1800">
                          <a:solidFill>
                            <a:schemeClr val="lt1"/>
                          </a:solidFill>
                          <a:latin typeface="Century Gothic"/>
                          <a:ea typeface="Century Gothic"/>
                          <a:cs typeface="Century Gothic"/>
                          <a:sym typeface="Century Gothic"/>
                        </a:rPr>
                        <a:t>Has Other Cancer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No</a:t>
                      </a:r>
                      <a:r>
                        <a:rPr b="1" i="0" lang="en-US" sz="1800" u="none" cap="none" strike="noStrike">
                          <a:solidFill>
                            <a:srgbClr val="FFFFFF"/>
                          </a:solidFill>
                          <a:latin typeface="Century Gothic"/>
                          <a:ea typeface="Century Gothic"/>
                          <a:cs typeface="Century Gothic"/>
                          <a:sym typeface="Century Gothic"/>
                        </a:rPr>
                        <a:t> </a:t>
                      </a:r>
                      <a:r>
                        <a:rPr b="1" lang="en-US" sz="1800">
                          <a:solidFill>
                            <a:srgbClr val="FFFFFF"/>
                          </a:solidFill>
                          <a:latin typeface="Century Gothic"/>
                          <a:ea typeface="Century Gothic"/>
                          <a:cs typeface="Century Gothic"/>
                          <a:sym typeface="Century Gothic"/>
                        </a:rPr>
                        <a:t>Other Cancer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79975">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Smoker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14513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110751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r>
              <a:tr h="279975">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Non Smoker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15365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168225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r>
            </a:tbl>
          </a:graphicData>
        </a:graphic>
      </p:graphicFrame>
      <p:sp>
        <p:nvSpPr>
          <p:cNvPr id="367" name="Google Shape;367;g2a6b3d2a0a8_6_64"/>
          <p:cNvSpPr txBox="1"/>
          <p:nvPr/>
        </p:nvSpPr>
        <p:spPr>
          <a:xfrm>
            <a:off x="2586675" y="2759125"/>
            <a:ext cx="715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3F3F3F"/>
                </a:solidFill>
                <a:latin typeface="Century Gothic"/>
                <a:ea typeface="Century Gothic"/>
                <a:cs typeface="Century Gothic"/>
                <a:sym typeface="Century Gothic"/>
              </a:rPr>
              <a:t>A p-value of </a:t>
            </a:r>
            <a:r>
              <a:rPr b="1" lang="en-US" sz="1800" u="sng">
                <a:solidFill>
                  <a:srgbClr val="0000FF"/>
                </a:solidFill>
                <a:latin typeface="Century Gothic"/>
                <a:ea typeface="Century Gothic"/>
                <a:cs typeface="Century Gothic"/>
                <a:sym typeface="Century Gothic"/>
              </a:rPr>
              <a:t>1.10e-193</a:t>
            </a:r>
            <a:r>
              <a:rPr lang="en-US" sz="1800">
                <a:solidFill>
                  <a:schemeClr val="dk1"/>
                </a:solidFill>
                <a:highlight>
                  <a:srgbClr val="FFFFFF"/>
                </a:highlight>
                <a:latin typeface="Century Gothic"/>
                <a:ea typeface="Century Gothic"/>
                <a:cs typeface="Century Gothic"/>
                <a:sym typeface="Century Gothic"/>
              </a:rPr>
              <a:t> </a:t>
            </a:r>
            <a:r>
              <a:rPr lang="en-US" sz="1800">
                <a:solidFill>
                  <a:srgbClr val="3F3F3F"/>
                </a:solidFill>
                <a:latin typeface="Century Gothic"/>
                <a:ea typeface="Century Gothic"/>
                <a:cs typeface="Century Gothic"/>
                <a:sym typeface="Century Gothic"/>
              </a:rPr>
              <a:t>indicates </a:t>
            </a:r>
            <a:r>
              <a:rPr b="1" lang="en-US" sz="1800" u="sng">
                <a:solidFill>
                  <a:srgbClr val="3F3F3F"/>
                </a:solidFill>
                <a:latin typeface="Century Gothic"/>
                <a:ea typeface="Century Gothic"/>
                <a:cs typeface="Century Gothic"/>
                <a:sym typeface="Century Gothic"/>
              </a:rPr>
              <a:t>rejection</a:t>
            </a:r>
            <a:r>
              <a:rPr lang="en-US" sz="1800">
                <a:solidFill>
                  <a:srgbClr val="3F3F3F"/>
                </a:solidFill>
                <a:latin typeface="Century Gothic"/>
                <a:ea typeface="Century Gothic"/>
                <a:cs typeface="Century Gothic"/>
                <a:sym typeface="Century Gothic"/>
              </a:rPr>
              <a:t> of null hypothesis.</a:t>
            </a:r>
            <a:endParaRPr sz="1800">
              <a:solidFill>
                <a:srgbClr val="3F3F3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
          <p:cNvPicPr preferRelativeResize="0"/>
          <p:nvPr/>
        </p:nvPicPr>
        <p:blipFill>
          <a:blip r:embed="rId3">
            <a:alphaModFix/>
          </a:blip>
          <a:stretch>
            <a:fillRect/>
          </a:stretch>
        </p:blipFill>
        <p:spPr>
          <a:xfrm>
            <a:off x="6154200" y="3368700"/>
            <a:ext cx="5869376" cy="3389625"/>
          </a:xfrm>
          <a:prstGeom prst="rect">
            <a:avLst/>
          </a:prstGeom>
          <a:noFill/>
          <a:ln>
            <a:noFill/>
          </a:ln>
        </p:spPr>
      </p:pic>
      <p:sp>
        <p:nvSpPr>
          <p:cNvPr id="182" name="Google Shape;182;p3"/>
          <p:cNvSpPr txBox="1"/>
          <p:nvPr>
            <p:ph type="title"/>
          </p:nvPr>
        </p:nvSpPr>
        <p:spPr>
          <a:xfrm>
            <a:off x="1558587" y="12"/>
            <a:ext cx="89121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Dataset </a:t>
            </a:r>
            <a:r>
              <a:rPr lang="en-US"/>
              <a:t>Highlights</a:t>
            </a:r>
            <a:endParaRPr/>
          </a:p>
        </p:txBody>
      </p:sp>
      <p:pic>
        <p:nvPicPr>
          <p:cNvPr id="183" name="Google Shape;183;p3"/>
          <p:cNvPicPr preferRelativeResize="0"/>
          <p:nvPr/>
        </p:nvPicPr>
        <p:blipFill>
          <a:blip r:embed="rId4">
            <a:alphaModFix/>
          </a:blip>
          <a:stretch>
            <a:fillRect/>
          </a:stretch>
        </p:blipFill>
        <p:spPr>
          <a:xfrm>
            <a:off x="380300" y="3368700"/>
            <a:ext cx="5659424" cy="3351725"/>
          </a:xfrm>
          <a:prstGeom prst="rect">
            <a:avLst/>
          </a:prstGeom>
          <a:noFill/>
          <a:ln>
            <a:noFill/>
          </a:ln>
        </p:spPr>
      </p:pic>
      <p:pic>
        <p:nvPicPr>
          <p:cNvPr id="184" name="Google Shape;184;p3"/>
          <p:cNvPicPr preferRelativeResize="0"/>
          <p:nvPr/>
        </p:nvPicPr>
        <p:blipFill>
          <a:blip r:embed="rId5">
            <a:alphaModFix/>
          </a:blip>
          <a:stretch>
            <a:fillRect/>
          </a:stretch>
        </p:blipFill>
        <p:spPr>
          <a:xfrm>
            <a:off x="380300" y="1281000"/>
            <a:ext cx="11607224" cy="1540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a6b3d2a0a8_6_79"/>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Other Cancer: Exercise</a:t>
            </a:r>
            <a:endParaRPr/>
          </a:p>
        </p:txBody>
      </p:sp>
      <p:sp>
        <p:nvSpPr>
          <p:cNvPr id="373" name="Google Shape;373;g2a6b3d2a0a8_6_79"/>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374" name="Google Shape;374;g2a6b3d2a0a8_6_79"/>
          <p:cNvGraphicFramePr/>
          <p:nvPr/>
        </p:nvGraphicFramePr>
        <p:xfrm>
          <a:off x="2556075" y="1375450"/>
          <a:ext cx="3000000" cy="3000000"/>
        </p:xfrm>
        <a:graphic>
          <a:graphicData uri="http://schemas.openxmlformats.org/drawingml/2006/table">
            <a:tbl>
              <a:tblPr>
                <a:noFill/>
                <a:tableStyleId>{398CEF3E-C4B2-4830-93E1-B7CADB2F6548}</a:tableStyleId>
              </a:tblPr>
              <a:tblGrid>
                <a:gridCol w="2394800"/>
                <a:gridCol w="2394800"/>
                <a:gridCol w="2393400"/>
              </a:tblGrid>
              <a:tr h="489950">
                <a:tc>
                  <a:txBody>
                    <a:bodyPr/>
                    <a:lstStyle/>
                    <a:p>
                      <a:pPr indent="0" lvl="0" marL="0" rtl="0" algn="l">
                        <a:spcBef>
                          <a:spcPts val="0"/>
                        </a:spcBef>
                        <a:spcAft>
                          <a:spcPts val="0"/>
                        </a:spcAft>
                        <a:buClr>
                          <a:schemeClr val="lt1"/>
                        </a:buClr>
                        <a:buSzPts val="1800"/>
                        <a:buFont typeface="Century Gothic"/>
                        <a:buNone/>
                      </a:pPr>
                      <a:r>
                        <a:rPr b="1" lang="en-US" sz="1800">
                          <a:solidFill>
                            <a:schemeClr val="lt1"/>
                          </a:solidFill>
                          <a:latin typeface="Century Gothic"/>
                          <a:ea typeface="Century Gothic"/>
                          <a:cs typeface="Century Gothic"/>
                          <a:sym typeface="Century Gothic"/>
                        </a:rPr>
                        <a:t>Contingency</a:t>
                      </a:r>
                      <a:endParaRPr b="1" sz="1800">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lt1"/>
                        </a:buClr>
                        <a:buSzPts val="1800"/>
                        <a:buFont typeface="Century Gothic"/>
                        <a:buNone/>
                      </a:pPr>
                      <a:r>
                        <a:rPr b="1" lang="en-US" sz="1800">
                          <a:solidFill>
                            <a:schemeClr val="lt1"/>
                          </a:solidFill>
                          <a:latin typeface="Century Gothic"/>
                          <a:ea typeface="Century Gothic"/>
                          <a:cs typeface="Century Gothic"/>
                          <a:sym typeface="Century Gothic"/>
                        </a:rPr>
                        <a:t>Chi-Square</a:t>
                      </a:r>
                      <a:endParaRPr b="1" sz="1800">
                        <a:solidFill>
                          <a:srgbClr val="FFFFFF"/>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chemeClr val="lt1"/>
                        </a:buClr>
                        <a:buSzPts val="1800"/>
                        <a:buFont typeface="Century Gothic"/>
                        <a:buNone/>
                      </a:pPr>
                      <a:r>
                        <a:rPr b="1" lang="en-US" sz="1800">
                          <a:solidFill>
                            <a:schemeClr val="lt1"/>
                          </a:solidFill>
                          <a:latin typeface="Century Gothic"/>
                          <a:ea typeface="Century Gothic"/>
                          <a:cs typeface="Century Gothic"/>
                          <a:sym typeface="Century Gothic"/>
                        </a:rPr>
                        <a:t>Has Other Cancer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No</a:t>
                      </a:r>
                      <a:r>
                        <a:rPr b="1" i="0" lang="en-US" sz="1800" u="none" cap="none" strike="noStrike">
                          <a:solidFill>
                            <a:srgbClr val="FFFFFF"/>
                          </a:solidFill>
                          <a:latin typeface="Century Gothic"/>
                          <a:ea typeface="Century Gothic"/>
                          <a:cs typeface="Century Gothic"/>
                          <a:sym typeface="Century Gothic"/>
                        </a:rPr>
                        <a:t> </a:t>
                      </a:r>
                      <a:r>
                        <a:rPr b="1" lang="en-US" sz="1800">
                          <a:solidFill>
                            <a:srgbClr val="FFFFFF"/>
                          </a:solidFill>
                          <a:latin typeface="Century Gothic"/>
                          <a:ea typeface="Century Gothic"/>
                          <a:cs typeface="Century Gothic"/>
                          <a:sym typeface="Century Gothic"/>
                        </a:rPr>
                        <a:t>Other Cancer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79975">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Do Exercise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21084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218297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r>
              <a:tr h="279975">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Don’t Exercise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8794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60679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r>
            </a:tbl>
          </a:graphicData>
        </a:graphic>
      </p:graphicFrame>
      <p:sp>
        <p:nvSpPr>
          <p:cNvPr id="375" name="Google Shape;375;g2a6b3d2a0a8_6_79"/>
          <p:cNvSpPr txBox="1"/>
          <p:nvPr/>
        </p:nvSpPr>
        <p:spPr>
          <a:xfrm>
            <a:off x="2586675" y="2759125"/>
            <a:ext cx="715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3F3F3F"/>
                </a:solidFill>
                <a:latin typeface="Century Gothic"/>
                <a:ea typeface="Century Gothic"/>
                <a:cs typeface="Century Gothic"/>
                <a:sym typeface="Century Gothic"/>
              </a:rPr>
              <a:t>A p-value of </a:t>
            </a:r>
            <a:r>
              <a:rPr b="1" lang="en-US" sz="1800" u="sng">
                <a:solidFill>
                  <a:srgbClr val="0000FF"/>
                </a:solidFill>
                <a:latin typeface="Century Gothic"/>
                <a:ea typeface="Century Gothic"/>
                <a:cs typeface="Century Gothic"/>
                <a:sym typeface="Century Gothic"/>
              </a:rPr>
              <a:t>1.35e-200</a:t>
            </a:r>
            <a:r>
              <a:rPr lang="en-US" sz="1800">
                <a:solidFill>
                  <a:schemeClr val="dk1"/>
                </a:solidFill>
                <a:highlight>
                  <a:srgbClr val="FFFFFF"/>
                </a:highlight>
                <a:latin typeface="Century Gothic"/>
                <a:ea typeface="Century Gothic"/>
                <a:cs typeface="Century Gothic"/>
                <a:sym typeface="Century Gothic"/>
              </a:rPr>
              <a:t> </a:t>
            </a:r>
            <a:r>
              <a:rPr lang="en-US" sz="1800">
                <a:solidFill>
                  <a:srgbClr val="3F3F3F"/>
                </a:solidFill>
                <a:latin typeface="Century Gothic"/>
                <a:ea typeface="Century Gothic"/>
                <a:cs typeface="Century Gothic"/>
                <a:sym typeface="Century Gothic"/>
              </a:rPr>
              <a:t>indicates </a:t>
            </a:r>
            <a:r>
              <a:rPr b="1" lang="en-US" sz="1800" u="sng">
                <a:solidFill>
                  <a:srgbClr val="3F3F3F"/>
                </a:solidFill>
                <a:latin typeface="Century Gothic"/>
                <a:ea typeface="Century Gothic"/>
                <a:cs typeface="Century Gothic"/>
                <a:sym typeface="Century Gothic"/>
              </a:rPr>
              <a:t>rejection</a:t>
            </a:r>
            <a:r>
              <a:rPr lang="en-US" sz="1800">
                <a:solidFill>
                  <a:srgbClr val="3F3F3F"/>
                </a:solidFill>
                <a:latin typeface="Century Gothic"/>
                <a:ea typeface="Century Gothic"/>
                <a:cs typeface="Century Gothic"/>
                <a:sym typeface="Century Gothic"/>
              </a:rPr>
              <a:t> of null hypothesis.</a:t>
            </a:r>
            <a:endParaRPr sz="1800">
              <a:solidFill>
                <a:srgbClr val="3F3F3F"/>
              </a:solidFill>
              <a:latin typeface="Century Gothic"/>
              <a:ea typeface="Century Gothic"/>
              <a:cs typeface="Century Gothic"/>
              <a:sym typeface="Century Gothic"/>
            </a:endParaRPr>
          </a:p>
        </p:txBody>
      </p:sp>
      <p:pic>
        <p:nvPicPr>
          <p:cNvPr id="376" name="Google Shape;376;g2a6b3d2a0a8_6_79"/>
          <p:cNvPicPr preferRelativeResize="0"/>
          <p:nvPr/>
        </p:nvPicPr>
        <p:blipFill rotWithShape="1">
          <a:blip r:embed="rId3">
            <a:alphaModFix/>
          </a:blip>
          <a:srcRect b="31998" l="10757" r="5525" t="29606"/>
          <a:stretch/>
        </p:blipFill>
        <p:spPr>
          <a:xfrm>
            <a:off x="2571325" y="3220825"/>
            <a:ext cx="7183000" cy="3294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a6b3d2a0a8_6_89"/>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Other Cancer</a:t>
            </a:r>
            <a:endParaRPr/>
          </a:p>
        </p:txBody>
      </p:sp>
      <p:sp>
        <p:nvSpPr>
          <p:cNvPr id="382" name="Google Shape;382;g2a6b3d2a0a8_6_89"/>
          <p:cNvSpPr txBox="1"/>
          <p:nvPr>
            <p:ph idx="1" type="body"/>
          </p:nvPr>
        </p:nvSpPr>
        <p:spPr>
          <a:xfrm>
            <a:off x="1558625" y="1569850"/>
            <a:ext cx="9979200" cy="5142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lang="en-US" sz="3500"/>
              <a:t>Results</a:t>
            </a:r>
            <a:endParaRPr sz="3500"/>
          </a:p>
          <a:p>
            <a:pPr indent="0" lvl="0" marL="0" rtl="0" algn="l">
              <a:spcBef>
                <a:spcPts val="0"/>
              </a:spcBef>
              <a:spcAft>
                <a:spcPts val="0"/>
              </a:spcAft>
              <a:buNone/>
            </a:pPr>
            <a:r>
              <a:t/>
            </a:r>
            <a:endParaRPr sz="2300"/>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in </a:t>
            </a:r>
            <a:r>
              <a:rPr b="1" lang="en-US" sz="1400" u="sng">
                <a:solidFill>
                  <a:srgbClr val="9900FF"/>
                </a:solidFill>
                <a:latin typeface="Avenir"/>
                <a:ea typeface="Avenir"/>
                <a:cs typeface="Avenir"/>
                <a:sym typeface="Avenir"/>
              </a:rPr>
              <a:t>alcohol consumption</a:t>
            </a:r>
            <a:r>
              <a:rPr b="1" lang="en-US" sz="1400">
                <a:solidFill>
                  <a:schemeClr val="dk1"/>
                </a:solidFill>
                <a:latin typeface="Avenir"/>
                <a:ea typeface="Avenir"/>
                <a:cs typeface="Avenir"/>
                <a:sym typeface="Avenir"/>
              </a:rPr>
              <a:t> between those who has other cancer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in </a:t>
            </a:r>
            <a:r>
              <a:rPr b="1" lang="en-US" sz="1400" u="sng">
                <a:solidFill>
                  <a:srgbClr val="9900FF"/>
                </a:solidFill>
                <a:latin typeface="Avenir"/>
                <a:ea typeface="Avenir"/>
                <a:cs typeface="Avenir"/>
                <a:sym typeface="Avenir"/>
              </a:rPr>
              <a:t>fruit consumption</a:t>
            </a:r>
            <a:r>
              <a:rPr b="1" lang="en-US" sz="1400">
                <a:solidFill>
                  <a:schemeClr val="dk1"/>
                </a:solidFill>
                <a:latin typeface="Avenir"/>
                <a:ea typeface="Avenir"/>
                <a:cs typeface="Avenir"/>
                <a:sym typeface="Avenir"/>
              </a:rPr>
              <a:t> does between those who has other cancer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t>
            </a:r>
            <a:r>
              <a:rPr b="1" lang="en-US" sz="1400">
                <a:solidFill>
                  <a:schemeClr val="dk1"/>
                </a:solidFill>
                <a:latin typeface="Avenir"/>
                <a:ea typeface="Avenir"/>
                <a:cs typeface="Avenir"/>
                <a:sym typeface="Avenir"/>
              </a:rPr>
              <a:t>a significant difference</a:t>
            </a:r>
            <a:r>
              <a:rPr b="1" lang="en-US" sz="1400">
                <a:solidFill>
                  <a:schemeClr val="dk1"/>
                </a:solidFill>
                <a:latin typeface="Avenir"/>
                <a:ea typeface="Avenir"/>
                <a:cs typeface="Avenir"/>
                <a:sym typeface="Avenir"/>
              </a:rPr>
              <a:t> in </a:t>
            </a:r>
            <a:r>
              <a:rPr b="1" lang="en-US" sz="1400" u="sng">
                <a:solidFill>
                  <a:srgbClr val="9900FF"/>
                </a:solidFill>
                <a:latin typeface="Avenir"/>
                <a:ea typeface="Avenir"/>
                <a:cs typeface="Avenir"/>
                <a:sym typeface="Avenir"/>
              </a:rPr>
              <a:t>green vegetables consumption</a:t>
            </a:r>
            <a:r>
              <a:rPr b="1" lang="en-US" sz="1400">
                <a:solidFill>
                  <a:schemeClr val="dk1"/>
                </a:solidFill>
                <a:latin typeface="Avenir"/>
                <a:ea typeface="Avenir"/>
                <a:cs typeface="Avenir"/>
                <a:sym typeface="Avenir"/>
              </a:rPr>
              <a:t> does between those who has other cancer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in </a:t>
            </a:r>
            <a:r>
              <a:rPr b="1" lang="en-US" sz="1400" u="sng">
                <a:solidFill>
                  <a:srgbClr val="9900FF"/>
                </a:solidFill>
                <a:latin typeface="Avenir"/>
                <a:ea typeface="Avenir"/>
                <a:cs typeface="Avenir"/>
                <a:sym typeface="Avenir"/>
              </a:rPr>
              <a:t>fried potato consumption</a:t>
            </a:r>
            <a:r>
              <a:rPr b="1" lang="en-US" sz="1400">
                <a:solidFill>
                  <a:schemeClr val="dk1"/>
                </a:solidFill>
                <a:latin typeface="Avenir"/>
                <a:ea typeface="Avenir"/>
                <a:cs typeface="Avenir"/>
                <a:sym typeface="Avenir"/>
              </a:rPr>
              <a:t> does between those who has other cancer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other cancer rate between </a:t>
            </a:r>
            <a:r>
              <a:rPr b="1" lang="en-US" sz="1400" u="sng">
                <a:solidFill>
                  <a:srgbClr val="9900FF"/>
                </a:solidFill>
                <a:latin typeface="Avenir"/>
                <a:ea typeface="Avenir"/>
                <a:cs typeface="Avenir"/>
                <a:sym typeface="Avenir"/>
              </a:rPr>
              <a:t>smokers</a:t>
            </a:r>
            <a:r>
              <a:rPr b="1" lang="en-US" sz="1400">
                <a:solidFill>
                  <a:schemeClr val="dk1"/>
                </a:solidFill>
                <a:latin typeface="Avenir"/>
                <a:ea typeface="Avenir"/>
                <a:cs typeface="Avenir"/>
                <a:sym typeface="Avenir"/>
              </a:rPr>
              <a:t> and non-smokers.</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other cancer rate between those who </a:t>
            </a:r>
            <a:r>
              <a:rPr b="1" lang="en-US" sz="1400" u="sng">
                <a:solidFill>
                  <a:srgbClr val="9900FF"/>
                </a:solidFill>
                <a:latin typeface="Avenir"/>
                <a:ea typeface="Avenir"/>
                <a:cs typeface="Avenir"/>
                <a:sym typeface="Avenir"/>
              </a:rPr>
              <a:t>exercise</a:t>
            </a:r>
            <a:r>
              <a:rPr b="1" lang="en-US" sz="1400">
                <a:solidFill>
                  <a:schemeClr val="dk1"/>
                </a:solidFill>
                <a:latin typeface="Avenir"/>
                <a:ea typeface="Avenir"/>
                <a:cs typeface="Avenir"/>
                <a:sym typeface="Avenir"/>
              </a:rPr>
              <a:t> and don't.</a:t>
            </a:r>
            <a:endParaRPr sz="1400"/>
          </a:p>
          <a:p>
            <a:pPr indent="0" lvl="0" marL="0" rtl="0" algn="l">
              <a:spcBef>
                <a:spcPts val="0"/>
              </a:spcBef>
              <a:spcAft>
                <a:spcPts val="0"/>
              </a:spcAft>
              <a:buNone/>
            </a:pPr>
            <a:r>
              <a:t/>
            </a:r>
            <a:endParaRPr sz="3500"/>
          </a:p>
          <a:p>
            <a:pPr indent="0" lvl="0" marL="342900" rtl="0" algn="ctr">
              <a:spcBef>
                <a:spcPts val="0"/>
              </a:spcBef>
              <a:spcAft>
                <a:spcPts val="0"/>
              </a:spcAft>
              <a:buNone/>
            </a:pPr>
            <a:r>
              <a:t/>
            </a:r>
            <a:endParaRPr sz="3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a6b3d2a0a8_6_94"/>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Other Cancer</a:t>
            </a:r>
            <a:endParaRPr/>
          </a:p>
        </p:txBody>
      </p:sp>
      <p:sp>
        <p:nvSpPr>
          <p:cNvPr id="388" name="Google Shape;388;g2a6b3d2a0a8_6_94"/>
          <p:cNvSpPr txBox="1"/>
          <p:nvPr>
            <p:ph idx="1" type="body"/>
          </p:nvPr>
        </p:nvSpPr>
        <p:spPr>
          <a:xfrm>
            <a:off x="1558625" y="1569850"/>
            <a:ext cx="9979200" cy="5142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lang="en-US" sz="3500"/>
              <a:t>Results</a:t>
            </a:r>
            <a:endParaRPr sz="3500"/>
          </a:p>
          <a:p>
            <a:pPr indent="0" lvl="0" marL="0" rtl="0" algn="l">
              <a:spcBef>
                <a:spcPts val="0"/>
              </a:spcBef>
              <a:spcAft>
                <a:spcPts val="0"/>
              </a:spcAft>
              <a:buNone/>
            </a:pPr>
            <a:r>
              <a:t/>
            </a:r>
            <a:endParaRPr sz="2300"/>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 alcohol consumption is higher on people </a:t>
            </a:r>
            <a:r>
              <a:rPr b="1" lang="en-US" sz="1400" u="sng">
                <a:solidFill>
                  <a:srgbClr val="0000FF"/>
                </a:solidFill>
                <a:latin typeface="Avenir"/>
                <a:ea typeface="Avenir"/>
                <a:cs typeface="Avenir"/>
                <a:sym typeface="Avenir"/>
              </a:rPr>
              <a:t>without other cancer</a:t>
            </a:r>
            <a:r>
              <a:rPr b="1" lang="en-US" sz="1400">
                <a:solidFill>
                  <a:schemeClr val="dk1"/>
                </a:solidFill>
                <a:latin typeface="Avenir"/>
                <a:ea typeface="Avenir"/>
                <a:cs typeface="Avenir"/>
                <a:sym typeface="Avenir"/>
              </a:rPr>
              <a: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 fruit consumption is higher on people </a:t>
            </a:r>
            <a:r>
              <a:rPr b="1" lang="en-US" sz="1400" u="sng">
                <a:solidFill>
                  <a:srgbClr val="0000FF"/>
                </a:solidFill>
                <a:latin typeface="Avenir"/>
                <a:ea typeface="Avenir"/>
                <a:cs typeface="Avenir"/>
                <a:sym typeface="Avenir"/>
              </a:rPr>
              <a:t>without other cancer</a:t>
            </a:r>
            <a:r>
              <a:rPr b="1" lang="en-US" sz="1400">
                <a:solidFill>
                  <a:schemeClr val="dk1"/>
                </a:solidFill>
                <a:latin typeface="Avenir"/>
                <a:ea typeface="Avenir"/>
                <a:cs typeface="Avenir"/>
                <a:sym typeface="Avenir"/>
              </a:rPr>
              <a: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 green vegetables consumption is higher on people </a:t>
            </a:r>
            <a:r>
              <a:rPr b="1" lang="en-US" sz="1400" u="sng">
                <a:solidFill>
                  <a:srgbClr val="0000FF"/>
                </a:solidFill>
                <a:latin typeface="Avenir"/>
                <a:ea typeface="Avenir"/>
                <a:cs typeface="Avenir"/>
                <a:sym typeface="Avenir"/>
              </a:rPr>
              <a:t>without other cancer</a:t>
            </a:r>
            <a:r>
              <a:rPr b="1" lang="en-US" sz="1400">
                <a:solidFill>
                  <a:schemeClr val="dk1"/>
                </a:solidFill>
                <a:latin typeface="Avenir"/>
                <a:ea typeface="Avenir"/>
                <a:cs typeface="Avenir"/>
                <a:sym typeface="Avenir"/>
              </a:rPr>
              <a: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 fried potato consumption is higher on people </a:t>
            </a:r>
            <a:r>
              <a:rPr b="1" lang="en-US" sz="1400" u="sng">
                <a:solidFill>
                  <a:srgbClr val="0000FF"/>
                </a:solidFill>
                <a:latin typeface="Avenir"/>
                <a:ea typeface="Avenir"/>
                <a:cs typeface="Avenir"/>
                <a:sym typeface="Avenir"/>
              </a:rPr>
              <a:t>without other cancer</a:t>
            </a:r>
            <a:r>
              <a:rPr b="1" lang="en-US" sz="1400">
                <a:solidFill>
                  <a:schemeClr val="dk1"/>
                </a:solidFill>
                <a:latin typeface="Avenir"/>
                <a:ea typeface="Avenir"/>
                <a:cs typeface="Avenir"/>
                <a:sym typeface="Avenir"/>
              </a:rPr>
              <a: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u="sng">
                <a:solidFill>
                  <a:srgbClr val="0000FF"/>
                </a:solidFill>
                <a:latin typeface="Avenir"/>
                <a:ea typeface="Avenir"/>
                <a:cs typeface="Avenir"/>
                <a:sym typeface="Avenir"/>
              </a:rPr>
              <a:t>Smokers</a:t>
            </a:r>
            <a:r>
              <a:rPr b="1" lang="en-US" sz="1400">
                <a:solidFill>
                  <a:schemeClr val="dk1"/>
                </a:solidFill>
                <a:latin typeface="Avenir"/>
                <a:ea typeface="Avenir"/>
                <a:cs typeface="Avenir"/>
                <a:sym typeface="Avenir"/>
              </a:rPr>
              <a:t> has a higher rate of other cancer.</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People who </a:t>
            </a:r>
            <a:r>
              <a:rPr b="1" lang="en-US" sz="1400" u="sng">
                <a:solidFill>
                  <a:srgbClr val="0000FF"/>
                </a:solidFill>
                <a:latin typeface="Avenir"/>
                <a:ea typeface="Avenir"/>
                <a:cs typeface="Avenir"/>
                <a:sym typeface="Avenir"/>
              </a:rPr>
              <a:t>don’t exercise</a:t>
            </a:r>
            <a:r>
              <a:rPr b="1" lang="en-US" sz="1400">
                <a:solidFill>
                  <a:schemeClr val="dk1"/>
                </a:solidFill>
                <a:latin typeface="Avenir"/>
                <a:ea typeface="Avenir"/>
                <a:cs typeface="Avenir"/>
                <a:sym typeface="Avenir"/>
              </a:rPr>
              <a:t> has a higher rate of cancer.</a:t>
            </a:r>
            <a:endParaRPr sz="1400"/>
          </a:p>
          <a:p>
            <a:pPr indent="0" lvl="0" marL="0" rtl="0" algn="l">
              <a:spcBef>
                <a:spcPts val="0"/>
              </a:spcBef>
              <a:spcAft>
                <a:spcPts val="0"/>
              </a:spcAft>
              <a:buNone/>
            </a:pPr>
            <a:r>
              <a:t/>
            </a:r>
            <a:endParaRPr sz="3500"/>
          </a:p>
          <a:p>
            <a:pPr indent="0" lvl="0" marL="342900" rtl="0" algn="ctr">
              <a:spcBef>
                <a:spcPts val="0"/>
              </a:spcBef>
              <a:spcAft>
                <a:spcPts val="0"/>
              </a:spcAft>
              <a:buNone/>
            </a:pPr>
            <a:r>
              <a:t/>
            </a:r>
            <a:endParaRPr sz="3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a6b3d2a0a8_6_100"/>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a:t>
            </a:r>
            <a:endParaRPr/>
          </a:p>
        </p:txBody>
      </p:sp>
      <p:sp>
        <p:nvSpPr>
          <p:cNvPr id="394" name="Google Shape;394;g2a6b3d2a0a8_6_100"/>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None/>
            </a:pPr>
            <a:r>
              <a:rPr b="1" lang="en-US" sz="3500">
                <a:solidFill>
                  <a:schemeClr val="dk1"/>
                </a:solidFill>
                <a:latin typeface="Avenir"/>
                <a:ea typeface="Avenir"/>
                <a:cs typeface="Avenir"/>
                <a:sym typeface="Avenir"/>
              </a:rPr>
              <a:t>What are we looking for?</a:t>
            </a:r>
            <a:endParaRPr b="1" sz="3500">
              <a:solidFill>
                <a:schemeClr val="dk1"/>
              </a:solidFill>
              <a:latin typeface="Avenir"/>
              <a:ea typeface="Avenir"/>
              <a:cs typeface="Avenir"/>
              <a:sym typeface="Avenir"/>
            </a:endParaRPr>
          </a:p>
          <a:p>
            <a:pPr indent="0" lvl="0" marL="0" rtl="0" algn="l">
              <a:spcBef>
                <a:spcPts val="0"/>
              </a:spcBef>
              <a:spcAft>
                <a:spcPts val="0"/>
              </a:spcAft>
              <a:buNone/>
            </a:pPr>
            <a:r>
              <a:t/>
            </a:r>
            <a:endParaRPr b="1" sz="2300">
              <a:solidFill>
                <a:schemeClr val="dk1"/>
              </a:solidFill>
              <a:latin typeface="Avenir"/>
              <a:ea typeface="Avenir"/>
              <a:cs typeface="Avenir"/>
              <a:sym typeface="Avenir"/>
            </a:endParaRPr>
          </a:p>
          <a:p>
            <a:pPr indent="0" lvl="0" marL="0" rtl="0" algn="l">
              <a:spcBef>
                <a:spcPts val="0"/>
              </a:spcBef>
              <a:spcAft>
                <a:spcPts val="0"/>
              </a:spcAft>
              <a:buNone/>
            </a:pPr>
            <a:r>
              <a:t/>
            </a:r>
            <a:endParaRPr b="1" sz="2300">
              <a:solidFill>
                <a:schemeClr val="dk1"/>
              </a:solidFill>
              <a:latin typeface="Avenir"/>
              <a:ea typeface="Avenir"/>
              <a:cs typeface="Avenir"/>
              <a:sym typeface="Avenir"/>
            </a:endParaRPr>
          </a:p>
          <a:p>
            <a:pPr indent="0" lvl="0" marL="0" rtl="0" algn="l">
              <a:spcBef>
                <a:spcPts val="0"/>
              </a:spcBef>
              <a:spcAft>
                <a:spcPts val="0"/>
              </a:spcAft>
              <a:buNone/>
            </a:pPr>
            <a:r>
              <a:rPr b="1" lang="en-US" sz="2300">
                <a:solidFill>
                  <a:schemeClr val="dk1"/>
                </a:solidFill>
                <a:latin typeface="Avenir"/>
                <a:ea typeface="Avenir"/>
                <a:cs typeface="Avenir"/>
                <a:sym typeface="Avenir"/>
              </a:rPr>
              <a:t>Correlations between heart disease and the following factors:</a:t>
            </a:r>
            <a:endParaRPr b="1" sz="2300">
              <a:solidFill>
                <a:schemeClr val="dk1"/>
              </a:solidFill>
              <a:latin typeface="Avenir"/>
              <a:ea typeface="Avenir"/>
              <a:cs typeface="Avenir"/>
              <a:sym typeface="Avenir"/>
            </a:endParaRPr>
          </a:p>
          <a:p>
            <a:pPr indent="0" lvl="0" marL="0" rtl="0" algn="l">
              <a:spcBef>
                <a:spcPts val="0"/>
              </a:spcBef>
              <a:spcAft>
                <a:spcPts val="0"/>
              </a:spcAft>
              <a:buNone/>
            </a:pPr>
            <a:r>
              <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Alcohol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Fruit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Green Vegetables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 of Fried Potato Consumption</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Smoking History (Yes/No)</a:t>
            </a:r>
            <a:endParaRPr b="1" sz="2300">
              <a:solidFill>
                <a:schemeClr val="dk1"/>
              </a:solidFill>
              <a:latin typeface="Avenir"/>
              <a:ea typeface="Avenir"/>
              <a:cs typeface="Avenir"/>
              <a:sym typeface="Avenir"/>
            </a:endParaRPr>
          </a:p>
          <a:p>
            <a:pPr indent="-374650" lvl="0" marL="457200" rtl="0" algn="l">
              <a:spcBef>
                <a:spcPts val="0"/>
              </a:spcBef>
              <a:spcAft>
                <a:spcPts val="0"/>
              </a:spcAft>
              <a:buClr>
                <a:schemeClr val="dk1"/>
              </a:buClr>
              <a:buSzPts val="2300"/>
              <a:buFont typeface="Avenir"/>
              <a:buAutoNum type="arabicPeriod"/>
            </a:pPr>
            <a:r>
              <a:rPr b="1" lang="en-US" sz="2300">
                <a:solidFill>
                  <a:schemeClr val="dk1"/>
                </a:solidFill>
                <a:latin typeface="Avenir"/>
                <a:ea typeface="Avenir"/>
                <a:cs typeface="Avenir"/>
                <a:sym typeface="Avenir"/>
              </a:rPr>
              <a:t>Exercise (Yes/No for the past few months)</a:t>
            </a:r>
            <a:endParaRPr b="1" sz="2300">
              <a:solidFill>
                <a:schemeClr val="dk1"/>
              </a:solidFill>
              <a:latin typeface="Avenir"/>
              <a:ea typeface="Avenir"/>
              <a:cs typeface="Avenir"/>
              <a:sym typeface="Avenir"/>
            </a:endParaRPr>
          </a:p>
          <a:p>
            <a:pPr indent="0" lvl="0" marL="342900" rtl="0" algn="ctr">
              <a:spcBef>
                <a:spcPts val="0"/>
              </a:spcBef>
              <a:spcAft>
                <a:spcPts val="0"/>
              </a:spcAft>
              <a:buNone/>
            </a:pPr>
            <a:r>
              <a:t/>
            </a:r>
            <a:endParaRPr b="1" sz="3500">
              <a:solidFill>
                <a:schemeClr val="dk1"/>
              </a:solidFill>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a6b3d2a0a8_6_105"/>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a:t>
            </a:r>
            <a:r>
              <a:rPr lang="en-US"/>
              <a:t>Disease</a:t>
            </a:r>
            <a:endParaRPr/>
          </a:p>
        </p:txBody>
      </p:sp>
      <p:sp>
        <p:nvSpPr>
          <p:cNvPr id="400" name="Google Shape;400;g2a6b3d2a0a8_6_105"/>
          <p:cNvSpPr txBox="1"/>
          <p:nvPr>
            <p:ph idx="1" type="body"/>
          </p:nvPr>
        </p:nvSpPr>
        <p:spPr>
          <a:xfrm>
            <a:off x="2622350" y="1569850"/>
            <a:ext cx="8915400" cy="45519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ctr">
              <a:spcBef>
                <a:spcPts val="0"/>
              </a:spcBef>
              <a:spcAft>
                <a:spcPts val="0"/>
              </a:spcAft>
              <a:buNone/>
            </a:pPr>
            <a:r>
              <a:rPr lang="en-US" sz="3500"/>
              <a:t>Null Hypotheses</a:t>
            </a:r>
            <a:endParaRPr sz="3500"/>
          </a:p>
          <a:p>
            <a:pPr indent="0" lvl="0" marL="0" rtl="0" algn="ctr">
              <a:spcBef>
                <a:spcPts val="0"/>
              </a:spcBef>
              <a:spcAft>
                <a:spcPts val="0"/>
              </a:spcAft>
              <a:buNone/>
            </a:pPr>
            <a:r>
              <a:t/>
            </a:r>
            <a:endParaRPr sz="3500"/>
          </a:p>
          <a:p>
            <a:pPr indent="0" lvl="0" marL="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alcohol consumption</a:t>
            </a:r>
            <a:r>
              <a:rPr lang="en-US" sz="2300"/>
              <a:t> between those who has heart disease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fruit consumption</a:t>
            </a:r>
            <a:r>
              <a:rPr lang="en-US" sz="2300"/>
              <a:t> does between those who has </a:t>
            </a:r>
            <a:r>
              <a:rPr lang="en-US" sz="2300"/>
              <a:t>heart disease</a:t>
            </a:r>
            <a:r>
              <a:rPr lang="en-US" sz="2300"/>
              <a:t>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green vegetables consumption</a:t>
            </a:r>
            <a:r>
              <a:rPr lang="en-US" sz="2300"/>
              <a:t> does between those who has </a:t>
            </a:r>
            <a:r>
              <a:rPr lang="en-US" sz="2300"/>
              <a:t>heart disease</a:t>
            </a:r>
            <a:r>
              <a:rPr lang="en-US" sz="2300"/>
              <a:t>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u="sng">
                <a:solidFill>
                  <a:srgbClr val="0000FF"/>
                </a:solidFill>
              </a:rPr>
              <a:t>fried potato consumption</a:t>
            </a:r>
            <a:r>
              <a:rPr lang="en-US" sz="2300"/>
              <a:t> does between those who has </a:t>
            </a:r>
            <a:r>
              <a:rPr lang="en-US" sz="2300"/>
              <a:t>heart disease</a:t>
            </a:r>
            <a:r>
              <a:rPr lang="en-US" sz="2300"/>
              <a:t> and doesn't.</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a:t>heart disease</a:t>
            </a:r>
            <a:r>
              <a:rPr lang="en-US" sz="2300"/>
              <a:t> rate between </a:t>
            </a:r>
            <a:r>
              <a:rPr lang="en-US" sz="2300" u="sng">
                <a:solidFill>
                  <a:srgbClr val="0000FF"/>
                </a:solidFill>
              </a:rPr>
              <a:t>smokers</a:t>
            </a:r>
            <a:r>
              <a:rPr lang="en-US" sz="2300"/>
              <a:t> and non-smokers.</a:t>
            </a:r>
            <a:endParaRPr sz="2300"/>
          </a:p>
          <a:p>
            <a:pPr indent="0" lvl="0" marL="457200" rtl="0" algn="l">
              <a:spcBef>
                <a:spcPts val="0"/>
              </a:spcBef>
              <a:spcAft>
                <a:spcPts val="0"/>
              </a:spcAft>
              <a:buNone/>
            </a:pPr>
            <a:r>
              <a:t/>
            </a:r>
            <a:endParaRPr sz="2300"/>
          </a:p>
          <a:p>
            <a:pPr indent="-319881" lvl="0" marL="457200" rtl="0" algn="l">
              <a:spcBef>
                <a:spcPts val="0"/>
              </a:spcBef>
              <a:spcAft>
                <a:spcPts val="0"/>
              </a:spcAft>
              <a:buClr>
                <a:srgbClr val="404040"/>
              </a:buClr>
              <a:buSzPct val="100000"/>
              <a:buFont typeface="Century Gothic"/>
              <a:buAutoNum type="arabicPeriod"/>
            </a:pPr>
            <a:r>
              <a:rPr lang="en-US" sz="2300"/>
              <a:t>There is </a:t>
            </a:r>
            <a:r>
              <a:rPr lang="en-US" sz="2300" u="sng">
                <a:solidFill>
                  <a:srgbClr val="FF0000"/>
                </a:solidFill>
              </a:rPr>
              <a:t>no significant difference</a:t>
            </a:r>
            <a:r>
              <a:rPr lang="en-US" sz="2300"/>
              <a:t> in </a:t>
            </a:r>
            <a:r>
              <a:rPr lang="en-US" sz="2300"/>
              <a:t>heart disease</a:t>
            </a:r>
            <a:r>
              <a:rPr lang="en-US" sz="2300"/>
              <a:t> rate between those who </a:t>
            </a:r>
            <a:r>
              <a:rPr lang="en-US" sz="2300" u="sng">
                <a:solidFill>
                  <a:srgbClr val="0000FF"/>
                </a:solidFill>
              </a:rPr>
              <a:t>exercise</a:t>
            </a:r>
            <a:r>
              <a:rPr lang="en-US" sz="2300"/>
              <a:t> and don't.</a:t>
            </a:r>
            <a:endParaRPr sz="2300"/>
          </a:p>
          <a:p>
            <a:pPr indent="0" lvl="0" marL="0" rtl="0" algn="l">
              <a:spcBef>
                <a:spcPts val="0"/>
              </a:spcBef>
              <a:spcAft>
                <a:spcPts val="0"/>
              </a:spcAft>
              <a:buNone/>
            </a:pPr>
            <a:r>
              <a:t/>
            </a:r>
            <a:endParaRPr sz="3500"/>
          </a:p>
          <a:p>
            <a:pPr indent="0" lvl="0" marL="342900" rtl="0" algn="ctr">
              <a:spcBef>
                <a:spcPts val="0"/>
              </a:spcBef>
              <a:spcAft>
                <a:spcPts val="0"/>
              </a:spcAft>
              <a:buNone/>
            </a:pPr>
            <a:r>
              <a:t/>
            </a:r>
            <a:endParaRPr sz="3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2a6b3d2a0a8_6_110"/>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a:t>
            </a:r>
            <a:r>
              <a:rPr lang="en-US"/>
              <a:t>: Alcohol Consumption</a:t>
            </a:r>
            <a:endParaRPr/>
          </a:p>
        </p:txBody>
      </p:sp>
      <p:sp>
        <p:nvSpPr>
          <p:cNvPr id="406" name="Google Shape;406;g2a6b3d2a0a8_6_110"/>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407" name="Google Shape;407;g2a6b3d2a0a8_6_110"/>
          <p:cNvGraphicFramePr/>
          <p:nvPr/>
        </p:nvGraphicFramePr>
        <p:xfrm>
          <a:off x="2418250" y="2465225"/>
          <a:ext cx="3000000" cy="3000000"/>
        </p:xfrm>
        <a:graphic>
          <a:graphicData uri="http://schemas.openxmlformats.org/drawingml/2006/table">
            <a:tbl>
              <a:tblPr>
                <a:noFill/>
                <a:tableStyleId>{DFE8FF2F-69E7-4C9E-A2BA-C5816B85D0B9}</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283883</a:t>
                      </a:r>
                      <a:endParaRPr/>
                    </a:p>
                  </a:txBody>
                  <a:tcPr marT="91425" marB="91425" marR="91425" marL="91425"/>
                </a:tc>
                <a:tc>
                  <a:txBody>
                    <a:bodyPr/>
                    <a:lstStyle/>
                    <a:p>
                      <a:pPr indent="0" lvl="0" marL="0" rtl="0" algn="l">
                        <a:spcBef>
                          <a:spcPts val="0"/>
                        </a:spcBef>
                        <a:spcAft>
                          <a:spcPts val="0"/>
                        </a:spcAft>
                        <a:buNone/>
                      </a:pPr>
                      <a:r>
                        <a:rPr lang="en-US"/>
                        <a:t>24971</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solidFill>
                            <a:srgbClr val="FF0000"/>
                          </a:solidFill>
                        </a:rPr>
                        <a:t>5.2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US"/>
                        <a:t>4.1</a:t>
                      </a:r>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2.56</a:t>
                      </a:r>
                      <a:r>
                        <a:rPr lang="en-US">
                          <a:solidFill>
                            <a:srgbClr val="FF0000"/>
                          </a:solidFill>
                          <a:latin typeface="Century Gothic"/>
                          <a:ea typeface="Century Gothic"/>
                          <a:cs typeface="Century Gothic"/>
                          <a:sym typeface="Century Gothic"/>
                        </a:rPr>
                        <a:t>e-06</a:t>
                      </a:r>
                      <a:endParaRPr>
                        <a:solidFill>
                          <a:srgbClr val="FF0000"/>
                        </a:solidFill>
                        <a:latin typeface="Century Gothic"/>
                        <a:ea typeface="Century Gothic"/>
                        <a:cs typeface="Century Gothic"/>
                        <a:sym typeface="Century Gothic"/>
                      </a:endParaRPr>
                    </a:p>
                  </a:txBody>
                  <a:tcPr marT="91425" marB="91425" marR="91425" marL="91425"/>
                </a:tc>
                <a:tc hMerge="1"/>
              </a:tr>
            </a:tbl>
          </a:graphicData>
        </a:graphic>
      </p:graphicFrame>
      <p:pic>
        <p:nvPicPr>
          <p:cNvPr id="408" name="Google Shape;408;g2a6b3d2a0a8_6_110"/>
          <p:cNvPicPr preferRelativeResize="0"/>
          <p:nvPr/>
        </p:nvPicPr>
        <p:blipFill>
          <a:blip r:embed="rId3">
            <a:alphaModFix/>
          </a:blip>
          <a:stretch>
            <a:fillRect/>
          </a:stretch>
        </p:blipFill>
        <p:spPr>
          <a:xfrm>
            <a:off x="6068725" y="2133600"/>
            <a:ext cx="5436000" cy="4077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a6b3d2a0a8_6_121"/>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 Fruit Consumption</a:t>
            </a:r>
            <a:endParaRPr/>
          </a:p>
        </p:txBody>
      </p:sp>
      <p:sp>
        <p:nvSpPr>
          <p:cNvPr id="414" name="Google Shape;414;g2a6b3d2a0a8_6_121"/>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415" name="Google Shape;415;g2a6b3d2a0a8_6_121"/>
          <p:cNvGraphicFramePr/>
          <p:nvPr/>
        </p:nvGraphicFramePr>
        <p:xfrm>
          <a:off x="2418250" y="2465225"/>
          <a:ext cx="3000000" cy="3000000"/>
        </p:xfrm>
        <a:graphic>
          <a:graphicData uri="http://schemas.openxmlformats.org/drawingml/2006/table">
            <a:tbl>
              <a:tblPr>
                <a:noFill/>
                <a:tableStyleId>{DFE8FF2F-69E7-4C9E-A2BA-C5816B85D0B9}</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283883</a:t>
                      </a:r>
                      <a:endParaRPr/>
                    </a:p>
                  </a:txBody>
                  <a:tcPr marT="91425" marB="91425" marR="91425" marL="91425"/>
                </a:tc>
                <a:tc>
                  <a:txBody>
                    <a:bodyPr/>
                    <a:lstStyle/>
                    <a:p>
                      <a:pPr indent="0" lvl="0" marL="0" rtl="0" algn="l">
                        <a:spcBef>
                          <a:spcPts val="0"/>
                        </a:spcBef>
                        <a:spcAft>
                          <a:spcPts val="0"/>
                        </a:spcAft>
                        <a:buNone/>
                      </a:pPr>
                      <a:r>
                        <a:rPr lang="en-US"/>
                        <a:t>24971</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solidFill>
                            <a:srgbClr val="FF0000"/>
                          </a:solidFill>
                        </a:rPr>
                        <a:t>30.0</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US"/>
                        <a:t>28.2</a:t>
                      </a:r>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30.0</a:t>
                      </a:r>
                      <a:endParaRPr/>
                    </a:p>
                  </a:txBody>
                  <a:tcPr marT="91425" marB="91425" marR="91425" marL="91425"/>
                </a:tc>
                <a:tc>
                  <a:txBody>
                    <a:bodyPr/>
                    <a:lstStyle/>
                    <a:p>
                      <a:pPr indent="0" lvl="0" marL="0" rtl="0" algn="l">
                        <a:spcBef>
                          <a:spcPts val="0"/>
                        </a:spcBef>
                        <a:spcAft>
                          <a:spcPts val="0"/>
                        </a:spcAft>
                        <a:buNone/>
                      </a:pPr>
                      <a:r>
                        <a:rPr lang="en-US"/>
                        <a:t>30.0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1.12</a:t>
                      </a:r>
                      <a:r>
                        <a:rPr lang="en-US">
                          <a:solidFill>
                            <a:srgbClr val="FF0000"/>
                          </a:solidFill>
                          <a:latin typeface="Century Gothic"/>
                          <a:ea typeface="Century Gothic"/>
                          <a:cs typeface="Century Gothic"/>
                          <a:sym typeface="Century Gothic"/>
                        </a:rPr>
                        <a:t>e-29</a:t>
                      </a:r>
                      <a:endParaRPr>
                        <a:solidFill>
                          <a:srgbClr val="FF0000"/>
                        </a:solidFill>
                        <a:latin typeface="Century Gothic"/>
                        <a:ea typeface="Century Gothic"/>
                        <a:cs typeface="Century Gothic"/>
                        <a:sym typeface="Century Gothic"/>
                      </a:endParaRPr>
                    </a:p>
                  </a:txBody>
                  <a:tcPr marT="91425" marB="91425" marR="91425" marL="91425"/>
                </a:tc>
                <a:tc hMerge="1"/>
              </a:tr>
            </a:tbl>
          </a:graphicData>
        </a:graphic>
      </p:graphicFrame>
      <p:pic>
        <p:nvPicPr>
          <p:cNvPr id="416" name="Google Shape;416;g2a6b3d2a0a8_6_121"/>
          <p:cNvPicPr preferRelativeResize="0"/>
          <p:nvPr/>
        </p:nvPicPr>
        <p:blipFill>
          <a:blip r:embed="rId3">
            <a:alphaModFix/>
          </a:blip>
          <a:stretch>
            <a:fillRect/>
          </a:stretch>
        </p:blipFill>
        <p:spPr>
          <a:xfrm>
            <a:off x="5995775" y="1905100"/>
            <a:ext cx="5508826" cy="4131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a6b3d2a0a8_6_129"/>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 Green Vegetables Consumption</a:t>
            </a:r>
            <a:endParaRPr/>
          </a:p>
        </p:txBody>
      </p:sp>
      <p:sp>
        <p:nvSpPr>
          <p:cNvPr id="422" name="Google Shape;422;g2a6b3d2a0a8_6_129"/>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423" name="Google Shape;423;g2a6b3d2a0a8_6_129"/>
          <p:cNvGraphicFramePr/>
          <p:nvPr/>
        </p:nvGraphicFramePr>
        <p:xfrm>
          <a:off x="2418250" y="2465225"/>
          <a:ext cx="3000000" cy="3000000"/>
        </p:xfrm>
        <a:graphic>
          <a:graphicData uri="http://schemas.openxmlformats.org/drawingml/2006/table">
            <a:tbl>
              <a:tblPr>
                <a:noFill/>
                <a:tableStyleId>{DFE8FF2F-69E7-4C9E-A2BA-C5816B85D0B9}</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283883</a:t>
                      </a:r>
                      <a:endParaRPr/>
                    </a:p>
                  </a:txBody>
                  <a:tcPr marT="91425" marB="91425" marR="91425" marL="91425"/>
                </a:tc>
                <a:tc>
                  <a:txBody>
                    <a:bodyPr/>
                    <a:lstStyle/>
                    <a:p>
                      <a:pPr indent="0" lvl="0" marL="0" rtl="0" algn="l">
                        <a:spcBef>
                          <a:spcPts val="0"/>
                        </a:spcBef>
                        <a:spcAft>
                          <a:spcPts val="0"/>
                        </a:spcAft>
                        <a:buNone/>
                      </a:pPr>
                      <a:r>
                        <a:rPr lang="en-US"/>
                        <a:t>24971</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solidFill>
                            <a:srgbClr val="FF0000"/>
                          </a:solidFill>
                        </a:rPr>
                        <a:t>15.2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US"/>
                        <a:t>13.9</a:t>
                      </a:r>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12.0</a:t>
                      </a:r>
                      <a:endParaRPr/>
                    </a:p>
                  </a:txBody>
                  <a:tcPr marT="91425" marB="91425" marR="91425" marL="91425"/>
                </a:tc>
                <a:tc>
                  <a:txBody>
                    <a:bodyPr/>
                    <a:lstStyle/>
                    <a:p>
                      <a:pPr indent="0" lvl="0" marL="0" rtl="0" algn="l">
                        <a:spcBef>
                          <a:spcPts val="0"/>
                        </a:spcBef>
                        <a:spcAft>
                          <a:spcPts val="0"/>
                        </a:spcAft>
                        <a:buNone/>
                      </a:pPr>
                      <a:r>
                        <a:rPr lang="en-US"/>
                        <a:t>12.0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1.35</a:t>
                      </a:r>
                      <a:r>
                        <a:rPr lang="en-US">
                          <a:solidFill>
                            <a:srgbClr val="FF0000"/>
                          </a:solidFill>
                          <a:latin typeface="Century Gothic"/>
                          <a:ea typeface="Century Gothic"/>
                          <a:cs typeface="Century Gothic"/>
                          <a:sym typeface="Century Gothic"/>
                        </a:rPr>
                        <a:t>e-45</a:t>
                      </a:r>
                      <a:endParaRPr>
                        <a:solidFill>
                          <a:srgbClr val="FF0000"/>
                        </a:solidFill>
                        <a:latin typeface="Century Gothic"/>
                        <a:ea typeface="Century Gothic"/>
                        <a:cs typeface="Century Gothic"/>
                        <a:sym typeface="Century Gothic"/>
                      </a:endParaRPr>
                    </a:p>
                  </a:txBody>
                  <a:tcPr marT="91425" marB="91425" marR="91425" marL="91425"/>
                </a:tc>
                <a:tc hMerge="1"/>
              </a:tr>
            </a:tbl>
          </a:graphicData>
        </a:graphic>
      </p:graphicFrame>
      <p:pic>
        <p:nvPicPr>
          <p:cNvPr id="424" name="Google Shape;424;g2a6b3d2a0a8_6_129"/>
          <p:cNvPicPr preferRelativeResize="0"/>
          <p:nvPr/>
        </p:nvPicPr>
        <p:blipFill>
          <a:blip r:embed="rId3">
            <a:alphaModFix/>
          </a:blip>
          <a:stretch>
            <a:fillRect/>
          </a:stretch>
        </p:blipFill>
        <p:spPr>
          <a:xfrm>
            <a:off x="5949350" y="1905100"/>
            <a:ext cx="5555374" cy="4166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a6b3d2a0a8_6_137"/>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 Fried Potato Consumption</a:t>
            </a:r>
            <a:endParaRPr/>
          </a:p>
        </p:txBody>
      </p:sp>
      <p:sp>
        <p:nvSpPr>
          <p:cNvPr id="430" name="Google Shape;430;g2a6b3d2a0a8_6_137"/>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431" name="Google Shape;431;g2a6b3d2a0a8_6_137"/>
          <p:cNvGraphicFramePr/>
          <p:nvPr/>
        </p:nvGraphicFramePr>
        <p:xfrm>
          <a:off x="2418250" y="2465225"/>
          <a:ext cx="3000000" cy="3000000"/>
        </p:xfrm>
        <a:graphic>
          <a:graphicData uri="http://schemas.openxmlformats.org/drawingml/2006/table">
            <a:tbl>
              <a:tblPr>
                <a:noFill/>
                <a:tableStyleId>{DFE8FF2F-69E7-4C9E-A2BA-C5816B85D0B9}</a:tableStyleId>
              </a:tblPr>
              <a:tblGrid>
                <a:gridCol w="1097675"/>
                <a:gridCol w="1097675"/>
                <a:gridCol w="1097675"/>
              </a:tblGrid>
              <a:tr h="519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No</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r>
              <a:tr h="519475">
                <a:tc>
                  <a:txBody>
                    <a:bodyPr/>
                    <a:lstStyle/>
                    <a:p>
                      <a:pPr indent="0" lvl="0" marL="0" rtl="0" algn="l">
                        <a:spcBef>
                          <a:spcPts val="0"/>
                        </a:spcBef>
                        <a:spcAft>
                          <a:spcPts val="0"/>
                        </a:spcAft>
                        <a:buNone/>
                      </a:pPr>
                      <a:r>
                        <a:rPr lang="en-US"/>
                        <a:t>Population</a:t>
                      </a:r>
                      <a:endParaRPr/>
                    </a:p>
                  </a:txBody>
                  <a:tcPr marT="91425" marB="91425" marR="91425" marL="91425"/>
                </a:tc>
                <a:tc>
                  <a:txBody>
                    <a:bodyPr/>
                    <a:lstStyle/>
                    <a:p>
                      <a:pPr indent="0" lvl="0" marL="0" rtl="0" algn="l">
                        <a:spcBef>
                          <a:spcPts val="0"/>
                        </a:spcBef>
                        <a:spcAft>
                          <a:spcPts val="0"/>
                        </a:spcAft>
                        <a:buNone/>
                      </a:pPr>
                      <a:r>
                        <a:rPr lang="en-US"/>
                        <a:t>283883</a:t>
                      </a:r>
                      <a:endParaRPr/>
                    </a:p>
                  </a:txBody>
                  <a:tcPr marT="91425" marB="91425" marR="91425" marL="91425"/>
                </a:tc>
                <a:tc>
                  <a:txBody>
                    <a:bodyPr/>
                    <a:lstStyle/>
                    <a:p>
                      <a:pPr indent="0" lvl="0" marL="0" rtl="0" algn="l">
                        <a:spcBef>
                          <a:spcPts val="0"/>
                        </a:spcBef>
                        <a:spcAft>
                          <a:spcPts val="0"/>
                        </a:spcAft>
                        <a:buNone/>
                      </a:pPr>
                      <a:r>
                        <a:rPr lang="en-US"/>
                        <a:t>24971</a:t>
                      </a:r>
                      <a:endParaRPr/>
                    </a:p>
                  </a:txBody>
                  <a:tcPr marT="91425" marB="91425" marR="91425" marL="91425"/>
                </a:tc>
              </a:tr>
              <a:tr h="5194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solidFill>
                            <a:srgbClr val="FF0000"/>
                          </a:solidFill>
                        </a:rPr>
                        <a:t>6.3</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US"/>
                        <a:t>6.0</a:t>
                      </a:r>
                      <a:endParaRPr/>
                    </a:p>
                  </a:txBody>
                  <a:tcPr marT="91425" marB="91425" marR="91425" marL="91425"/>
                </a:tc>
              </a:tr>
              <a:tr h="519475">
                <a:tc>
                  <a:txBody>
                    <a:bodyPr/>
                    <a:lstStyle/>
                    <a:p>
                      <a:pPr indent="0" lvl="0" marL="0" rtl="0" algn="l">
                        <a:spcBef>
                          <a:spcPts val="0"/>
                        </a:spcBef>
                        <a:spcAft>
                          <a:spcPts val="0"/>
                        </a:spcAft>
                        <a:buNone/>
                      </a:pPr>
                      <a:r>
                        <a:rPr lang="en-US"/>
                        <a:t>Median</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r>
              <a:tr h="519475">
                <a:tc>
                  <a:txBody>
                    <a:bodyPr/>
                    <a:lstStyle/>
                    <a:p>
                      <a:pPr indent="0" lvl="0" marL="0" rtl="0" algn="l">
                        <a:spcBef>
                          <a:spcPts val="0"/>
                        </a:spcBef>
                        <a:spcAft>
                          <a:spcPts val="0"/>
                        </a:spcAft>
                        <a:buNone/>
                      </a:pPr>
                      <a:r>
                        <a:rPr lang="en-US"/>
                        <a:t>T-test</a:t>
                      </a:r>
                      <a:endParaRPr/>
                    </a:p>
                    <a:p>
                      <a:pPr indent="0" lvl="0" marL="0" rtl="0" algn="l">
                        <a:spcBef>
                          <a:spcPts val="0"/>
                        </a:spcBef>
                        <a:spcAft>
                          <a:spcPts val="0"/>
                        </a:spcAft>
                        <a:buNone/>
                      </a:pPr>
                      <a:r>
                        <a:rPr lang="en-US"/>
                        <a:t>p-value</a:t>
                      </a:r>
                      <a:endParaRPr/>
                    </a:p>
                  </a:txBody>
                  <a:tcPr marT="91425" marB="91425" marR="91425" marL="91425"/>
                </a:tc>
                <a:tc gridSpan="2">
                  <a:txBody>
                    <a:bodyPr/>
                    <a:lstStyle/>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2.36</a:t>
                      </a:r>
                      <a:r>
                        <a:rPr lang="en-US">
                          <a:solidFill>
                            <a:srgbClr val="FF0000"/>
                          </a:solidFill>
                          <a:latin typeface="Century Gothic"/>
                          <a:ea typeface="Century Gothic"/>
                          <a:cs typeface="Century Gothic"/>
                          <a:sym typeface="Century Gothic"/>
                        </a:rPr>
                        <a:t>e-07</a:t>
                      </a:r>
                      <a:endParaRPr>
                        <a:solidFill>
                          <a:srgbClr val="FF0000"/>
                        </a:solidFill>
                        <a:latin typeface="Century Gothic"/>
                        <a:ea typeface="Century Gothic"/>
                        <a:cs typeface="Century Gothic"/>
                        <a:sym typeface="Century Gothic"/>
                      </a:endParaRPr>
                    </a:p>
                  </a:txBody>
                  <a:tcPr marT="91425" marB="91425" marR="91425" marL="91425"/>
                </a:tc>
                <a:tc hMerge="1"/>
              </a:tr>
            </a:tbl>
          </a:graphicData>
        </a:graphic>
      </p:graphicFrame>
      <p:pic>
        <p:nvPicPr>
          <p:cNvPr id="432" name="Google Shape;432;g2a6b3d2a0a8_6_137"/>
          <p:cNvPicPr preferRelativeResize="0"/>
          <p:nvPr/>
        </p:nvPicPr>
        <p:blipFill>
          <a:blip r:embed="rId3">
            <a:alphaModFix/>
          </a:blip>
          <a:stretch>
            <a:fillRect/>
          </a:stretch>
        </p:blipFill>
        <p:spPr>
          <a:xfrm>
            <a:off x="5975875" y="2133600"/>
            <a:ext cx="5528850" cy="4146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a6b3d2a0a8_6_145"/>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a:t>
            </a:r>
            <a:r>
              <a:rPr lang="en-US"/>
              <a:t>: Smoking History</a:t>
            </a:r>
            <a:endParaRPr/>
          </a:p>
        </p:txBody>
      </p:sp>
      <p:sp>
        <p:nvSpPr>
          <p:cNvPr id="438" name="Google Shape;438;g2a6b3d2a0a8_6_145"/>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439" name="Google Shape;439;g2a6b3d2a0a8_6_145"/>
          <p:cNvGraphicFramePr/>
          <p:nvPr/>
        </p:nvGraphicFramePr>
        <p:xfrm>
          <a:off x="2556075" y="1375450"/>
          <a:ext cx="3000000" cy="3000000"/>
        </p:xfrm>
        <a:graphic>
          <a:graphicData uri="http://schemas.openxmlformats.org/drawingml/2006/table">
            <a:tbl>
              <a:tblPr>
                <a:noFill/>
                <a:tableStyleId>{398CEF3E-C4B2-4830-93E1-B7CADB2F6548}</a:tableStyleId>
              </a:tblPr>
              <a:tblGrid>
                <a:gridCol w="2394800"/>
                <a:gridCol w="2394800"/>
                <a:gridCol w="2393400"/>
              </a:tblGrid>
              <a:tr h="489950">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Contingency</a:t>
                      </a:r>
                      <a:endParaRPr b="1" sz="1800">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Chi-Square</a:t>
                      </a:r>
                      <a:endParaRPr b="1" sz="1800">
                        <a:solidFill>
                          <a:srgbClr val="FFFFFF"/>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chemeClr val="lt1"/>
                        </a:buClr>
                        <a:buSzPts val="1800"/>
                        <a:buFont typeface="Century Gothic"/>
                        <a:buNone/>
                      </a:pPr>
                      <a:r>
                        <a:rPr b="1" lang="en-US" sz="1800">
                          <a:solidFill>
                            <a:schemeClr val="lt1"/>
                          </a:solidFill>
                          <a:latin typeface="Century Gothic"/>
                          <a:ea typeface="Century Gothic"/>
                          <a:cs typeface="Century Gothic"/>
                          <a:sym typeface="Century Gothic"/>
                        </a:rPr>
                        <a:t>Has Heart Disease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No</a:t>
                      </a:r>
                      <a:r>
                        <a:rPr b="1" i="0" lang="en-US" sz="1800" u="none" cap="none" strike="noStrike">
                          <a:solidFill>
                            <a:srgbClr val="FFFFFF"/>
                          </a:solidFill>
                          <a:latin typeface="Century Gothic"/>
                          <a:ea typeface="Century Gothic"/>
                          <a:cs typeface="Century Gothic"/>
                          <a:sym typeface="Century Gothic"/>
                        </a:rPr>
                        <a:t> </a:t>
                      </a:r>
                      <a:r>
                        <a:rPr b="1" lang="en-US" sz="1800">
                          <a:solidFill>
                            <a:srgbClr val="FFFFFF"/>
                          </a:solidFill>
                          <a:latin typeface="Century Gothic"/>
                          <a:ea typeface="Century Gothic"/>
                          <a:cs typeface="Century Gothic"/>
                          <a:sym typeface="Century Gothic"/>
                        </a:rPr>
                        <a:t>Other Cancer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79975">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Smoker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14584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110680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r>
              <a:tr h="279975">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Non Smoker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10387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173203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r>
            </a:tbl>
          </a:graphicData>
        </a:graphic>
      </p:graphicFrame>
      <p:sp>
        <p:nvSpPr>
          <p:cNvPr id="440" name="Google Shape;440;g2a6b3d2a0a8_6_145"/>
          <p:cNvSpPr txBox="1"/>
          <p:nvPr/>
        </p:nvSpPr>
        <p:spPr>
          <a:xfrm>
            <a:off x="2586675" y="2759125"/>
            <a:ext cx="715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3F3F3F"/>
                </a:solidFill>
                <a:latin typeface="Century Gothic"/>
                <a:ea typeface="Century Gothic"/>
                <a:cs typeface="Century Gothic"/>
                <a:sym typeface="Century Gothic"/>
              </a:rPr>
              <a:t>A p-value of </a:t>
            </a:r>
            <a:r>
              <a:rPr b="1" lang="en-US" sz="1800" u="sng">
                <a:solidFill>
                  <a:srgbClr val="0000FF"/>
                </a:solidFill>
                <a:latin typeface="Century Gothic"/>
                <a:ea typeface="Century Gothic"/>
                <a:cs typeface="Century Gothic"/>
                <a:sym typeface="Century Gothic"/>
              </a:rPr>
              <a:t>0</a:t>
            </a:r>
            <a:r>
              <a:rPr lang="en-US" sz="1800">
                <a:solidFill>
                  <a:schemeClr val="dk1"/>
                </a:solidFill>
                <a:highlight>
                  <a:srgbClr val="FFFFFF"/>
                </a:highlight>
                <a:latin typeface="Century Gothic"/>
                <a:ea typeface="Century Gothic"/>
                <a:cs typeface="Century Gothic"/>
                <a:sym typeface="Century Gothic"/>
              </a:rPr>
              <a:t> </a:t>
            </a:r>
            <a:r>
              <a:rPr lang="en-US" sz="1800">
                <a:solidFill>
                  <a:srgbClr val="3F3F3F"/>
                </a:solidFill>
                <a:latin typeface="Century Gothic"/>
                <a:ea typeface="Century Gothic"/>
                <a:cs typeface="Century Gothic"/>
                <a:sym typeface="Century Gothic"/>
              </a:rPr>
              <a:t>indicates </a:t>
            </a:r>
            <a:r>
              <a:rPr b="1" lang="en-US" sz="1800" u="sng">
                <a:solidFill>
                  <a:srgbClr val="3F3F3F"/>
                </a:solidFill>
                <a:latin typeface="Century Gothic"/>
                <a:ea typeface="Century Gothic"/>
                <a:cs typeface="Century Gothic"/>
                <a:sym typeface="Century Gothic"/>
              </a:rPr>
              <a:t>rejection</a:t>
            </a:r>
            <a:r>
              <a:rPr lang="en-US" sz="1800">
                <a:solidFill>
                  <a:srgbClr val="3F3F3F"/>
                </a:solidFill>
                <a:latin typeface="Century Gothic"/>
                <a:ea typeface="Century Gothic"/>
                <a:cs typeface="Century Gothic"/>
                <a:sym typeface="Century Gothic"/>
              </a:rPr>
              <a:t> of null hypothesis.</a:t>
            </a:r>
            <a:endParaRPr sz="1800">
              <a:solidFill>
                <a:srgbClr val="3F3F3F"/>
              </a:solidFill>
              <a:latin typeface="Century Gothic"/>
              <a:ea typeface="Century Gothic"/>
              <a:cs typeface="Century Gothic"/>
              <a:sym typeface="Century Gothic"/>
            </a:endParaRPr>
          </a:p>
        </p:txBody>
      </p:sp>
      <p:pic>
        <p:nvPicPr>
          <p:cNvPr id="441" name="Google Shape;441;g2a6b3d2a0a8_6_145"/>
          <p:cNvPicPr preferRelativeResize="0"/>
          <p:nvPr/>
        </p:nvPicPr>
        <p:blipFill rotWithShape="1">
          <a:blip r:embed="rId3">
            <a:alphaModFix/>
          </a:blip>
          <a:srcRect b="32193" l="9166" r="10570" t="28459"/>
          <a:stretch/>
        </p:blipFill>
        <p:spPr>
          <a:xfrm>
            <a:off x="2592925" y="3220825"/>
            <a:ext cx="7183000" cy="352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g2a68a845962_2_10"/>
          <p:cNvPicPr preferRelativeResize="0"/>
          <p:nvPr/>
        </p:nvPicPr>
        <p:blipFill>
          <a:blip r:embed="rId3">
            <a:alphaModFix/>
          </a:blip>
          <a:stretch>
            <a:fillRect/>
          </a:stretch>
        </p:blipFill>
        <p:spPr>
          <a:xfrm>
            <a:off x="515475" y="1233875"/>
            <a:ext cx="11337873" cy="1936400"/>
          </a:xfrm>
          <a:prstGeom prst="rect">
            <a:avLst/>
          </a:prstGeom>
          <a:noFill/>
          <a:ln>
            <a:noFill/>
          </a:ln>
        </p:spPr>
      </p:pic>
      <p:pic>
        <p:nvPicPr>
          <p:cNvPr id="190" name="Google Shape;190;g2a68a845962_2_10"/>
          <p:cNvPicPr preferRelativeResize="0"/>
          <p:nvPr/>
        </p:nvPicPr>
        <p:blipFill>
          <a:blip r:embed="rId4">
            <a:alphaModFix/>
          </a:blip>
          <a:stretch>
            <a:fillRect/>
          </a:stretch>
        </p:blipFill>
        <p:spPr>
          <a:xfrm>
            <a:off x="466575" y="3226625"/>
            <a:ext cx="5564124" cy="3382925"/>
          </a:xfrm>
          <a:prstGeom prst="rect">
            <a:avLst/>
          </a:prstGeom>
          <a:noFill/>
          <a:ln>
            <a:noFill/>
          </a:ln>
        </p:spPr>
      </p:pic>
      <p:pic>
        <p:nvPicPr>
          <p:cNvPr id="191" name="Google Shape;191;g2a68a845962_2_10"/>
          <p:cNvPicPr preferRelativeResize="0"/>
          <p:nvPr/>
        </p:nvPicPr>
        <p:blipFill>
          <a:blip r:embed="rId5">
            <a:alphaModFix/>
          </a:blip>
          <a:stretch>
            <a:fillRect/>
          </a:stretch>
        </p:blipFill>
        <p:spPr>
          <a:xfrm>
            <a:off x="6256000" y="3322675"/>
            <a:ext cx="5849425" cy="3286875"/>
          </a:xfrm>
          <a:prstGeom prst="rect">
            <a:avLst/>
          </a:prstGeom>
          <a:noFill/>
          <a:ln>
            <a:noFill/>
          </a:ln>
        </p:spPr>
      </p:pic>
      <p:pic>
        <p:nvPicPr>
          <p:cNvPr id="192" name="Google Shape;192;g2a68a845962_2_10"/>
          <p:cNvPicPr preferRelativeResize="0"/>
          <p:nvPr/>
        </p:nvPicPr>
        <p:blipFill>
          <a:blip r:embed="rId6">
            <a:alphaModFix/>
          </a:blip>
          <a:stretch>
            <a:fillRect/>
          </a:stretch>
        </p:blipFill>
        <p:spPr>
          <a:xfrm>
            <a:off x="1447700" y="-56375"/>
            <a:ext cx="10900326" cy="1290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a6b3d2a0a8_6_157"/>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 Exercise</a:t>
            </a:r>
            <a:endParaRPr/>
          </a:p>
        </p:txBody>
      </p:sp>
      <p:sp>
        <p:nvSpPr>
          <p:cNvPr id="447" name="Google Shape;447;g2a6b3d2a0a8_6_157"/>
          <p:cNvSpPr txBox="1"/>
          <p:nvPr>
            <p:ph idx="1" type="body"/>
          </p:nvPr>
        </p:nvSpPr>
        <p:spPr>
          <a:xfrm>
            <a:off x="2589212" y="2133600"/>
            <a:ext cx="8915400" cy="3778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t/>
            </a:r>
            <a:endParaRPr b="1" sz="1700">
              <a:solidFill>
                <a:schemeClr val="dk1"/>
              </a:solidFill>
              <a:latin typeface="Avenir"/>
              <a:ea typeface="Avenir"/>
              <a:cs typeface="Avenir"/>
              <a:sym typeface="Avenir"/>
            </a:endParaRPr>
          </a:p>
        </p:txBody>
      </p:sp>
      <p:graphicFrame>
        <p:nvGraphicFramePr>
          <p:cNvPr id="448" name="Google Shape;448;g2a6b3d2a0a8_6_157"/>
          <p:cNvGraphicFramePr/>
          <p:nvPr/>
        </p:nvGraphicFramePr>
        <p:xfrm>
          <a:off x="2556075" y="1375450"/>
          <a:ext cx="3000000" cy="3000000"/>
        </p:xfrm>
        <a:graphic>
          <a:graphicData uri="http://schemas.openxmlformats.org/drawingml/2006/table">
            <a:tbl>
              <a:tblPr>
                <a:noFill/>
                <a:tableStyleId>{398CEF3E-C4B2-4830-93E1-B7CADB2F6548}</a:tableStyleId>
              </a:tblPr>
              <a:tblGrid>
                <a:gridCol w="2394800"/>
                <a:gridCol w="2394800"/>
                <a:gridCol w="2393400"/>
              </a:tblGrid>
              <a:tr h="489950">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Contingency</a:t>
                      </a:r>
                      <a:endParaRPr b="1" sz="1800">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Chi-Square</a:t>
                      </a:r>
                      <a:endParaRPr b="1" sz="1800">
                        <a:solidFill>
                          <a:srgbClr val="FFFFFF"/>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chemeClr val="lt1"/>
                        </a:buClr>
                        <a:buSzPts val="1800"/>
                        <a:buFont typeface="Century Gothic"/>
                        <a:buNone/>
                      </a:pPr>
                      <a:r>
                        <a:rPr b="1" lang="en-US" sz="1800">
                          <a:solidFill>
                            <a:schemeClr val="lt1"/>
                          </a:solidFill>
                          <a:latin typeface="Century Gothic"/>
                          <a:ea typeface="Century Gothic"/>
                          <a:cs typeface="Century Gothic"/>
                          <a:sym typeface="Century Gothic"/>
                        </a:rPr>
                        <a:t>Has Heart Disease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lang="en-US" sz="1800">
                          <a:solidFill>
                            <a:srgbClr val="FFFFFF"/>
                          </a:solidFill>
                          <a:latin typeface="Century Gothic"/>
                          <a:ea typeface="Century Gothic"/>
                          <a:cs typeface="Century Gothic"/>
                          <a:sym typeface="Century Gothic"/>
                        </a:rPr>
                        <a:t>No</a:t>
                      </a:r>
                      <a:r>
                        <a:rPr b="1" i="0" lang="en-US" sz="1800" u="none" cap="none" strike="noStrike">
                          <a:solidFill>
                            <a:srgbClr val="FFFFFF"/>
                          </a:solidFill>
                          <a:latin typeface="Century Gothic"/>
                          <a:ea typeface="Century Gothic"/>
                          <a:cs typeface="Century Gothic"/>
                          <a:sym typeface="Century Gothic"/>
                        </a:rPr>
                        <a:t> </a:t>
                      </a:r>
                      <a:r>
                        <a:rPr b="1" lang="en-US" sz="1800">
                          <a:solidFill>
                            <a:srgbClr val="FFFFFF"/>
                          </a:solidFill>
                          <a:latin typeface="Century Gothic"/>
                          <a:ea typeface="Century Gothic"/>
                          <a:cs typeface="Century Gothic"/>
                          <a:sym typeface="Century Gothic"/>
                        </a:rPr>
                        <a:t>Other Cancer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79975">
                <a:tc>
                  <a:txBody>
                    <a:bodyPr/>
                    <a:lstStyle/>
                    <a:p>
                      <a:pPr indent="0" lvl="0" marL="0" rtl="0" algn="l">
                        <a:spcBef>
                          <a:spcPts val="0"/>
                        </a:spcBef>
                        <a:spcAft>
                          <a:spcPts val="0"/>
                        </a:spcAft>
                        <a:buClr>
                          <a:schemeClr val="dk1"/>
                        </a:buClr>
                        <a:buSzPts val="1800"/>
                        <a:buFont typeface="Century Gothic"/>
                        <a:buNone/>
                      </a:pPr>
                      <a:r>
                        <a:rPr lang="en-US" sz="1800">
                          <a:solidFill>
                            <a:schemeClr val="dk1"/>
                          </a:solidFill>
                          <a:latin typeface="Century Gothic"/>
                          <a:ea typeface="Century Gothic"/>
                          <a:cs typeface="Century Gothic"/>
                          <a:sym typeface="Century Gothic"/>
                        </a:rPr>
                        <a:t>Do Exercise</a:t>
                      </a:r>
                      <a:endParaRPr sz="1800">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15967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223414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r>
              <a:tr h="279975">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Dont’ t Exercise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9004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lang="en-US" sz="1800">
                          <a:latin typeface="Century Gothic"/>
                          <a:ea typeface="Century Gothic"/>
                          <a:cs typeface="Century Gothic"/>
                          <a:sym typeface="Century Gothic"/>
                        </a:rPr>
                        <a:t>60469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r>
            </a:tbl>
          </a:graphicData>
        </a:graphic>
      </p:graphicFrame>
      <p:sp>
        <p:nvSpPr>
          <p:cNvPr id="449" name="Google Shape;449;g2a6b3d2a0a8_6_157"/>
          <p:cNvSpPr txBox="1"/>
          <p:nvPr/>
        </p:nvSpPr>
        <p:spPr>
          <a:xfrm>
            <a:off x="2586675" y="2759125"/>
            <a:ext cx="715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3F3F3F"/>
                </a:solidFill>
                <a:latin typeface="Century Gothic"/>
                <a:ea typeface="Century Gothic"/>
                <a:cs typeface="Century Gothic"/>
                <a:sym typeface="Century Gothic"/>
              </a:rPr>
              <a:t>A p-value of </a:t>
            </a:r>
            <a:r>
              <a:rPr b="1" lang="en-US" sz="1800" u="sng">
                <a:solidFill>
                  <a:srgbClr val="0000FF"/>
                </a:solidFill>
                <a:latin typeface="Century Gothic"/>
                <a:ea typeface="Century Gothic"/>
                <a:cs typeface="Century Gothic"/>
                <a:sym typeface="Century Gothic"/>
              </a:rPr>
              <a:t>0</a:t>
            </a:r>
            <a:r>
              <a:rPr lang="en-US" sz="1800">
                <a:solidFill>
                  <a:schemeClr val="dk1"/>
                </a:solidFill>
                <a:highlight>
                  <a:srgbClr val="FFFFFF"/>
                </a:highlight>
                <a:latin typeface="Century Gothic"/>
                <a:ea typeface="Century Gothic"/>
                <a:cs typeface="Century Gothic"/>
                <a:sym typeface="Century Gothic"/>
              </a:rPr>
              <a:t> </a:t>
            </a:r>
            <a:r>
              <a:rPr lang="en-US" sz="1800">
                <a:solidFill>
                  <a:srgbClr val="3F3F3F"/>
                </a:solidFill>
                <a:latin typeface="Century Gothic"/>
                <a:ea typeface="Century Gothic"/>
                <a:cs typeface="Century Gothic"/>
                <a:sym typeface="Century Gothic"/>
              </a:rPr>
              <a:t>indicates </a:t>
            </a:r>
            <a:r>
              <a:rPr b="1" lang="en-US" sz="1800" u="sng">
                <a:solidFill>
                  <a:srgbClr val="3F3F3F"/>
                </a:solidFill>
                <a:latin typeface="Century Gothic"/>
                <a:ea typeface="Century Gothic"/>
                <a:cs typeface="Century Gothic"/>
                <a:sym typeface="Century Gothic"/>
              </a:rPr>
              <a:t>rejection</a:t>
            </a:r>
            <a:r>
              <a:rPr lang="en-US" sz="1800">
                <a:solidFill>
                  <a:srgbClr val="3F3F3F"/>
                </a:solidFill>
                <a:latin typeface="Century Gothic"/>
                <a:ea typeface="Century Gothic"/>
                <a:cs typeface="Century Gothic"/>
                <a:sym typeface="Century Gothic"/>
              </a:rPr>
              <a:t> of null hypothesis.</a:t>
            </a:r>
            <a:endParaRPr sz="1800">
              <a:solidFill>
                <a:srgbClr val="3F3F3F"/>
              </a:solidFill>
              <a:latin typeface="Century Gothic"/>
              <a:ea typeface="Century Gothic"/>
              <a:cs typeface="Century Gothic"/>
              <a:sym typeface="Century Gothic"/>
            </a:endParaRPr>
          </a:p>
        </p:txBody>
      </p:sp>
      <p:pic>
        <p:nvPicPr>
          <p:cNvPr id="450" name="Google Shape;450;g2a6b3d2a0a8_6_157"/>
          <p:cNvPicPr preferRelativeResize="0"/>
          <p:nvPr/>
        </p:nvPicPr>
        <p:blipFill rotWithShape="1">
          <a:blip r:embed="rId3">
            <a:alphaModFix/>
          </a:blip>
          <a:srcRect b="32541" l="10830" r="5856" t="29505"/>
          <a:stretch/>
        </p:blipFill>
        <p:spPr>
          <a:xfrm>
            <a:off x="2571325" y="3285991"/>
            <a:ext cx="7183000" cy="32723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a6b3d2a0a8_6_166"/>
          <p:cNvSpPr txBox="1"/>
          <p:nvPr>
            <p:ph type="title"/>
          </p:nvPr>
        </p:nvSpPr>
        <p:spPr>
          <a:xfrm>
            <a:off x="2526600" y="624110"/>
            <a:ext cx="8911800" cy="12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Heart Disease</a:t>
            </a:r>
            <a:endParaRPr/>
          </a:p>
        </p:txBody>
      </p:sp>
      <p:sp>
        <p:nvSpPr>
          <p:cNvPr id="456" name="Google Shape;456;g2a6b3d2a0a8_6_166"/>
          <p:cNvSpPr txBox="1"/>
          <p:nvPr>
            <p:ph idx="1" type="body"/>
          </p:nvPr>
        </p:nvSpPr>
        <p:spPr>
          <a:xfrm>
            <a:off x="1558625" y="1569850"/>
            <a:ext cx="9979200" cy="5142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lang="en-US" sz="3500"/>
              <a:t>Results</a:t>
            </a:r>
            <a:endParaRPr sz="3500"/>
          </a:p>
          <a:p>
            <a:pPr indent="0" lvl="0" marL="0" rtl="0" algn="l">
              <a:spcBef>
                <a:spcPts val="0"/>
              </a:spcBef>
              <a:spcAft>
                <a:spcPts val="0"/>
              </a:spcAft>
              <a:buNone/>
            </a:pPr>
            <a:r>
              <a:t/>
            </a:r>
            <a:endParaRPr sz="2300"/>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in </a:t>
            </a:r>
            <a:r>
              <a:rPr b="1" lang="en-US" sz="1400" u="sng">
                <a:solidFill>
                  <a:srgbClr val="9900FF"/>
                </a:solidFill>
                <a:latin typeface="Avenir"/>
                <a:ea typeface="Avenir"/>
                <a:cs typeface="Avenir"/>
                <a:sym typeface="Avenir"/>
              </a:rPr>
              <a:t>alcohol consumption</a:t>
            </a:r>
            <a:r>
              <a:rPr b="1" lang="en-US" sz="1400">
                <a:solidFill>
                  <a:schemeClr val="dk1"/>
                </a:solidFill>
                <a:latin typeface="Avenir"/>
                <a:ea typeface="Avenir"/>
                <a:cs typeface="Avenir"/>
                <a:sym typeface="Avenir"/>
              </a:rPr>
              <a:t> between those who has heart </a:t>
            </a:r>
            <a:r>
              <a:rPr b="1" lang="en-US" sz="1400">
                <a:solidFill>
                  <a:schemeClr val="dk1"/>
                </a:solidFill>
                <a:latin typeface="Avenir"/>
                <a:ea typeface="Avenir"/>
                <a:cs typeface="Avenir"/>
                <a:sym typeface="Avenir"/>
              </a:rPr>
              <a:t>disease</a:t>
            </a:r>
            <a:r>
              <a:rPr b="1" lang="en-US" sz="1400">
                <a:solidFill>
                  <a:schemeClr val="dk1"/>
                </a:solidFill>
                <a:latin typeface="Avenir"/>
                <a:ea typeface="Avenir"/>
                <a:cs typeface="Avenir"/>
                <a:sym typeface="Avenir"/>
              </a:rPr>
              <a:t>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in </a:t>
            </a:r>
            <a:r>
              <a:rPr b="1" lang="en-US" sz="1400" u="sng">
                <a:solidFill>
                  <a:srgbClr val="9900FF"/>
                </a:solidFill>
                <a:latin typeface="Avenir"/>
                <a:ea typeface="Avenir"/>
                <a:cs typeface="Avenir"/>
                <a:sym typeface="Avenir"/>
              </a:rPr>
              <a:t>fruit consumption</a:t>
            </a:r>
            <a:r>
              <a:rPr b="1" lang="en-US" sz="1400">
                <a:solidFill>
                  <a:schemeClr val="dk1"/>
                </a:solidFill>
                <a:latin typeface="Avenir"/>
                <a:ea typeface="Avenir"/>
                <a:cs typeface="Avenir"/>
                <a:sym typeface="Avenir"/>
              </a:rPr>
              <a:t> does between those who has </a:t>
            </a:r>
            <a:r>
              <a:rPr b="1" lang="en-US" sz="1400">
                <a:solidFill>
                  <a:schemeClr val="dk1"/>
                </a:solidFill>
                <a:latin typeface="Avenir"/>
                <a:ea typeface="Avenir"/>
                <a:cs typeface="Avenir"/>
                <a:sym typeface="Avenir"/>
              </a:rPr>
              <a:t>heart disease</a:t>
            </a:r>
            <a:r>
              <a:rPr b="1" lang="en-US" sz="1400">
                <a:solidFill>
                  <a:schemeClr val="dk1"/>
                </a:solidFill>
                <a:latin typeface="Avenir"/>
                <a:ea typeface="Avenir"/>
                <a:cs typeface="Avenir"/>
                <a:sym typeface="Avenir"/>
              </a:rPr>
              <a:t>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t>
            </a:r>
            <a:r>
              <a:rPr b="1" lang="en-US" sz="1400">
                <a:solidFill>
                  <a:schemeClr val="dk1"/>
                </a:solidFill>
                <a:latin typeface="Avenir"/>
                <a:ea typeface="Avenir"/>
                <a:cs typeface="Avenir"/>
                <a:sym typeface="Avenir"/>
              </a:rPr>
              <a:t>a significant difference</a:t>
            </a:r>
            <a:r>
              <a:rPr b="1" lang="en-US" sz="1400">
                <a:solidFill>
                  <a:schemeClr val="dk1"/>
                </a:solidFill>
                <a:latin typeface="Avenir"/>
                <a:ea typeface="Avenir"/>
                <a:cs typeface="Avenir"/>
                <a:sym typeface="Avenir"/>
              </a:rPr>
              <a:t> in </a:t>
            </a:r>
            <a:r>
              <a:rPr b="1" lang="en-US" sz="1400" u="sng">
                <a:solidFill>
                  <a:srgbClr val="9900FF"/>
                </a:solidFill>
                <a:latin typeface="Avenir"/>
                <a:ea typeface="Avenir"/>
                <a:cs typeface="Avenir"/>
                <a:sym typeface="Avenir"/>
              </a:rPr>
              <a:t>green vegetables consumption</a:t>
            </a:r>
            <a:r>
              <a:rPr b="1" lang="en-US" sz="1400">
                <a:solidFill>
                  <a:schemeClr val="dk1"/>
                </a:solidFill>
                <a:latin typeface="Avenir"/>
                <a:ea typeface="Avenir"/>
                <a:cs typeface="Avenir"/>
                <a:sym typeface="Avenir"/>
              </a:rPr>
              <a:t> does between those who has </a:t>
            </a:r>
            <a:r>
              <a:rPr b="1" lang="en-US" sz="1400">
                <a:solidFill>
                  <a:schemeClr val="dk1"/>
                </a:solidFill>
                <a:latin typeface="Avenir"/>
                <a:ea typeface="Avenir"/>
                <a:cs typeface="Avenir"/>
                <a:sym typeface="Avenir"/>
              </a:rPr>
              <a:t>heart disease</a:t>
            </a:r>
            <a:r>
              <a:rPr b="1" lang="en-US" sz="1400">
                <a:solidFill>
                  <a:schemeClr val="dk1"/>
                </a:solidFill>
                <a:latin typeface="Avenir"/>
                <a:ea typeface="Avenir"/>
                <a:cs typeface="Avenir"/>
                <a:sym typeface="Avenir"/>
              </a:rPr>
              <a:t>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in </a:t>
            </a:r>
            <a:r>
              <a:rPr b="1" lang="en-US" sz="1400" u="sng">
                <a:solidFill>
                  <a:srgbClr val="9900FF"/>
                </a:solidFill>
                <a:latin typeface="Avenir"/>
                <a:ea typeface="Avenir"/>
                <a:cs typeface="Avenir"/>
                <a:sym typeface="Avenir"/>
              </a:rPr>
              <a:t>fried potato consumption</a:t>
            </a:r>
            <a:r>
              <a:rPr b="1" lang="en-US" sz="1400">
                <a:solidFill>
                  <a:schemeClr val="dk1"/>
                </a:solidFill>
                <a:latin typeface="Avenir"/>
                <a:ea typeface="Avenir"/>
                <a:cs typeface="Avenir"/>
                <a:sym typeface="Avenir"/>
              </a:rPr>
              <a:t> does between those who has </a:t>
            </a:r>
            <a:r>
              <a:rPr b="1" lang="en-US" sz="1400">
                <a:solidFill>
                  <a:schemeClr val="dk1"/>
                </a:solidFill>
                <a:latin typeface="Avenir"/>
                <a:ea typeface="Avenir"/>
                <a:cs typeface="Avenir"/>
                <a:sym typeface="Avenir"/>
              </a:rPr>
              <a:t>heart disease</a:t>
            </a:r>
            <a:r>
              <a:rPr b="1" lang="en-US" sz="1400">
                <a:solidFill>
                  <a:schemeClr val="dk1"/>
                </a:solidFill>
                <a:latin typeface="Avenir"/>
                <a:ea typeface="Avenir"/>
                <a:cs typeface="Avenir"/>
                <a:sym typeface="Avenir"/>
              </a:rPr>
              <a:t> and doesn't.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a:t>
            </a:r>
            <a:r>
              <a:rPr b="1" lang="en-US" sz="1400">
                <a:solidFill>
                  <a:schemeClr val="dk1"/>
                </a:solidFill>
                <a:latin typeface="Avenir"/>
                <a:ea typeface="Avenir"/>
                <a:cs typeface="Avenir"/>
                <a:sym typeface="Avenir"/>
              </a:rPr>
              <a:t>heart disease</a:t>
            </a:r>
            <a:r>
              <a:rPr b="1" lang="en-US" sz="1400">
                <a:solidFill>
                  <a:schemeClr val="dk1"/>
                </a:solidFill>
                <a:latin typeface="Avenir"/>
                <a:ea typeface="Avenir"/>
                <a:cs typeface="Avenir"/>
                <a:sym typeface="Avenir"/>
              </a:rPr>
              <a:t> rate between </a:t>
            </a:r>
            <a:r>
              <a:rPr b="1" lang="en-US" sz="1400" u="sng">
                <a:solidFill>
                  <a:srgbClr val="9900FF"/>
                </a:solidFill>
                <a:latin typeface="Avenir"/>
                <a:ea typeface="Avenir"/>
                <a:cs typeface="Avenir"/>
                <a:sym typeface="Avenir"/>
              </a:rPr>
              <a:t>smokers</a:t>
            </a:r>
            <a:r>
              <a:rPr b="1" lang="en-US" sz="1400">
                <a:solidFill>
                  <a:schemeClr val="dk1"/>
                </a:solidFill>
                <a:latin typeface="Avenir"/>
                <a:ea typeface="Avenir"/>
                <a:cs typeface="Avenir"/>
                <a:sym typeface="Avenir"/>
              </a:rPr>
              <a:t> and non-smokers.</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There </a:t>
            </a:r>
            <a:r>
              <a:rPr b="1" lang="en-US" sz="1400" u="sng">
                <a:solidFill>
                  <a:srgbClr val="FF9900"/>
                </a:solidFill>
                <a:latin typeface="Avenir"/>
                <a:ea typeface="Avenir"/>
                <a:cs typeface="Avenir"/>
                <a:sym typeface="Avenir"/>
              </a:rPr>
              <a:t>IS</a:t>
            </a:r>
            <a:r>
              <a:rPr b="1" lang="en-US" sz="1400">
                <a:solidFill>
                  <a:schemeClr val="dk1"/>
                </a:solidFill>
                <a:latin typeface="Avenir"/>
                <a:ea typeface="Avenir"/>
                <a:cs typeface="Avenir"/>
                <a:sym typeface="Avenir"/>
              </a:rPr>
              <a:t> a significant difference </a:t>
            </a:r>
            <a:r>
              <a:rPr b="1" lang="en-US" sz="1400">
                <a:solidFill>
                  <a:schemeClr val="dk1"/>
                </a:solidFill>
                <a:latin typeface="Avenir"/>
                <a:ea typeface="Avenir"/>
                <a:cs typeface="Avenir"/>
                <a:sym typeface="Avenir"/>
              </a:rPr>
              <a:t>heart disease</a:t>
            </a:r>
            <a:r>
              <a:rPr b="1" lang="en-US" sz="1400">
                <a:solidFill>
                  <a:schemeClr val="dk1"/>
                </a:solidFill>
                <a:latin typeface="Avenir"/>
                <a:ea typeface="Avenir"/>
                <a:cs typeface="Avenir"/>
                <a:sym typeface="Avenir"/>
              </a:rPr>
              <a:t> rate between those who </a:t>
            </a:r>
            <a:r>
              <a:rPr b="1" lang="en-US" sz="1400" u="sng">
                <a:solidFill>
                  <a:srgbClr val="9900FF"/>
                </a:solidFill>
                <a:latin typeface="Avenir"/>
                <a:ea typeface="Avenir"/>
                <a:cs typeface="Avenir"/>
                <a:sym typeface="Avenir"/>
              </a:rPr>
              <a:t>exercise</a:t>
            </a:r>
            <a:r>
              <a:rPr b="1" lang="en-US" sz="1400">
                <a:solidFill>
                  <a:schemeClr val="dk1"/>
                </a:solidFill>
                <a:latin typeface="Avenir"/>
                <a:ea typeface="Avenir"/>
                <a:cs typeface="Avenir"/>
                <a:sym typeface="Avenir"/>
              </a:rPr>
              <a:t> and don't.</a:t>
            </a:r>
            <a:endParaRPr sz="1400"/>
          </a:p>
          <a:p>
            <a:pPr indent="0" lvl="0" marL="0" rtl="0" algn="l">
              <a:spcBef>
                <a:spcPts val="0"/>
              </a:spcBef>
              <a:spcAft>
                <a:spcPts val="0"/>
              </a:spcAft>
              <a:buNone/>
            </a:pPr>
            <a:r>
              <a:t/>
            </a:r>
            <a:endParaRPr sz="3500"/>
          </a:p>
          <a:p>
            <a:pPr indent="0" lvl="0" marL="342900" rtl="0" algn="ctr">
              <a:spcBef>
                <a:spcPts val="0"/>
              </a:spcBef>
              <a:spcAft>
                <a:spcPts val="0"/>
              </a:spcAft>
              <a:buNone/>
            </a:pPr>
            <a:r>
              <a:t/>
            </a:r>
            <a:endParaRPr sz="3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a6b3d2a0a8_6_174"/>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a:t>Heart Disease</a:t>
            </a:r>
            <a:endParaRPr/>
          </a:p>
        </p:txBody>
      </p:sp>
      <p:sp>
        <p:nvSpPr>
          <p:cNvPr id="462" name="Google Shape;462;g2a6b3d2a0a8_6_174"/>
          <p:cNvSpPr txBox="1"/>
          <p:nvPr>
            <p:ph idx="1" type="body"/>
          </p:nvPr>
        </p:nvSpPr>
        <p:spPr>
          <a:xfrm>
            <a:off x="1558625" y="1569850"/>
            <a:ext cx="9979200" cy="5142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lang="en-US" sz="3500"/>
              <a:t>Results</a:t>
            </a:r>
            <a:endParaRPr sz="3500"/>
          </a:p>
          <a:p>
            <a:pPr indent="0" lvl="0" marL="0" rtl="0" algn="l">
              <a:spcBef>
                <a:spcPts val="0"/>
              </a:spcBef>
              <a:spcAft>
                <a:spcPts val="0"/>
              </a:spcAft>
              <a:buNone/>
            </a:pPr>
            <a:r>
              <a:t/>
            </a:r>
            <a:endParaRPr sz="2300"/>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 alcohol consumption is higher on people </a:t>
            </a:r>
            <a:r>
              <a:rPr b="1" lang="en-US" sz="1400" u="sng">
                <a:solidFill>
                  <a:srgbClr val="0000FF"/>
                </a:solidFill>
                <a:latin typeface="Avenir"/>
                <a:ea typeface="Avenir"/>
                <a:cs typeface="Avenir"/>
                <a:sym typeface="Avenir"/>
              </a:rPr>
              <a:t>without heart disease</a:t>
            </a:r>
            <a:r>
              <a:rPr b="1" lang="en-US" sz="1400">
                <a:solidFill>
                  <a:schemeClr val="dk1"/>
                </a:solidFill>
                <a:latin typeface="Avenir"/>
                <a:ea typeface="Avenir"/>
                <a:cs typeface="Avenir"/>
                <a:sym typeface="Avenir"/>
              </a:rPr>
              <a: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 fruit consumption is higher on people </a:t>
            </a:r>
            <a:r>
              <a:rPr b="1" lang="en-US" sz="1400" u="sng">
                <a:solidFill>
                  <a:srgbClr val="0000FF"/>
                </a:solidFill>
                <a:latin typeface="Avenir"/>
                <a:ea typeface="Avenir"/>
                <a:cs typeface="Avenir"/>
                <a:sym typeface="Avenir"/>
              </a:rPr>
              <a:t>without </a:t>
            </a:r>
            <a:r>
              <a:rPr b="1" lang="en-US" sz="1400" u="sng">
                <a:solidFill>
                  <a:srgbClr val="0000FF"/>
                </a:solidFill>
                <a:latin typeface="Avenir"/>
                <a:ea typeface="Avenir"/>
                <a:cs typeface="Avenir"/>
                <a:sym typeface="Avenir"/>
              </a:rPr>
              <a:t>heart disease</a:t>
            </a:r>
            <a:r>
              <a:rPr b="1" lang="en-US" sz="1400">
                <a:solidFill>
                  <a:schemeClr val="dk1"/>
                </a:solidFill>
                <a:latin typeface="Avenir"/>
                <a:ea typeface="Avenir"/>
                <a:cs typeface="Avenir"/>
                <a:sym typeface="Avenir"/>
              </a:rPr>
              <a: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 green vegetables consumption is higher on people </a:t>
            </a:r>
            <a:r>
              <a:rPr b="1" lang="en-US" sz="1400" u="sng">
                <a:solidFill>
                  <a:srgbClr val="0000FF"/>
                </a:solidFill>
                <a:latin typeface="Avenir"/>
                <a:ea typeface="Avenir"/>
                <a:cs typeface="Avenir"/>
                <a:sym typeface="Avenir"/>
              </a:rPr>
              <a:t>without </a:t>
            </a:r>
            <a:r>
              <a:rPr b="1" lang="en-US" sz="1400" u="sng">
                <a:solidFill>
                  <a:srgbClr val="0000FF"/>
                </a:solidFill>
                <a:latin typeface="Avenir"/>
                <a:ea typeface="Avenir"/>
                <a:cs typeface="Avenir"/>
                <a:sym typeface="Avenir"/>
              </a:rPr>
              <a:t>heart disease</a:t>
            </a:r>
            <a:r>
              <a:rPr b="1" lang="en-US" sz="1400">
                <a:solidFill>
                  <a:schemeClr val="dk1"/>
                </a:solidFill>
                <a:latin typeface="Avenir"/>
                <a:ea typeface="Avenir"/>
                <a:cs typeface="Avenir"/>
                <a:sym typeface="Avenir"/>
              </a:rPr>
              <a: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The fried potato consumption is higher on people </a:t>
            </a:r>
            <a:r>
              <a:rPr b="1" lang="en-US" sz="1400" u="sng">
                <a:solidFill>
                  <a:srgbClr val="0000FF"/>
                </a:solidFill>
                <a:latin typeface="Avenir"/>
                <a:ea typeface="Avenir"/>
                <a:cs typeface="Avenir"/>
                <a:sym typeface="Avenir"/>
              </a:rPr>
              <a:t>without </a:t>
            </a:r>
            <a:r>
              <a:rPr b="1" lang="en-US" sz="1400" u="sng">
                <a:solidFill>
                  <a:srgbClr val="0000FF"/>
                </a:solidFill>
                <a:latin typeface="Avenir"/>
                <a:ea typeface="Avenir"/>
                <a:cs typeface="Avenir"/>
                <a:sym typeface="Avenir"/>
              </a:rPr>
              <a:t>heart disease</a:t>
            </a:r>
            <a:r>
              <a:rPr b="1" lang="en-US" sz="1400">
                <a:solidFill>
                  <a:schemeClr val="dk1"/>
                </a:solidFill>
                <a:latin typeface="Avenir"/>
                <a:ea typeface="Avenir"/>
                <a:cs typeface="Avenir"/>
                <a:sym typeface="Avenir"/>
              </a:rPr>
              <a:t>.</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u="sng">
                <a:solidFill>
                  <a:srgbClr val="0000FF"/>
                </a:solidFill>
                <a:latin typeface="Avenir"/>
                <a:ea typeface="Avenir"/>
                <a:cs typeface="Avenir"/>
                <a:sym typeface="Avenir"/>
              </a:rPr>
              <a:t>Smokers</a:t>
            </a:r>
            <a:r>
              <a:rPr b="1" lang="en-US" sz="1400">
                <a:solidFill>
                  <a:schemeClr val="dk1"/>
                </a:solidFill>
                <a:latin typeface="Avenir"/>
                <a:ea typeface="Avenir"/>
                <a:cs typeface="Avenir"/>
                <a:sym typeface="Avenir"/>
              </a:rPr>
              <a:t> has a higher rate of heart disease.</a:t>
            </a:r>
            <a:endParaRPr b="1" sz="1400">
              <a:solidFill>
                <a:schemeClr val="dk1"/>
              </a:solidFill>
              <a:latin typeface="Avenir"/>
              <a:ea typeface="Avenir"/>
              <a:cs typeface="Avenir"/>
              <a:sym typeface="Avenir"/>
            </a:endParaRPr>
          </a:p>
          <a:p>
            <a:pPr indent="0" lvl="0" marL="457200" rtl="0" algn="l">
              <a:spcBef>
                <a:spcPts val="0"/>
              </a:spcBef>
              <a:spcAft>
                <a:spcPts val="0"/>
              </a:spcAft>
              <a:buNone/>
            </a:pPr>
            <a:r>
              <a:t/>
            </a:r>
            <a:endParaRPr b="1" sz="1400">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b="1" lang="en-US" sz="1400">
                <a:solidFill>
                  <a:schemeClr val="dk1"/>
                </a:solidFill>
                <a:latin typeface="Avenir"/>
                <a:ea typeface="Avenir"/>
                <a:cs typeface="Avenir"/>
                <a:sym typeface="Avenir"/>
              </a:rPr>
              <a:t>People who </a:t>
            </a:r>
            <a:r>
              <a:rPr b="1" lang="en-US" sz="1400" u="sng">
                <a:solidFill>
                  <a:srgbClr val="0000FF"/>
                </a:solidFill>
                <a:latin typeface="Avenir"/>
                <a:ea typeface="Avenir"/>
                <a:cs typeface="Avenir"/>
                <a:sym typeface="Avenir"/>
              </a:rPr>
              <a:t>don’t exercise</a:t>
            </a:r>
            <a:r>
              <a:rPr b="1" lang="en-US" sz="1400">
                <a:solidFill>
                  <a:schemeClr val="dk1"/>
                </a:solidFill>
                <a:latin typeface="Avenir"/>
                <a:ea typeface="Avenir"/>
                <a:cs typeface="Avenir"/>
                <a:sym typeface="Avenir"/>
              </a:rPr>
              <a:t> has a higher rate of heart disease.</a:t>
            </a:r>
            <a:endParaRPr sz="1400"/>
          </a:p>
          <a:p>
            <a:pPr indent="0" lvl="0" marL="0" rtl="0" algn="l">
              <a:spcBef>
                <a:spcPts val="0"/>
              </a:spcBef>
              <a:spcAft>
                <a:spcPts val="0"/>
              </a:spcAft>
              <a:buNone/>
            </a:pPr>
            <a:r>
              <a:t/>
            </a:r>
            <a:endParaRPr sz="3500"/>
          </a:p>
          <a:p>
            <a:pPr indent="0" lvl="0" marL="342900" rtl="0" algn="ctr">
              <a:spcBef>
                <a:spcPts val="0"/>
              </a:spcBef>
              <a:spcAft>
                <a:spcPts val="0"/>
              </a:spcAft>
              <a:buNone/>
            </a:pPr>
            <a:r>
              <a:t/>
            </a:r>
            <a:endParaRPr sz="3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g2a68a845962_2_23"/>
          <p:cNvPicPr preferRelativeResize="0"/>
          <p:nvPr/>
        </p:nvPicPr>
        <p:blipFill>
          <a:blip r:embed="rId3">
            <a:alphaModFix/>
          </a:blip>
          <a:stretch>
            <a:fillRect/>
          </a:stretch>
        </p:blipFill>
        <p:spPr>
          <a:xfrm>
            <a:off x="239225" y="-96074"/>
            <a:ext cx="12192000" cy="1149098"/>
          </a:xfrm>
          <a:prstGeom prst="rect">
            <a:avLst/>
          </a:prstGeom>
          <a:noFill/>
          <a:ln>
            <a:noFill/>
          </a:ln>
        </p:spPr>
      </p:pic>
      <p:pic>
        <p:nvPicPr>
          <p:cNvPr id="198" name="Google Shape;198;g2a68a845962_2_23"/>
          <p:cNvPicPr preferRelativeResize="0"/>
          <p:nvPr/>
        </p:nvPicPr>
        <p:blipFill>
          <a:blip r:embed="rId4">
            <a:alphaModFix/>
          </a:blip>
          <a:stretch>
            <a:fillRect/>
          </a:stretch>
        </p:blipFill>
        <p:spPr>
          <a:xfrm>
            <a:off x="1723050" y="3292325"/>
            <a:ext cx="10079099" cy="3433200"/>
          </a:xfrm>
          <a:prstGeom prst="rect">
            <a:avLst/>
          </a:prstGeom>
          <a:noFill/>
          <a:ln>
            <a:noFill/>
          </a:ln>
        </p:spPr>
      </p:pic>
      <p:pic>
        <p:nvPicPr>
          <p:cNvPr id="199" name="Google Shape;199;g2a68a845962_2_23"/>
          <p:cNvPicPr preferRelativeResize="0"/>
          <p:nvPr/>
        </p:nvPicPr>
        <p:blipFill>
          <a:blip r:embed="rId5">
            <a:alphaModFix/>
          </a:blip>
          <a:stretch>
            <a:fillRect/>
          </a:stretch>
        </p:blipFill>
        <p:spPr>
          <a:xfrm>
            <a:off x="1617125" y="805472"/>
            <a:ext cx="9660675" cy="242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a68a845962_2_37"/>
          <p:cNvSpPr txBox="1"/>
          <p:nvPr>
            <p:ph type="ctrTitle"/>
          </p:nvPr>
        </p:nvSpPr>
        <p:spPr>
          <a:xfrm>
            <a:off x="2589212" y="2514600"/>
            <a:ext cx="8915400" cy="2262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Century Gothic"/>
              <a:buNone/>
            </a:pPr>
            <a:r>
              <a:rPr lang="en-US"/>
              <a:t>Deep dive into selected Health issues</a:t>
            </a:r>
            <a:r>
              <a:rPr b="0" i="0" lang="en-US" sz="5400" u="none">
                <a:solidFill>
                  <a:srgbClr val="262626"/>
                </a:solidFill>
                <a:latin typeface="Century Gothic"/>
                <a:ea typeface="Century Gothic"/>
                <a:cs typeface="Century Gothic"/>
                <a:sym typeface="Century Gothic"/>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Arthritis</a:t>
            </a:r>
            <a:endParaRPr/>
          </a:p>
        </p:txBody>
      </p:sp>
      <p:sp>
        <p:nvSpPr>
          <p:cNvPr id="210" name="Google Shape;210;p4"/>
          <p:cNvSpPr txBox="1"/>
          <p:nvPr>
            <p:ph idx="1" type="body"/>
          </p:nvPr>
        </p:nvSpPr>
        <p:spPr>
          <a:xfrm>
            <a:off x="681037" y="2336800"/>
            <a:ext cx="9613900" cy="108108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500"/>
              <a:buFont typeface="Noto Sans Symbols"/>
              <a:buChar char="🠶"/>
            </a:pPr>
            <a:r>
              <a:rPr b="0" i="0" lang="en-US" sz="1500" u="none">
                <a:solidFill>
                  <a:srgbClr val="404040"/>
                </a:solidFill>
                <a:latin typeface="Century Gothic"/>
                <a:ea typeface="Century Gothic"/>
                <a:cs typeface="Century Gothic"/>
                <a:sym typeface="Century Gothic"/>
              </a:rPr>
              <a:t>Arthritis occurs the most frequently with 32.7% of the participants reporting this health issue.  When we looked into the data, we found the incidence of arthritis was higher for female participants than male participants.  Given this we wanted to determine if the difference could be explained by randomness or whether the difference was statistically significant</a:t>
            </a:r>
            <a:endParaRPr/>
          </a:p>
        </p:txBody>
      </p:sp>
      <p:pic>
        <p:nvPicPr>
          <p:cNvPr id="211" name="Google Shape;211;p4"/>
          <p:cNvPicPr preferRelativeResize="0"/>
          <p:nvPr/>
        </p:nvPicPr>
        <p:blipFill rotWithShape="1">
          <a:blip r:embed="rId3">
            <a:alphaModFix/>
          </a:blip>
          <a:srcRect b="0" l="0" r="0" t="0"/>
          <a:stretch/>
        </p:blipFill>
        <p:spPr>
          <a:xfrm>
            <a:off x="2211387" y="3568700"/>
            <a:ext cx="6035675" cy="302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
          <p:cNvSpPr txBox="1"/>
          <p:nvPr>
            <p:ph type="title"/>
          </p:nvPr>
        </p:nvSpPr>
        <p:spPr>
          <a:xfrm>
            <a:off x="2592375" y="623874"/>
            <a:ext cx="8912100" cy="123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Chi-Square Contingency Table Analysis Art</a:t>
            </a:r>
            <a:r>
              <a:rPr lang="en-US"/>
              <a:t>hritis by </a:t>
            </a:r>
            <a:r>
              <a:rPr b="0" i="0" lang="en-US" sz="3600" u="none">
                <a:solidFill>
                  <a:srgbClr val="262626"/>
                </a:solidFill>
                <a:latin typeface="Century Gothic"/>
                <a:ea typeface="Century Gothic"/>
                <a:cs typeface="Century Gothic"/>
                <a:sym typeface="Century Gothic"/>
              </a:rPr>
              <a:t>Sex </a:t>
            </a:r>
            <a:endParaRPr/>
          </a:p>
        </p:txBody>
      </p:sp>
      <p:graphicFrame>
        <p:nvGraphicFramePr>
          <p:cNvPr id="217" name="Google Shape;217;p5"/>
          <p:cNvGraphicFramePr/>
          <p:nvPr/>
        </p:nvGraphicFramePr>
        <p:xfrm>
          <a:off x="1508125" y="2403475"/>
          <a:ext cx="3000000" cy="3000000"/>
        </p:xfrm>
        <a:graphic>
          <a:graphicData uri="http://schemas.openxmlformats.org/drawingml/2006/table">
            <a:tbl>
              <a:tblPr>
                <a:noFill/>
                <a:tableStyleId>{398CEF3E-C4B2-4830-93E1-B7CADB2F6548}</a:tableStyleId>
              </a:tblPr>
              <a:tblGrid>
                <a:gridCol w="2709850"/>
                <a:gridCol w="2709850"/>
                <a:gridCol w="2708275"/>
              </a:tblGrid>
              <a:tr h="371475">
                <a:tc>
                  <a:txBody>
                    <a:bodyPr/>
                    <a:lstStyle/>
                    <a:p>
                      <a:pPr indent="0" lvl="0" marL="0" marR="0" rtl="0" algn="l">
                        <a:lnSpc>
                          <a:spcPct val="100000"/>
                        </a:lnSpc>
                        <a:spcBef>
                          <a:spcPts val="0"/>
                        </a:spcBef>
                        <a:spcAft>
                          <a:spcPts val="0"/>
                        </a:spcAft>
                        <a:buClr>
                          <a:srgbClr val="FFFFFF"/>
                        </a:buClr>
                        <a:buSzPts val="1800"/>
                        <a:buFont typeface="Century Gothic"/>
                        <a:buNone/>
                      </a:pPr>
                      <a:r>
                        <a:rPr b="1" i="0" lang="en-US" sz="1800" u="none" cap="none" strike="noStrike">
                          <a:solidFill>
                            <a:srgbClr val="FFFFFF"/>
                          </a:solidFill>
                          <a:latin typeface="Century Gothic"/>
                          <a:ea typeface="Century Gothic"/>
                          <a:cs typeface="Century Gothic"/>
                          <a:sym typeface="Century Gothic"/>
                        </a:rPr>
                        <a:t>Count of Candidates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i="0" lang="en-US" sz="1800" u="none" cap="none" strike="noStrike">
                          <a:solidFill>
                            <a:srgbClr val="FFFFFF"/>
                          </a:solidFill>
                          <a:latin typeface="Century Gothic"/>
                          <a:ea typeface="Century Gothic"/>
                          <a:cs typeface="Century Gothic"/>
                          <a:sym typeface="Century Gothic"/>
                        </a:rPr>
                        <a:t>No Arthritis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entury Gothic"/>
                        <a:buNone/>
                      </a:pPr>
                      <a:r>
                        <a:rPr b="1" i="0" lang="en-US" sz="1800" u="none" cap="none" strike="noStrike">
                          <a:solidFill>
                            <a:srgbClr val="FFFFFF"/>
                          </a:solidFill>
                          <a:latin typeface="Century Gothic"/>
                          <a:ea typeface="Century Gothic"/>
                          <a:cs typeface="Century Gothic"/>
                          <a:sym typeface="Century Gothic"/>
                        </a:rPr>
                        <a:t>With Arthritis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Female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100528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59668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CDCC"/>
                    </a:solidFill>
                  </a:tcPr>
                </a:tc>
              </a:tr>
              <a:tr h="371475">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Male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107255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c>
                  <a:txBody>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cap="none" strike="noStrike">
                          <a:solidFill>
                            <a:srgbClr val="000000"/>
                          </a:solidFill>
                          <a:latin typeface="Century Gothic"/>
                          <a:ea typeface="Century Gothic"/>
                          <a:cs typeface="Century Gothic"/>
                          <a:sym typeface="Century Gothic"/>
                        </a:rPr>
                        <a:t>41403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E8E7"/>
                    </a:solidFill>
                  </a:tcPr>
                </a:tc>
              </a:tr>
            </a:tbl>
          </a:graphicData>
        </a:graphic>
      </p:graphicFrame>
      <p:sp>
        <p:nvSpPr>
          <p:cNvPr id="218" name="Google Shape;218;p5"/>
          <p:cNvSpPr txBox="1"/>
          <p:nvPr/>
        </p:nvSpPr>
        <p:spPr>
          <a:xfrm>
            <a:off x="1508125" y="3798887"/>
            <a:ext cx="8128000" cy="2306637"/>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500"/>
              <a:buFont typeface="Century Gothic"/>
              <a:buNone/>
            </a:pPr>
            <a:r>
              <a:rPr b="0" i="0" lang="en-US" sz="1500" u="none">
                <a:solidFill>
                  <a:schemeClr val="dk1"/>
                </a:solidFill>
                <a:latin typeface="Century Gothic"/>
                <a:ea typeface="Century Gothic"/>
                <a:cs typeface="Century Gothic"/>
                <a:sym typeface="Century Gothic"/>
              </a:rPr>
              <a:t>We chose to put the incidence of Arthritis by Sex through a Chi-Square as follows:</a:t>
            </a:r>
            <a:endParaRPr/>
          </a:p>
          <a:p>
            <a:pPr indent="0" lvl="0" marL="0" marR="0" rtl="0" algn="l">
              <a:lnSpc>
                <a:spcPct val="80000"/>
              </a:lnSpc>
              <a:spcBef>
                <a:spcPts val="0"/>
              </a:spcBef>
              <a:spcAft>
                <a:spcPts val="0"/>
              </a:spcAft>
              <a:buClr>
                <a:schemeClr val="dk1"/>
              </a:buClr>
              <a:buSzPts val="1500"/>
              <a:buFont typeface="Century Gothic"/>
              <a:buNone/>
            </a:pPr>
            <a:r>
              <a:rPr b="0" i="0" lang="en-US" sz="1500" u="sng">
                <a:solidFill>
                  <a:schemeClr val="dk1"/>
                </a:solidFill>
                <a:latin typeface="Century Gothic"/>
                <a:ea typeface="Century Gothic"/>
                <a:cs typeface="Century Gothic"/>
                <a:sym typeface="Century Gothic"/>
              </a:rPr>
              <a:t>Alternative Hypothesis: </a:t>
            </a:r>
            <a:r>
              <a:rPr b="0" i="0" lang="en-US" sz="1500" u="none">
                <a:solidFill>
                  <a:schemeClr val="dk1"/>
                </a:solidFill>
                <a:latin typeface="Century Gothic"/>
                <a:ea typeface="Century Gothic"/>
                <a:cs typeface="Century Gothic"/>
                <a:sym typeface="Century Gothic"/>
              </a:rPr>
              <a:t>The occurrence of Arthritis varies significantly by Sex.</a:t>
            </a:r>
            <a:endParaRPr/>
          </a:p>
          <a:p>
            <a:pPr indent="0" lvl="0" marL="0" marR="0" rtl="0" algn="l">
              <a:lnSpc>
                <a:spcPct val="80000"/>
              </a:lnSpc>
              <a:spcBef>
                <a:spcPts val="0"/>
              </a:spcBef>
              <a:spcAft>
                <a:spcPts val="0"/>
              </a:spcAft>
              <a:buClr>
                <a:schemeClr val="dk1"/>
              </a:buClr>
              <a:buSzPts val="1500"/>
              <a:buFont typeface="Century Gothic"/>
              <a:buNone/>
            </a:pPr>
            <a:r>
              <a:t/>
            </a:r>
            <a:endParaRPr b="0" i="0" sz="1500" u="none">
              <a:solidFill>
                <a:schemeClr val="dk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dk1"/>
              </a:buClr>
              <a:buSzPts val="1500"/>
              <a:buFont typeface="Century Gothic"/>
              <a:buNone/>
            </a:pPr>
            <a:r>
              <a:rPr b="0" i="0" lang="en-US" sz="1500" u="sng">
                <a:solidFill>
                  <a:schemeClr val="dk1"/>
                </a:solidFill>
                <a:latin typeface="Century Gothic"/>
                <a:ea typeface="Century Gothic"/>
                <a:cs typeface="Century Gothic"/>
                <a:sym typeface="Century Gothic"/>
              </a:rPr>
              <a:t>Null Hypothesis: </a:t>
            </a:r>
            <a:r>
              <a:rPr b="0" i="0" lang="en-US" sz="1500" u="none">
                <a:solidFill>
                  <a:schemeClr val="dk1"/>
                </a:solidFill>
                <a:latin typeface="Century Gothic"/>
                <a:ea typeface="Century Gothic"/>
                <a:cs typeface="Century Gothic"/>
                <a:sym typeface="Century Gothic"/>
              </a:rPr>
              <a:t>The variance in the occurrence of Arthritis is not significant and can be explained by randomness.</a:t>
            </a:r>
            <a:endParaRPr/>
          </a:p>
          <a:p>
            <a:pPr indent="0" lvl="0" marL="0" marR="0" rtl="0" algn="l">
              <a:lnSpc>
                <a:spcPct val="80000"/>
              </a:lnSpc>
              <a:spcBef>
                <a:spcPts val="0"/>
              </a:spcBef>
              <a:spcAft>
                <a:spcPts val="0"/>
              </a:spcAft>
              <a:buClr>
                <a:schemeClr val="dk1"/>
              </a:buClr>
              <a:buSzPts val="1500"/>
              <a:buFont typeface="Century Gothic"/>
              <a:buNone/>
            </a:pPr>
            <a:r>
              <a:t/>
            </a:r>
            <a:endParaRPr b="0" i="0" sz="1500" u="none">
              <a:solidFill>
                <a:schemeClr val="dk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dk1"/>
              </a:buClr>
              <a:buSzPts val="1500"/>
              <a:buFont typeface="Century Gothic"/>
              <a:buNone/>
            </a:pPr>
            <a:r>
              <a:rPr b="0" i="0" lang="en-US" sz="1500" u="sng">
                <a:solidFill>
                  <a:schemeClr val="dk1"/>
                </a:solidFill>
                <a:latin typeface="Century Gothic"/>
                <a:ea typeface="Century Gothic"/>
                <a:cs typeface="Century Gothic"/>
                <a:sym typeface="Century Gothic"/>
              </a:rPr>
              <a:t>Outcome:  </a:t>
            </a:r>
            <a:r>
              <a:rPr b="0" i="0" lang="en-US" sz="1500" u="none">
                <a:solidFill>
                  <a:schemeClr val="dk1"/>
                </a:solidFill>
                <a:latin typeface="Century Gothic"/>
                <a:ea typeface="Century Gothic"/>
                <a:cs typeface="Century Gothic"/>
                <a:sym typeface="Century Gothic"/>
              </a:rPr>
              <a:t>Using the distribution of individuals who do not have arthritis by sex and comparing that to the observed distribution of individuals who have Arthritis by sex, the chi-square contingency analysis results in a p-value of 0.0. This suggests there is no statistical relationship between the two groups and the observed variation we see is not happening by chance and we must reject the null hypothesis and assume the changes in the incidence of arthritis by sex is significant.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6"/>
          <p:cNvSpPr txBox="1"/>
          <p:nvPr>
            <p:ph type="title"/>
          </p:nvPr>
        </p:nvSpPr>
        <p:spPr>
          <a:xfrm>
            <a:off x="2592387" y="623887"/>
            <a:ext cx="8912225"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Can a Candidates BMI Impact the incidence of Arthritis?</a:t>
            </a:r>
            <a:endParaRPr/>
          </a:p>
        </p:txBody>
      </p:sp>
      <p:sp>
        <p:nvSpPr>
          <p:cNvPr id="224" name="Google Shape;224;p6"/>
          <p:cNvSpPr txBox="1"/>
          <p:nvPr>
            <p:ph idx="1" type="body"/>
          </p:nvPr>
        </p:nvSpPr>
        <p:spPr>
          <a:xfrm>
            <a:off x="2589212" y="2133600"/>
            <a:ext cx="8915400" cy="3778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00"/>
              <a:buFont typeface="Noto Sans Symbols"/>
              <a:buChar char="🠶"/>
            </a:pPr>
            <a:r>
              <a:rPr b="0" i="0" lang="en-US" sz="1800" u="none">
                <a:solidFill>
                  <a:srgbClr val="404040"/>
                </a:solidFill>
                <a:latin typeface="Century Gothic"/>
                <a:ea typeface="Century Gothic"/>
                <a:cs typeface="Century Gothic"/>
                <a:sym typeface="Century Gothic"/>
              </a:rPr>
              <a:t>Investigating further we wanted to determine if the BMI score of a Candidate could impact the incidence of Arthritis. We chose a T-Test </a:t>
            </a:r>
            <a:endParaRPr/>
          </a:p>
        </p:txBody>
      </p:sp>
      <p:pic>
        <p:nvPicPr>
          <p:cNvPr id="225" name="Google Shape;225;p6"/>
          <p:cNvPicPr preferRelativeResize="0"/>
          <p:nvPr/>
        </p:nvPicPr>
        <p:blipFill rotWithShape="1">
          <a:blip r:embed="rId3">
            <a:alphaModFix/>
          </a:blip>
          <a:srcRect b="0" l="0" r="0" t="0"/>
          <a:stretch/>
        </p:blipFill>
        <p:spPr>
          <a:xfrm>
            <a:off x="2481262" y="3195637"/>
            <a:ext cx="5083175" cy="337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Wisp">
  <a:themeElements>
    <a:clrScheme name="default">
      <a:dk1>
        <a:srgbClr val="000000"/>
      </a:dk1>
      <a:lt1>
        <a:srgbClr val="FFFFFF"/>
      </a:lt1>
      <a:dk2>
        <a:srgbClr val="766F54"/>
      </a:dk2>
      <a:lt2>
        <a:srgbClr val="E3EACF"/>
      </a:lt2>
      <a:accent1>
        <a:srgbClr val="A53010"/>
      </a:accent1>
      <a:accent2>
        <a:srgbClr val="DE7E18"/>
      </a:accent2>
      <a:accent3>
        <a:srgbClr val="FFFFFF"/>
      </a:accent3>
      <a:accent4>
        <a:srgbClr val="A53010"/>
      </a:accent4>
      <a:accent5>
        <a:srgbClr val="DE7E18"/>
      </a:accent5>
      <a:accent6>
        <a:srgbClr val="FFFFFF"/>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2023-12-13T12:09:48Z</dcterms:created>
  <dc:creator>John Ellis</dc:creator>
</cp:coreProperties>
</file>