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4" r:id="rId9"/>
    <p:sldId id="263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D4ED9F-FE07-49E1-9D8E-AF23132C7AA0}" type="datetimeFigureOut">
              <a:rPr lang="es-CO" smtClean="0"/>
              <a:t>22/06/2018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E51EE67-2199-4A00-9E00-3668E989CFBD}" type="slidenum">
              <a:rPr lang="es-CO" smtClean="0"/>
              <a:t>‹Nº›</a:t>
            </a:fld>
            <a:endParaRPr lang="es-CO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258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ED9F-FE07-49E1-9D8E-AF23132C7AA0}" type="datetimeFigureOut">
              <a:rPr lang="es-CO" smtClean="0"/>
              <a:t>22/06/2018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EE67-2199-4A00-9E00-3668E989CF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964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ED9F-FE07-49E1-9D8E-AF23132C7AA0}" type="datetimeFigureOut">
              <a:rPr lang="es-CO" smtClean="0"/>
              <a:t>22/06/2018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EE67-2199-4A00-9E00-3668E989CF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1791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ED9F-FE07-49E1-9D8E-AF23132C7AA0}" type="datetimeFigureOut">
              <a:rPr lang="es-CO" smtClean="0"/>
              <a:t>22/06/2018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EE67-2199-4A00-9E00-3668E989CFBD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4045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ED9F-FE07-49E1-9D8E-AF23132C7AA0}" type="datetimeFigureOut">
              <a:rPr lang="es-CO" smtClean="0"/>
              <a:t>22/06/2018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EE67-2199-4A00-9E00-3668E989CF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830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ED9F-FE07-49E1-9D8E-AF23132C7AA0}" type="datetimeFigureOut">
              <a:rPr lang="es-CO" smtClean="0"/>
              <a:t>22/06/2018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EE67-2199-4A00-9E00-3668E989CF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0274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ED9F-FE07-49E1-9D8E-AF23132C7AA0}" type="datetimeFigureOut">
              <a:rPr lang="es-CO" smtClean="0"/>
              <a:t>22/06/2018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EE67-2199-4A00-9E00-3668E989CF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3806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ED9F-FE07-49E1-9D8E-AF23132C7AA0}" type="datetimeFigureOut">
              <a:rPr lang="es-CO" smtClean="0"/>
              <a:t>22/06/2018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EE67-2199-4A00-9E00-3668E989CF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3433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ED9F-FE07-49E1-9D8E-AF23132C7AA0}" type="datetimeFigureOut">
              <a:rPr lang="es-CO" smtClean="0"/>
              <a:t>22/06/2018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EE67-2199-4A00-9E00-3668E989CF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760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ED9F-FE07-49E1-9D8E-AF23132C7AA0}" type="datetimeFigureOut">
              <a:rPr lang="es-CO" smtClean="0"/>
              <a:t>22/06/2018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EE67-2199-4A00-9E00-3668E989CF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598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ED9F-FE07-49E1-9D8E-AF23132C7AA0}" type="datetimeFigureOut">
              <a:rPr lang="es-CO" smtClean="0"/>
              <a:t>22/06/2018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EE67-2199-4A00-9E00-3668E989CF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241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ED9F-FE07-49E1-9D8E-AF23132C7AA0}" type="datetimeFigureOut">
              <a:rPr lang="es-CO" smtClean="0"/>
              <a:t>22/06/2018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EE67-2199-4A00-9E00-3668E989CF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8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ED9F-FE07-49E1-9D8E-AF23132C7AA0}" type="datetimeFigureOut">
              <a:rPr lang="es-CO" smtClean="0"/>
              <a:t>22/06/2018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EE67-2199-4A00-9E00-3668E989CF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46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ED9F-FE07-49E1-9D8E-AF23132C7AA0}" type="datetimeFigureOut">
              <a:rPr lang="es-CO" smtClean="0"/>
              <a:t>22/06/2018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EE67-2199-4A00-9E00-3668E989CF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280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ED9F-FE07-49E1-9D8E-AF23132C7AA0}" type="datetimeFigureOut">
              <a:rPr lang="es-CO" smtClean="0"/>
              <a:t>22/06/2018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EE67-2199-4A00-9E00-3668E989CF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82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ED9F-FE07-49E1-9D8E-AF23132C7AA0}" type="datetimeFigureOut">
              <a:rPr lang="es-CO" smtClean="0"/>
              <a:t>22/06/2018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EE67-2199-4A00-9E00-3668E989CF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577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ED9F-FE07-49E1-9D8E-AF23132C7AA0}" type="datetimeFigureOut">
              <a:rPr lang="es-CO" smtClean="0"/>
              <a:t>22/06/2018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EE67-2199-4A00-9E00-3668E989CF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048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D4ED9F-FE07-49E1-9D8E-AF23132C7AA0}" type="datetimeFigureOut">
              <a:rPr lang="es-CO" smtClean="0"/>
              <a:t>22/06/2018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E51EE67-2199-4A00-9E00-3668E989CF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400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12277"/>
          </a:xfrm>
        </p:spPr>
        <p:txBody>
          <a:bodyPr>
            <a:noAutofit/>
          </a:bodyPr>
          <a:lstStyle/>
          <a:p>
            <a:r>
              <a:rPr lang="es-CO" sz="4000" dirty="0" smtClean="0"/>
              <a:t>COMITÉ CENTRAL DE BIBLIOTECAS  </a:t>
            </a:r>
            <a:br>
              <a:rPr lang="es-CO" sz="4000" dirty="0" smtClean="0"/>
            </a:br>
            <a:r>
              <a:rPr lang="es-CO" sz="2800" dirty="0" smtClean="0"/>
              <a:t>JUNIO 2018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16825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 smtClean="0"/>
              <a:t>Logros división de </a:t>
            </a:r>
            <a:r>
              <a:rPr lang="es-CO" smtClean="0"/>
              <a:t>bibliotecas </a:t>
            </a:r>
            <a:r>
              <a:rPr lang="es-CO" smtClean="0"/>
              <a:t>2017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/>
              <a:t>compra de 9.936 materiales </a:t>
            </a:r>
            <a:r>
              <a:rPr lang="es-ES_tradnl" dirty="0" smtClean="0"/>
              <a:t>bibliográficos</a:t>
            </a:r>
          </a:p>
          <a:p>
            <a:pPr lvl="1"/>
            <a:r>
              <a:rPr lang="es-ES_tradnl" dirty="0" smtClean="0"/>
              <a:t>9.164 </a:t>
            </a:r>
            <a:r>
              <a:rPr lang="es-ES_tradnl" dirty="0"/>
              <a:t>libros </a:t>
            </a:r>
            <a:r>
              <a:rPr lang="es-ES_tradnl" dirty="0" smtClean="0"/>
              <a:t>impresos</a:t>
            </a:r>
          </a:p>
          <a:p>
            <a:pPr lvl="1"/>
            <a:r>
              <a:rPr lang="es-ES_tradnl" dirty="0" smtClean="0"/>
              <a:t>706 </a:t>
            </a:r>
            <a:r>
              <a:rPr lang="es-ES_tradnl" dirty="0"/>
              <a:t>videos y 66 </a:t>
            </a:r>
            <a:r>
              <a:rPr lang="es-ES_tradnl" dirty="0" err="1" smtClean="0"/>
              <a:t>CD-Rom</a:t>
            </a:r>
            <a:r>
              <a:rPr lang="es-ES_tradnl" dirty="0" smtClean="0"/>
              <a:t>.</a:t>
            </a:r>
          </a:p>
          <a:p>
            <a:pPr marL="457200" lvl="1" indent="0">
              <a:buNone/>
            </a:pPr>
            <a:r>
              <a:rPr lang="es-ES_tradnl" dirty="0" smtClean="0">
                <a:latin typeface="Bookman Old Style" panose="02050604050505020204" pitchFamily="18" charset="0"/>
              </a:rPr>
              <a:t>					250.473 </a:t>
            </a:r>
            <a:r>
              <a:rPr lang="es-ES_tradnl" dirty="0">
                <a:latin typeface="Bookman Old Style" panose="02050604050505020204" pitchFamily="18" charset="0"/>
              </a:rPr>
              <a:t>libros en </a:t>
            </a:r>
            <a:r>
              <a:rPr lang="es-ES_tradnl" b="1" dirty="0">
                <a:latin typeface="Bookman Old Style" panose="02050604050505020204" pitchFamily="18" charset="0"/>
              </a:rPr>
              <a:t>formato electrónico </a:t>
            </a:r>
            <a:r>
              <a:rPr lang="es-ES_tradnl" b="1" dirty="0" smtClean="0">
                <a:latin typeface="Bookman Old Style" panose="02050604050505020204" pitchFamily="18" charset="0"/>
              </a:rPr>
              <a:t>					</a:t>
            </a:r>
            <a:r>
              <a:rPr lang="es-ES_tradnl" dirty="0" smtClean="0">
                <a:latin typeface="Bookman Old Style" panose="02050604050505020204" pitchFamily="18" charset="0"/>
              </a:rPr>
              <a:t>(61.168	por </a:t>
            </a:r>
            <a:r>
              <a:rPr lang="es-ES_tradnl" dirty="0">
                <a:latin typeface="Bookman Old Style" panose="02050604050505020204" pitchFamily="18" charset="0"/>
              </a:rPr>
              <a:t>compra a perpetuidad y </a:t>
            </a:r>
            <a:r>
              <a:rPr lang="es-ES_tradnl" dirty="0" smtClean="0">
                <a:latin typeface="Bookman Old Style" panose="02050604050505020204" pitchFamily="18" charset="0"/>
              </a:rPr>
              <a:t>						189.305 </a:t>
            </a:r>
            <a:r>
              <a:rPr lang="es-ES_tradnl" dirty="0">
                <a:latin typeface="Bookman Old Style" panose="02050604050505020204" pitchFamily="18" charset="0"/>
              </a:rPr>
              <a:t>por s</a:t>
            </a:r>
            <a:r>
              <a:rPr lang="es-ES_tradnl" dirty="0" smtClean="0">
                <a:latin typeface="Bookman Old Style" panose="02050604050505020204" pitchFamily="18" charset="0"/>
              </a:rPr>
              <a:t>uscripción</a:t>
            </a:r>
            <a:r>
              <a:rPr lang="es-ES_tradnl" dirty="0">
                <a:latin typeface="Bookman Old Style" panose="02050604050505020204" pitchFamily="18" charset="0"/>
              </a:rPr>
              <a:t>). </a:t>
            </a:r>
            <a:endParaRPr lang="es-ES_tradnl" dirty="0" smtClean="0">
              <a:latin typeface="Bookman Old Style" panose="02050604050505020204" pitchFamily="18" charset="0"/>
            </a:endParaRPr>
          </a:p>
          <a:p>
            <a:pPr marL="457200" lvl="1" indent="0">
              <a:buNone/>
            </a:pPr>
            <a:endParaRPr lang="es-CO" dirty="0">
              <a:latin typeface="Bookman Old Style" panose="02050604050505020204" pitchFamily="18" charset="0"/>
            </a:endParaRPr>
          </a:p>
          <a:p>
            <a:r>
              <a:rPr lang="es-CO" dirty="0" smtClean="0"/>
              <a:t>71,835 títulos de revistas electrónicas (130 bases de datos)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1179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INVERSIÓN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61148882"/>
              </p:ext>
            </p:extLst>
          </p:nvPr>
        </p:nvGraphicFramePr>
        <p:xfrm>
          <a:off x="685801" y="2467783"/>
          <a:ext cx="4314825" cy="2370455"/>
        </p:xfrm>
        <a:graphic>
          <a:graphicData uri="http://schemas.openxmlformats.org/drawingml/2006/table">
            <a:tbl>
              <a:tblPr firstRow="1" firstCol="1" bandRow="1"/>
              <a:tblGrid>
                <a:gridCol w="2801241">
                  <a:extLst>
                    <a:ext uri="{9D8B030D-6E8A-4147-A177-3AD203B41FA5}">
                      <a16:colId xmlns:a16="http://schemas.microsoft.com/office/drawing/2014/main" val="607899725"/>
                    </a:ext>
                  </a:extLst>
                </a:gridCol>
                <a:gridCol w="1513584">
                  <a:extLst>
                    <a:ext uri="{9D8B030D-6E8A-4147-A177-3AD203B41FA5}">
                      <a16:colId xmlns:a16="http://schemas.microsoft.com/office/drawing/2014/main" val="269613556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Tabla 2. VALOR  INVERTIDO POR TIPO DE PUBLICACIÓN 2017</a:t>
                      </a:r>
                      <a:endParaRPr lang="es-CO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748437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_tradnl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RUBRO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PESOS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320016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Libros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721.839.787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83611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Bases de datos y revistas electrónicas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2.401.568.906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09359"/>
                  </a:ext>
                </a:extLst>
              </a:tr>
              <a:tr h="8445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Libros electrónicos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167.233.278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326297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Publicaciones periódicas 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8.445.500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842561"/>
                  </a:ext>
                </a:extLst>
              </a:tr>
              <a:tr h="736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Otros materiales bibliográficos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19.168.000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54223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3.318.255.471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434392"/>
                  </a:ext>
                </a:extLst>
              </a:tr>
              <a:tr h="159385"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Fuente: División de Bibliotecas.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Fecha: Dic.  de 2017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724770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733030"/>
              </p:ext>
            </p:extLst>
          </p:nvPr>
        </p:nvGraphicFramePr>
        <p:xfrm>
          <a:off x="7072658" y="2467783"/>
          <a:ext cx="4010025" cy="2370455"/>
        </p:xfrm>
        <a:graphic>
          <a:graphicData uri="http://schemas.openxmlformats.org/drawingml/2006/table">
            <a:tbl>
              <a:tblPr firstRow="1" firstCol="1" bandRow="1"/>
              <a:tblGrid>
                <a:gridCol w="2259965">
                  <a:extLst>
                    <a:ext uri="{9D8B030D-6E8A-4147-A177-3AD203B41FA5}">
                      <a16:colId xmlns:a16="http://schemas.microsoft.com/office/drawing/2014/main" val="3080183251"/>
                    </a:ext>
                  </a:extLst>
                </a:gridCol>
                <a:gridCol w="1750060">
                  <a:extLst>
                    <a:ext uri="{9D8B030D-6E8A-4147-A177-3AD203B41FA5}">
                      <a16:colId xmlns:a16="http://schemas.microsoft.com/office/drawing/2014/main" val="2816406280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TABLA No. 5.   GASTOS E INVERSIONES EN INFRAESTRUCTURA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34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_tradnl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RUBRO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PESOS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735198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Equipos de cómputo y software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75.000.000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598065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Compra y mantenimiento de muebles y equipos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127.160.480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757986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Obras de mantenimiento de edificios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43.863.142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00423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Materiales Bibliográficos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3.318.255.471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943105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3.564.279.093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29260"/>
                  </a:ext>
                </a:extLst>
              </a:tr>
              <a:tr h="159385">
                <a:tc gridSpan="2"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Fuente: División de Bibliotecas.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      Fecha: Dic. de 2017.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182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3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dirty="0" smtClean="0"/>
              <a:t>PRÉSTAMO Y CONSULTA</a:t>
            </a:r>
            <a:endParaRPr lang="es-CO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497531"/>
              </p:ext>
            </p:extLst>
          </p:nvPr>
        </p:nvGraphicFramePr>
        <p:xfrm>
          <a:off x="685801" y="2538066"/>
          <a:ext cx="4416676" cy="2766060"/>
        </p:xfrm>
        <a:graphic>
          <a:graphicData uri="http://schemas.openxmlformats.org/drawingml/2006/table">
            <a:tbl>
              <a:tblPr firstRow="1" firstCol="1" bandRow="1"/>
              <a:tblGrid>
                <a:gridCol w="1241969">
                  <a:extLst>
                    <a:ext uri="{9D8B030D-6E8A-4147-A177-3AD203B41FA5}">
                      <a16:colId xmlns:a16="http://schemas.microsoft.com/office/drawing/2014/main" val="1449733176"/>
                    </a:ext>
                  </a:extLst>
                </a:gridCol>
                <a:gridCol w="876269">
                  <a:extLst>
                    <a:ext uri="{9D8B030D-6E8A-4147-A177-3AD203B41FA5}">
                      <a16:colId xmlns:a16="http://schemas.microsoft.com/office/drawing/2014/main" val="716880395"/>
                    </a:ext>
                  </a:extLst>
                </a:gridCol>
                <a:gridCol w="875386">
                  <a:extLst>
                    <a:ext uri="{9D8B030D-6E8A-4147-A177-3AD203B41FA5}">
                      <a16:colId xmlns:a16="http://schemas.microsoft.com/office/drawing/2014/main" val="947268757"/>
                    </a:ext>
                  </a:extLst>
                </a:gridCol>
                <a:gridCol w="583884">
                  <a:extLst>
                    <a:ext uri="{9D8B030D-6E8A-4147-A177-3AD203B41FA5}">
                      <a16:colId xmlns:a16="http://schemas.microsoft.com/office/drawing/2014/main" val="2826564607"/>
                    </a:ext>
                  </a:extLst>
                </a:gridCol>
                <a:gridCol w="839168">
                  <a:extLst>
                    <a:ext uri="{9D8B030D-6E8A-4147-A177-3AD203B41FA5}">
                      <a16:colId xmlns:a16="http://schemas.microsoft.com/office/drawing/2014/main" val="3051172859"/>
                    </a:ext>
                  </a:extLst>
                </a:gridCol>
              </a:tblGrid>
              <a:tr h="221681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Tabla 6. </a:t>
                      </a: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DE PRÉSTAMOS Y RENOVACIONES EN COLECCIÓN ABIERTA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491850"/>
                  </a:ext>
                </a:extLst>
              </a:tr>
              <a:tr h="221681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MODALIDAD DE PRÉSTAMO O RENOVACIÓN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ESQUEMAS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81376"/>
                  </a:ext>
                </a:extLst>
              </a:tr>
              <a:tr h="44336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000-300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400-600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700-900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642923"/>
                  </a:ext>
                </a:extLst>
              </a:tr>
              <a:tr h="2216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Por los bibliotecarios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36.903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19.017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37.199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93.119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906596"/>
                  </a:ext>
                </a:extLst>
              </a:tr>
              <a:tr h="2216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 préstamo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26.083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13.886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34.503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74.472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606535"/>
                  </a:ext>
                </a:extLst>
              </a:tr>
              <a:tr h="2216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Consulta en sala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16.537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17.754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17.285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51.576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222491"/>
                  </a:ext>
                </a:extLst>
              </a:tr>
              <a:tr h="2216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79.523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50.657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88.987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219.167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599058"/>
                  </a:ext>
                </a:extLst>
              </a:tr>
              <a:tr h="443363">
                <a:tc gridSpan="5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Fuente: División de Bibliotecas.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Fecha: Dic.  de 2017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071836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265856"/>
              </p:ext>
            </p:extLst>
          </p:nvPr>
        </p:nvGraphicFramePr>
        <p:xfrm>
          <a:off x="6122698" y="1936432"/>
          <a:ext cx="4959985" cy="3017520"/>
        </p:xfrm>
        <a:graphic>
          <a:graphicData uri="http://schemas.openxmlformats.org/drawingml/2006/table">
            <a:tbl>
              <a:tblPr firstRow="1" firstCol="1" bandRow="1"/>
              <a:tblGrid>
                <a:gridCol w="1263015">
                  <a:extLst>
                    <a:ext uri="{9D8B030D-6E8A-4147-A177-3AD203B41FA5}">
                      <a16:colId xmlns:a16="http://schemas.microsoft.com/office/drawing/2014/main" val="738143596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344051637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2204723008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901612336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864125484"/>
                    </a:ext>
                  </a:extLst>
                </a:gridCol>
              </a:tblGrid>
              <a:tr h="219710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TABLA 12. TOTAL PRÉSTAMOS, RENOVACIONES Y CANCELACIONES 2017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62721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MATERIAL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PRÉSTAMO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RENOVACIÓN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DEVOLUCIONES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TOTALES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808185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General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144.325 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92.116 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80.534 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316.975 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93156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Reserva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62.606 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1.346 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61.121 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125.073 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166130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Tesis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2.229 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49 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2.172 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4.450 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674058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Referencia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7.769 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74 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2.539 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10.382 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146996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Videoteca-Sonoteca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14.254 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14.208 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28.490 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4471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Colecciones Especiales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1.742 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85 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1.556 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3.383 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363835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Mapoteca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5.719 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5.727 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930882"/>
                  </a:ext>
                </a:extLst>
              </a:tr>
              <a:tr h="1187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Hemeroteca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46.575 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2.706 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49.297 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568698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TOTAL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285.219 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93.714 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164.844 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543.777 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794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21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000" dirty="0" smtClean="0"/>
              <a:t>Formación  -  consulta recursos electrónicos</a:t>
            </a:r>
            <a:endParaRPr lang="es-CO" sz="4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42423464"/>
              </p:ext>
            </p:extLst>
          </p:nvPr>
        </p:nvGraphicFramePr>
        <p:xfrm>
          <a:off x="685801" y="2274512"/>
          <a:ext cx="3876675" cy="2873375"/>
        </p:xfrm>
        <a:graphic>
          <a:graphicData uri="http://schemas.openxmlformats.org/drawingml/2006/table">
            <a:tbl>
              <a:tblPr/>
              <a:tblGrid>
                <a:gridCol w="1721907">
                  <a:extLst>
                    <a:ext uri="{9D8B030D-6E8A-4147-A177-3AD203B41FA5}">
                      <a16:colId xmlns:a16="http://schemas.microsoft.com/office/drawing/2014/main" val="3890405489"/>
                    </a:ext>
                  </a:extLst>
                </a:gridCol>
                <a:gridCol w="1004923">
                  <a:extLst>
                    <a:ext uri="{9D8B030D-6E8A-4147-A177-3AD203B41FA5}">
                      <a16:colId xmlns:a16="http://schemas.microsoft.com/office/drawing/2014/main" val="539225657"/>
                    </a:ext>
                  </a:extLst>
                </a:gridCol>
                <a:gridCol w="1149845">
                  <a:extLst>
                    <a:ext uri="{9D8B030D-6E8A-4147-A177-3AD203B41FA5}">
                      <a16:colId xmlns:a16="http://schemas.microsoft.com/office/drawing/2014/main" val="4268423280"/>
                    </a:ext>
                  </a:extLst>
                </a:gridCol>
              </a:tblGrid>
              <a:tr h="10922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Tabla 9. TOTAL  CAPACITACIONES 2017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31852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USUARIOS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SESIONES / </a:t>
                      </a: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USUARIOS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011607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Estudiantes primer semestre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2.942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387191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Estudiantes</a:t>
                      </a: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pregrado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194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2.134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045643"/>
                  </a:ext>
                </a:extLst>
              </a:tr>
              <a:tr h="596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Estudiantes</a:t>
                      </a: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posgrado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783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381759"/>
                  </a:ext>
                </a:extLst>
              </a:tr>
              <a:tr h="781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Docentes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315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431197"/>
                  </a:ext>
                </a:extLst>
              </a:tr>
              <a:tr h="781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Funcionarios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236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709297"/>
                  </a:ext>
                </a:extLst>
              </a:tr>
              <a:tr h="116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Visitantes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787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330920"/>
                  </a:ext>
                </a:extLst>
              </a:tr>
              <a:tr h="55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436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7.197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216918"/>
                  </a:ext>
                </a:extLst>
              </a:tr>
              <a:tr h="55880">
                <a:tc gridSpan="3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Fuente: División de Bibliotecas.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                Fecha: Dic. 2017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5711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246964"/>
              </p:ext>
            </p:extLst>
          </p:nvPr>
        </p:nvGraphicFramePr>
        <p:xfrm>
          <a:off x="5884242" y="1837765"/>
          <a:ext cx="5113495" cy="3378330"/>
        </p:xfrm>
        <a:graphic>
          <a:graphicData uri="http://schemas.openxmlformats.org/drawingml/2006/table">
            <a:tbl>
              <a:tblPr firstRow="1" firstCol="1" bandRow="1"/>
              <a:tblGrid>
                <a:gridCol w="942387">
                  <a:extLst>
                    <a:ext uri="{9D8B030D-6E8A-4147-A177-3AD203B41FA5}">
                      <a16:colId xmlns:a16="http://schemas.microsoft.com/office/drawing/2014/main" val="4191832606"/>
                    </a:ext>
                  </a:extLst>
                </a:gridCol>
                <a:gridCol w="214148">
                  <a:extLst>
                    <a:ext uri="{9D8B030D-6E8A-4147-A177-3AD203B41FA5}">
                      <a16:colId xmlns:a16="http://schemas.microsoft.com/office/drawing/2014/main" val="1242114056"/>
                    </a:ext>
                  </a:extLst>
                </a:gridCol>
                <a:gridCol w="1036093">
                  <a:extLst>
                    <a:ext uri="{9D8B030D-6E8A-4147-A177-3AD203B41FA5}">
                      <a16:colId xmlns:a16="http://schemas.microsoft.com/office/drawing/2014/main" val="3019754564"/>
                    </a:ext>
                  </a:extLst>
                </a:gridCol>
                <a:gridCol w="1036093">
                  <a:extLst>
                    <a:ext uri="{9D8B030D-6E8A-4147-A177-3AD203B41FA5}">
                      <a16:colId xmlns:a16="http://schemas.microsoft.com/office/drawing/2014/main" val="1179340955"/>
                    </a:ext>
                  </a:extLst>
                </a:gridCol>
                <a:gridCol w="942387">
                  <a:extLst>
                    <a:ext uri="{9D8B030D-6E8A-4147-A177-3AD203B41FA5}">
                      <a16:colId xmlns:a16="http://schemas.microsoft.com/office/drawing/2014/main" val="2896440259"/>
                    </a:ext>
                  </a:extLst>
                </a:gridCol>
                <a:gridCol w="942387">
                  <a:extLst>
                    <a:ext uri="{9D8B030D-6E8A-4147-A177-3AD203B41FA5}">
                      <a16:colId xmlns:a16="http://schemas.microsoft.com/office/drawing/2014/main" val="2779332815"/>
                    </a:ext>
                  </a:extLst>
                </a:gridCol>
              </a:tblGrid>
              <a:tr h="218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s-ES_tradnl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s-ES_tradnl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Tabla 8. CONSULTA RECURSOS ELECTRÓNICOS 2017</a:t>
                      </a:r>
                      <a:endParaRPr lang="es-CO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855792"/>
                  </a:ext>
                </a:extLst>
              </a:tr>
              <a:tr h="72683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RECURSOS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CONSULTAS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DESCARGAS ARTÍCULOS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TEXTO COMPLETO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DESCARGAS RESÚMENES O CITACIONES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PISTAS REPRODUCIDAS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NAXOS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075905"/>
                  </a:ext>
                </a:extLst>
              </a:tr>
              <a:tr h="436104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Bases de datos revistas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3.361.154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590.429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284164"/>
                  </a:ext>
                </a:extLst>
              </a:tr>
              <a:tr h="363420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E-journals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26.106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2.804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023311"/>
                  </a:ext>
                </a:extLst>
              </a:tr>
              <a:tr h="436104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Libros electrónicos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376.867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180.770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962519"/>
                  </a:ext>
                </a:extLst>
              </a:tr>
              <a:tr h="335888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Bases de datos                          referenciales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103.903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208.274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384091"/>
                  </a:ext>
                </a:extLst>
              </a:tr>
              <a:tr h="273115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Normas técnicas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8.530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8.530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737393"/>
                  </a:ext>
                </a:extLst>
              </a:tr>
              <a:tr h="255495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Utilidades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205.247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164.621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030204"/>
                  </a:ext>
                </a:extLst>
              </a:tr>
              <a:tr h="266508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4.081.807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782.533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372.895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38.066</a:t>
                      </a:r>
                      <a:endParaRPr lang="es-CO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69" marR="594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948344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26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CO" sz="4000" dirty="0" smtClean="0"/>
              <a:t>Actividades culturales</a:t>
            </a:r>
            <a:endParaRPr lang="es-CO" sz="4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73722088"/>
              </p:ext>
            </p:extLst>
          </p:nvPr>
        </p:nvGraphicFramePr>
        <p:xfrm>
          <a:off x="685799" y="249383"/>
          <a:ext cx="3761511" cy="5292720"/>
        </p:xfrm>
        <a:graphic>
          <a:graphicData uri="http://schemas.openxmlformats.org/drawingml/2006/table">
            <a:tbl>
              <a:tblPr firstRow="1" firstCol="1" bandRow="1"/>
              <a:tblGrid>
                <a:gridCol w="1146589">
                  <a:extLst>
                    <a:ext uri="{9D8B030D-6E8A-4147-A177-3AD203B41FA5}">
                      <a16:colId xmlns:a16="http://schemas.microsoft.com/office/drawing/2014/main" val="3913515948"/>
                    </a:ext>
                  </a:extLst>
                </a:gridCol>
                <a:gridCol w="1146589">
                  <a:extLst>
                    <a:ext uri="{9D8B030D-6E8A-4147-A177-3AD203B41FA5}">
                      <a16:colId xmlns:a16="http://schemas.microsoft.com/office/drawing/2014/main" val="2852404213"/>
                    </a:ext>
                  </a:extLst>
                </a:gridCol>
                <a:gridCol w="1468333">
                  <a:extLst>
                    <a:ext uri="{9D8B030D-6E8A-4147-A177-3AD203B41FA5}">
                      <a16:colId xmlns:a16="http://schemas.microsoft.com/office/drawing/2014/main" val="1341127419"/>
                    </a:ext>
                  </a:extLst>
                </a:gridCol>
              </a:tblGrid>
              <a:tr h="457641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Tabla 13. ACTIVIDADES DE PROMOCIÓN DE LECTURA 2017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2155"/>
                  </a:ext>
                </a:extLst>
              </a:tr>
              <a:tr h="4576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Actividades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No. de actividades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No. de asistentes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136905559"/>
                  </a:ext>
                </a:extLst>
              </a:tr>
              <a:tr h="5459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Fragmentos literarios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N/A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183358"/>
                  </a:ext>
                </a:extLst>
              </a:tr>
              <a:tr h="5459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Laboratorio de gamificación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300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773363"/>
                  </a:ext>
                </a:extLst>
              </a:tr>
              <a:tr h="6403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Actividades lúdicas- creativas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150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904397"/>
                  </a:ext>
                </a:extLst>
              </a:tr>
              <a:tr h="3038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Picnic literario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150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898649"/>
                  </a:ext>
                </a:extLst>
              </a:tr>
              <a:tr h="3038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Menú literario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300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116163"/>
                  </a:ext>
                </a:extLst>
              </a:tr>
              <a:tr h="3038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 voz del libro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150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26828"/>
                  </a:ext>
                </a:extLst>
              </a:tr>
              <a:tr h="5459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Concurso cuento corto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200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227931"/>
                  </a:ext>
                </a:extLst>
              </a:tr>
              <a:tr h="3038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Invasión anime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200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298560"/>
                  </a:ext>
                </a:extLst>
              </a:tr>
              <a:tr h="4576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Exposición Gráfica 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548675"/>
                  </a:ext>
                </a:extLst>
              </a:tr>
              <a:tr h="3038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1510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0" marR="32088" marT="32088" marB="32088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293076868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78198"/>
              </p:ext>
            </p:extLst>
          </p:nvPr>
        </p:nvGraphicFramePr>
        <p:xfrm>
          <a:off x="6283773" y="2021348"/>
          <a:ext cx="4404360" cy="3163571"/>
        </p:xfrm>
        <a:graphic>
          <a:graphicData uri="http://schemas.openxmlformats.org/drawingml/2006/table">
            <a:tbl>
              <a:tblPr firstRow="1" firstCol="1" bandRow="1"/>
              <a:tblGrid>
                <a:gridCol w="2066172">
                  <a:extLst>
                    <a:ext uri="{9D8B030D-6E8A-4147-A177-3AD203B41FA5}">
                      <a16:colId xmlns:a16="http://schemas.microsoft.com/office/drawing/2014/main" val="500712572"/>
                    </a:ext>
                  </a:extLst>
                </a:gridCol>
                <a:gridCol w="1260931">
                  <a:extLst>
                    <a:ext uri="{9D8B030D-6E8A-4147-A177-3AD203B41FA5}">
                      <a16:colId xmlns:a16="http://schemas.microsoft.com/office/drawing/2014/main" val="288157533"/>
                    </a:ext>
                  </a:extLst>
                </a:gridCol>
                <a:gridCol w="1077257">
                  <a:extLst>
                    <a:ext uri="{9D8B030D-6E8A-4147-A177-3AD203B41FA5}">
                      <a16:colId xmlns:a16="http://schemas.microsoft.com/office/drawing/2014/main" val="756672339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Tabla 14. ACTIVIDADES CULTURALES 2017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19633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EVENTO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N° DE ACTIVIDADES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N° DE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779033"/>
                  </a:ext>
                </a:extLst>
              </a:tr>
              <a:tr h="7175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ASISTENTES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431156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Exposiciones (BMC, BSF, Itinerantes)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15122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Conferencias y conversatorios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5818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44604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Cine (Ficción y Documental)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Cine club BMC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Cine club BSF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759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9726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Música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270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02454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Artes escénicas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8764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Talleres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580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365785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Presentaciones de libros y revistas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330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271689"/>
                  </a:ext>
                </a:extLst>
              </a:tr>
              <a:tr h="508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Sedes regionales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(Cine club y exposiciones y otros)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498612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actividades y asistentes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321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7854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235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000" dirty="0" smtClean="0"/>
              <a:t>Museo arqueológico julio cesar cubillos</a:t>
            </a:r>
            <a:endParaRPr lang="es-CO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249382" y="1695796"/>
            <a:ext cx="11197243" cy="3898669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s-ES_tradnl" sz="12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ES_tradnl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profesor Carlos Armando Rodríguez, director del Museo, participó como ponente y Coordinador del Simposio  Perspectivas macro regionales en el estudio de las sociedades prehispánicas del Norte de Suramérica y el Occidente de México, en el Congreso Colombiano de Arqueología, que tuvo lugar en la Universidad del Norte, Barranquilla y participó como ponente en el Seminario Museos, Colecciones Científicas y Patrimonio Cultural, el 8 y 9 de noviembre, con la ponencia El Museo Arqueológico “Julio Cesar Cubillos”: estudio, conservación y difusión del patrimonio arqueológico del Suroccidente de Colombia.</a:t>
            </a:r>
            <a:endParaRPr lang="es-CO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s-ES_tradnl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ES_tradnl" sz="12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 </a:t>
            </a:r>
            <a:r>
              <a:rPr lang="es-ES_tradnl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información generada fue visibilizada en las redes sociales del MAJCC (página web, blog, </a:t>
            </a:r>
            <a:r>
              <a:rPr lang="es-ES_tradnl" sz="12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s-ES_tradnl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twitter, </a:t>
            </a:r>
            <a:r>
              <a:rPr lang="es-ES_tradnl" sz="12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s-ES_tradnl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Igualmente, se comenzó a trabajar en la nueva página web del MAJCC, en formato JOOMLA. </a:t>
            </a:r>
            <a:endParaRPr lang="es-CO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s-ES_tradnl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ES_tradnl" sz="12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s-ES_tradnl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publicaron los números 31 al 34 del Boletín Museo y Comunidad. </a:t>
            </a:r>
            <a:endParaRPr lang="es-CO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s-ES_tradnl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el programa el Museo y los colegios, se recibieron 1000 personas de 24 instituciones educativas de Cali y la comunidad universitaria de </a:t>
            </a:r>
            <a:r>
              <a:rPr lang="es-ES_tradnl" sz="12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UniValle</a:t>
            </a:r>
            <a:r>
              <a:rPr lang="es-ES_tradnl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CO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s-ES_tradnl" sz="12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s-ES_tradnl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contó con la exposición Lenguajes visuales prehispánicos en la cerámica de la Colección Guayara-Saldarriaga, conformada por 54 piezas cerámicas y 18 posters con toda la información sobre la pertenencia cultural de los objetos presentados. De igual modo, estuvo abierta al público en Calima-</a:t>
            </a:r>
            <a:r>
              <a:rPr lang="es-ES_tradnl" sz="12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Darien</a:t>
            </a:r>
            <a:r>
              <a:rPr lang="es-ES_tradnl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la exposición Lenguajes visuales en los platos prehispánicos del complejo cultural Tuza (1250-1550 d.C.)</a:t>
            </a:r>
            <a:endParaRPr lang="es-CO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s-ES_tradnl" sz="12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s-ES_tradnl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gestionó la entrega de dos colecciones arqueológicas que incluyó cerca de 110 piezas cerámicas prehispánicas.</a:t>
            </a:r>
            <a:endParaRPr lang="es-CO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90013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97366"/>
            <a:ext cx="11043457" cy="600162"/>
          </a:xfrm>
        </p:spPr>
        <p:txBody>
          <a:bodyPr>
            <a:noAutofit/>
          </a:bodyPr>
          <a:lstStyle/>
          <a:p>
            <a:pPr algn="r"/>
            <a:endParaRPr lang="es-CO" sz="2500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1919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Necesidad de renovación tecnológica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7" y="2180129"/>
            <a:ext cx="3650154" cy="243343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78" y="2213149"/>
            <a:ext cx="3551093" cy="236739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800" y="2187274"/>
            <a:ext cx="3531313" cy="241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41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973</TotalTime>
  <Words>601</Words>
  <Application>Microsoft Office PowerPoint</Application>
  <PresentationFormat>Panorámica</PresentationFormat>
  <Paragraphs>275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Impact</vt:lpstr>
      <vt:lpstr>Tahoma</vt:lpstr>
      <vt:lpstr>Times New Roman</vt:lpstr>
      <vt:lpstr>Evento principal</vt:lpstr>
      <vt:lpstr>COMITÉ CENTRAL DE BIBLIOTECAS   JUNIO 2018</vt:lpstr>
      <vt:lpstr>Logros división de bibliotecas 2017</vt:lpstr>
      <vt:lpstr>INVERSIÓN</vt:lpstr>
      <vt:lpstr>PRÉSTAMO Y CONSULTA</vt:lpstr>
      <vt:lpstr>Formación  -  consulta recursos electrónicos</vt:lpstr>
      <vt:lpstr>Actividades culturales</vt:lpstr>
      <vt:lpstr>Museo arqueológico julio cesar cubillos</vt:lpstr>
      <vt:lpstr>Presentación de PowerPoint</vt:lpstr>
      <vt:lpstr>Necesidad de renovación tecnológica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COMITÉ CENTRAL DE BIBLIOTECAS   JUNIO 2018</dc:title>
  <dc:creator>Univalle</dc:creator>
  <cp:lastModifiedBy>Univalle</cp:lastModifiedBy>
  <cp:revision>21</cp:revision>
  <dcterms:created xsi:type="dcterms:W3CDTF">2018-06-18T13:47:40Z</dcterms:created>
  <dcterms:modified xsi:type="dcterms:W3CDTF">2018-06-22T15:42:10Z</dcterms:modified>
</cp:coreProperties>
</file>