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40" r:id="rId2"/>
    <p:sldId id="256" r:id="rId3"/>
    <p:sldId id="408" r:id="rId4"/>
    <p:sldId id="427" r:id="rId5"/>
    <p:sldId id="425" r:id="rId6"/>
    <p:sldId id="409" r:id="rId7"/>
    <p:sldId id="410" r:id="rId8"/>
    <p:sldId id="426" r:id="rId9"/>
    <p:sldId id="411" r:id="rId10"/>
    <p:sldId id="412" r:id="rId11"/>
    <p:sldId id="428" r:id="rId12"/>
    <p:sldId id="429" r:id="rId13"/>
    <p:sldId id="431" r:id="rId14"/>
    <p:sldId id="358" r:id="rId15"/>
    <p:sldId id="432" r:id="rId16"/>
    <p:sldId id="433" r:id="rId17"/>
    <p:sldId id="359" r:id="rId18"/>
    <p:sldId id="434" r:id="rId19"/>
    <p:sldId id="360" r:id="rId20"/>
    <p:sldId id="435" r:id="rId21"/>
    <p:sldId id="341" r:id="rId22"/>
    <p:sldId id="290" r:id="rId23"/>
    <p:sldId id="414" r:id="rId24"/>
    <p:sldId id="415" r:id="rId25"/>
    <p:sldId id="339" r:id="rId26"/>
    <p:sldId id="361" r:id="rId27"/>
    <p:sldId id="362" r:id="rId28"/>
    <p:sldId id="363" r:id="rId29"/>
    <p:sldId id="423" r:id="rId30"/>
    <p:sldId id="424" r:id="rId31"/>
    <p:sldId id="416" r:id="rId32"/>
    <p:sldId id="417" r:id="rId33"/>
    <p:sldId id="418" r:id="rId34"/>
    <p:sldId id="419" r:id="rId35"/>
    <p:sldId id="420" r:id="rId36"/>
    <p:sldId id="421" r:id="rId37"/>
    <p:sldId id="366" r:id="rId38"/>
    <p:sldId id="437" r:id="rId39"/>
    <p:sldId id="367" r:id="rId40"/>
    <p:sldId id="436" r:id="rId41"/>
    <p:sldId id="368" r:id="rId42"/>
    <p:sldId id="293" r:id="rId43"/>
    <p:sldId id="292" r:id="rId44"/>
    <p:sldId id="295" r:id="rId45"/>
    <p:sldId id="369" r:id="rId46"/>
    <p:sldId id="296" r:id="rId47"/>
    <p:sldId id="422" r:id="rId4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3662E-A632-44B0-9AEF-B72071F23CC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53CF-1BAA-4A9D-9FB0-2AC4E82CD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F3DEF-93B0-46E7-9684-5974E8B6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EF5BA5-05E4-4264-9C5D-A555076B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BB65B-8551-43F3-A062-B3DDF053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15B33-FD18-40A0-9563-6A84934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E942-3093-4C01-88BE-6EA6E58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8D80-8D01-4069-84C2-8EE5CF01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3DBEE-2062-42BF-A050-F3CE6505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809E-B5C1-4616-B589-E75147A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B4F6C-5DE2-4A1E-8B85-7D78D4FD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0C26-0CD4-4AD6-87AE-D12A6AC0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9E852-8A71-4D01-BB6A-7B00C07E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2E613-218E-4132-A50B-2E63F8DE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BA15-48CB-4C0E-A120-66052226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253FD-398F-4A52-80A7-09BDFF7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A98F-50EF-4EC2-B8D1-E6FD715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257C-8111-4378-9501-B01BE5CC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96B24-2871-44BF-9AF0-2977D71A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336AA-0337-43D5-9012-FBA4D65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1D9BD-2D16-4B34-82D7-4140AA7E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E2F22-7078-4262-8FDD-10A76A5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E6355-CF65-4F99-9469-AB13D1E4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57989-EF21-4521-8227-97B12DE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AAA94-22FF-4D3C-A4CE-D7B4456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D6BB-6574-43ED-8D2F-FF55BBC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CCCD8-27C9-472B-A3EA-F1A1D20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59DB4-83EF-4B7B-9120-A74C265D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EB4F2-60CC-4AB1-806A-80B8AECC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3911C-60C5-4E9E-8164-D6EB45FA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F1959-7438-44D0-B78E-9DEB39C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7BE9-966A-4562-A593-AF272E77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638A-3E29-48D8-A52A-65CB88B6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9E63F-EC87-458B-B8E6-065F0B46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62948-9CD9-40DD-A5AD-8E5032D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17FF7-68EF-4749-AE6F-5041B286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8BA88-D383-4771-AA95-28BD8EBE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B740E-405E-409E-8024-9EDCA3E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A64CB-46A8-41C9-8F03-79F9625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8214FC-8416-4044-82E3-D6EE20C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9F078-75C6-4A77-9A09-AEE50CD6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B6195-8C93-44B3-9D90-F5BFB89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A5733-4E32-4861-84F3-B78247A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7680D-BD80-42B5-ACD7-631A0F16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383A84-0FA2-4D63-8A8C-D5C4F419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3B462-7D2B-4CD6-804C-A77F7421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9E8EC-F0FD-4BFC-B721-EC607BB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866-2B9B-4981-B92E-7DC9511E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F2CC5-BB95-4D30-BBD7-8772DD9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8E448-C686-4533-8C7F-58F1E7F0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EA74B-FDEB-4252-984A-E18A9B0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F2F55-0326-4B4F-9A35-C597A9B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8257-5087-4AC4-B372-2C4F5AF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EBC9-AE5B-4E9F-8465-A3DEB719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50755-F0F1-4B39-B600-49A703710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87DD0-C029-4CF7-B121-9A256BFF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40D41-D166-4C9E-9DED-AD6297C8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CB2C6-88C6-40DB-B5B8-BEF5D85E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4B85E-69C4-45A2-93D7-9F2E4D3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15339B-1072-419B-A76B-C9164CE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94085-1884-4BD8-9FA5-C2E14210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1796E-1139-49BA-A0F7-A4AED6E9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8AEB-15EA-4447-B981-2FC4E009C7C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CAB7-B5B1-4B37-AEFB-C867F8BA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7B1C-2594-43BE-B499-10FD4E8E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962C9-10F4-4532-BFAE-C55658D01C9A}"/>
              </a:ext>
            </a:extLst>
          </p:cNvPr>
          <p:cNvSpPr txBox="1"/>
          <p:nvPr userDrawn="1"/>
        </p:nvSpPr>
        <p:spPr>
          <a:xfrm>
            <a:off x="0" y="6582975"/>
            <a:ext cx="657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Copyright 2020. </a:t>
            </a:r>
            <a:r>
              <a:rPr lang="en-US" altLang="ko-KR" sz="12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Donghyung</a:t>
            </a:r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Kim, All rights reserved</a:t>
            </a:r>
            <a:endParaRPr lang="ko-KR" altLang="en-US" sz="1200" i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clipse.org/downloads/download.php?file=/oomph/epp/2018-12/R/eclipse-inst-win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Java_version_his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oomph/epp/2018-12/R/eclipse-inst-win64.exe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download.php?file=/oomph/epp/2018-12/R/eclipse-inst-win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clipse.org/downloads/download.php?file=/oomph/epp/2018-12/R/eclipse-inst-win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59517-0572-402A-B927-6625CD60D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자바 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C8824-17A6-44E9-9AC5-D5F5BC6A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7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 </a:t>
            </a:r>
            <a:r>
              <a:rPr lang="en-US" altLang="ko-KR" dirty="0"/>
              <a:t>- </a:t>
            </a:r>
            <a:r>
              <a:rPr lang="en-US" altLang="ko-KR" b="1" dirty="0">
                <a:solidFill>
                  <a:srgbClr val="C00000"/>
                </a:solidFill>
              </a:rPr>
              <a:t>STEP2</a:t>
            </a:r>
            <a:r>
              <a:rPr lang="en-US" altLang="ko-KR" dirty="0"/>
              <a:t>. </a:t>
            </a:r>
            <a:r>
              <a:rPr lang="ko-KR" altLang="en-US" dirty="0"/>
              <a:t>이클립스</a:t>
            </a:r>
            <a:r>
              <a:rPr lang="en-US" altLang="ko-KR" dirty="0"/>
              <a:t>(Eclipse) </a:t>
            </a:r>
            <a:r>
              <a:rPr lang="ko-KR" altLang="en-US" dirty="0"/>
              <a:t>설치 </a:t>
            </a:r>
            <a:r>
              <a:rPr lang="en-US" altLang="ko-KR" dirty="0"/>
              <a:t>[</a:t>
            </a:r>
            <a:r>
              <a:rPr lang="ko-KR" altLang="en-US" dirty="0">
                <a:hlinkClick r:id="rId2"/>
              </a:rPr>
              <a:t>이클립스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5FEAFC-F6C2-40CD-9960-39A227AF7474}"/>
              </a:ext>
            </a:extLst>
          </p:cNvPr>
          <p:cNvGrpSpPr/>
          <p:nvPr/>
        </p:nvGrpSpPr>
        <p:grpSpPr>
          <a:xfrm>
            <a:off x="508484" y="2478039"/>
            <a:ext cx="10918423" cy="3220185"/>
            <a:chOff x="508484" y="2459567"/>
            <a:chExt cx="10918423" cy="32201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5CE7E3A-5E6D-479F-AA1E-9CED715F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7787" y="2483971"/>
              <a:ext cx="3111681" cy="3195781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0ABAAF-9C6C-4960-8EFE-04AE68D3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9881" y="2459567"/>
              <a:ext cx="4247026" cy="3195782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B8164D-3033-4143-B966-60756EBD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484" y="2479161"/>
              <a:ext cx="2858891" cy="3200591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ACF439D1-83F5-48CF-9B7F-955493DA30A2}"/>
                </a:ext>
              </a:extLst>
            </p:cNvPr>
            <p:cNvSpPr/>
            <p:nvPr/>
          </p:nvSpPr>
          <p:spPr>
            <a:xfrm>
              <a:off x="3478940" y="3829241"/>
              <a:ext cx="120072" cy="4564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BE2FB5C-1C49-4FD3-AAEE-77E621158700}"/>
              </a:ext>
            </a:extLst>
          </p:cNvPr>
          <p:cNvSpPr/>
          <p:nvPr/>
        </p:nvSpPr>
        <p:spPr>
          <a:xfrm>
            <a:off x="5541428" y="199286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543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F187-5339-4A5A-B076-AE40933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이클립스 구성 및 기본설정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242D4-7A47-48FA-9783-6E6B20CFB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5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3DB9382-DCCE-402B-80CB-943CDEC8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093918"/>
            <a:ext cx="8761208" cy="5490936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b="1" dirty="0">
                <a:solidFill>
                  <a:srgbClr val="C00000"/>
                </a:solidFill>
              </a:rPr>
              <a:t>작업위치</a:t>
            </a:r>
            <a:r>
              <a:rPr lang="ko-KR" altLang="en-US" dirty="0"/>
              <a:t>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A29FA9-693C-4EBF-9086-90B84A73DDE0}"/>
              </a:ext>
            </a:extLst>
          </p:cNvPr>
          <p:cNvSpPr/>
          <p:nvPr/>
        </p:nvSpPr>
        <p:spPr>
          <a:xfrm>
            <a:off x="7812729" y="3408960"/>
            <a:ext cx="737321" cy="2772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0630B7-E50C-40C4-BF17-A2A803C14833}"/>
              </a:ext>
            </a:extLst>
          </p:cNvPr>
          <p:cNvGrpSpPr/>
          <p:nvPr/>
        </p:nvGrpSpPr>
        <p:grpSpPr>
          <a:xfrm>
            <a:off x="5305221" y="2937967"/>
            <a:ext cx="4686300" cy="2125980"/>
            <a:chOff x="3929191" y="2634709"/>
            <a:chExt cx="4686300" cy="21259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3DC578-7DE5-409A-9AAB-C4F1F23A7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9191" y="2634709"/>
              <a:ext cx="4686300" cy="2125980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21DE02-7675-4054-8CE7-3AD750A5A934}"/>
                </a:ext>
              </a:extLst>
            </p:cNvPr>
            <p:cNvSpPr/>
            <p:nvPr/>
          </p:nvSpPr>
          <p:spPr>
            <a:xfrm>
              <a:off x="6566028" y="2634709"/>
              <a:ext cx="1107996" cy="2769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작업위치선정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B12F8BA-058B-4D4B-8FC1-ADE0B3471D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293860" y="2773209"/>
              <a:ext cx="1272168" cy="7986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1AEE34A-5D3A-48D5-B55A-063AD2E383A7}"/>
              </a:ext>
            </a:extLst>
          </p:cNvPr>
          <p:cNvSpPr/>
          <p:nvPr/>
        </p:nvSpPr>
        <p:spPr>
          <a:xfrm>
            <a:off x="7381734" y="256787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108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b="1" dirty="0" err="1">
                <a:solidFill>
                  <a:srgbClr val="C00000"/>
                </a:solidFill>
              </a:rPr>
              <a:t>퍼스펙티브</a:t>
            </a:r>
            <a:r>
              <a:rPr lang="ko-KR" altLang="en-US" dirty="0"/>
              <a:t> 설정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7A204AB-80CD-4F48-8FE7-45FDF7A3C3C5}"/>
              </a:ext>
            </a:extLst>
          </p:cNvPr>
          <p:cNvGrpSpPr/>
          <p:nvPr/>
        </p:nvGrpSpPr>
        <p:grpSpPr>
          <a:xfrm>
            <a:off x="3276600" y="1344783"/>
            <a:ext cx="8248650" cy="5169698"/>
            <a:chOff x="3276600" y="1344783"/>
            <a:chExt cx="8248650" cy="51696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A8A7DB-7526-40FC-B8EE-23AAE4B53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1344783"/>
              <a:ext cx="8248650" cy="5169698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5CB81B-4A6B-49F2-B412-388B9F2A9505}"/>
                </a:ext>
              </a:extLst>
            </p:cNvPr>
            <p:cNvSpPr/>
            <p:nvPr/>
          </p:nvSpPr>
          <p:spPr>
            <a:xfrm>
              <a:off x="3276600" y="1995787"/>
              <a:ext cx="1152525" cy="2063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0EAB21-2870-41C6-9C0B-94A9F7D66CBA}"/>
                </a:ext>
              </a:extLst>
            </p:cNvPr>
            <p:cNvSpPr/>
            <p:nvPr/>
          </p:nvSpPr>
          <p:spPr>
            <a:xfrm>
              <a:off x="9982200" y="1995786"/>
              <a:ext cx="809625" cy="2063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746BAD-9394-496E-8A0A-DAD7AD67B886}"/>
                </a:ext>
              </a:extLst>
            </p:cNvPr>
            <p:cNvSpPr/>
            <p:nvPr/>
          </p:nvSpPr>
          <p:spPr>
            <a:xfrm>
              <a:off x="9982199" y="3600698"/>
              <a:ext cx="809625" cy="2063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766D98-9C04-410E-8609-5DBBB1E0AFB6}"/>
                </a:ext>
              </a:extLst>
            </p:cNvPr>
            <p:cNvSpPr/>
            <p:nvPr/>
          </p:nvSpPr>
          <p:spPr>
            <a:xfrm>
              <a:off x="5381624" y="5219948"/>
              <a:ext cx="2114551" cy="2093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C26B5A-7A91-4F83-8391-F8CDE9087588}"/>
                </a:ext>
              </a:extLst>
            </p:cNvPr>
            <p:cNvSpPr/>
            <p:nvPr/>
          </p:nvSpPr>
          <p:spPr>
            <a:xfrm>
              <a:off x="4065259" y="3988545"/>
              <a:ext cx="266637" cy="251506"/>
            </a:xfrm>
            <a:prstGeom prst="ellipse">
              <a:avLst/>
            </a:prstGeom>
            <a:solidFill>
              <a:srgbClr val="20386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6D4E13F-EFEC-4A2A-A093-BBCE78624D51}"/>
                </a:ext>
              </a:extLst>
            </p:cNvPr>
            <p:cNvSpPr/>
            <p:nvPr/>
          </p:nvSpPr>
          <p:spPr>
            <a:xfrm>
              <a:off x="7896225" y="5632017"/>
              <a:ext cx="266637" cy="251506"/>
            </a:xfrm>
            <a:prstGeom prst="ellipse">
              <a:avLst/>
            </a:prstGeom>
            <a:solidFill>
              <a:srgbClr val="20386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F51B93-F66A-4F19-87DA-A85461570596}"/>
                </a:ext>
              </a:extLst>
            </p:cNvPr>
            <p:cNvSpPr/>
            <p:nvPr/>
          </p:nvSpPr>
          <p:spPr>
            <a:xfrm>
              <a:off x="7715249" y="3578132"/>
              <a:ext cx="266637" cy="251506"/>
            </a:xfrm>
            <a:prstGeom prst="ellipse">
              <a:avLst/>
            </a:prstGeom>
            <a:solidFill>
              <a:srgbClr val="20386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42F866A9-836C-4E44-929B-40BEC540D37F}"/>
                </a:ext>
              </a:extLst>
            </p:cNvPr>
            <p:cNvSpPr/>
            <p:nvPr/>
          </p:nvSpPr>
          <p:spPr>
            <a:xfrm rot="2149875">
              <a:off x="8848853" y="1884211"/>
              <a:ext cx="94082" cy="36393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3AAB7EE7-B1AF-49A0-9BFB-20A6E6C5418B}"/>
                </a:ext>
              </a:extLst>
            </p:cNvPr>
            <p:cNvSpPr/>
            <p:nvPr/>
          </p:nvSpPr>
          <p:spPr>
            <a:xfrm rot="2741173">
              <a:off x="9167368" y="3452035"/>
              <a:ext cx="100349" cy="20393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43ED85-F14C-45C9-879B-6D74C45A63C9}"/>
                </a:ext>
              </a:extLst>
            </p:cNvPr>
            <p:cNvSpPr txBox="1"/>
            <p:nvPr/>
          </p:nvSpPr>
          <p:spPr>
            <a:xfrm>
              <a:off x="9152880" y="3154987"/>
              <a:ext cx="7106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7030A0"/>
                  </a:solidFill>
                </a:rPr>
                <a:t>Drag </a:t>
              </a:r>
            </a:p>
            <a:p>
              <a:pPr algn="ctr"/>
              <a:r>
                <a:rPr lang="en-US" altLang="ko-KR" sz="1600" b="1" dirty="0">
                  <a:solidFill>
                    <a:srgbClr val="7030A0"/>
                  </a:solidFill>
                </a:rPr>
                <a:t>&amp; </a:t>
              </a:r>
            </a:p>
            <a:p>
              <a:pPr algn="ctr"/>
              <a:r>
                <a:rPr lang="en-US" altLang="ko-KR" sz="1600" b="1" dirty="0">
                  <a:solidFill>
                    <a:srgbClr val="7030A0"/>
                  </a:solidFill>
                </a:rPr>
                <a:t>Drop</a:t>
              </a:r>
              <a:endParaRPr lang="ko-KR" alt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74E1D2-59B5-4367-ADAD-B3235B634F46}"/>
                </a:ext>
              </a:extLst>
            </p:cNvPr>
            <p:cNvSpPr txBox="1"/>
            <p:nvPr/>
          </p:nvSpPr>
          <p:spPr>
            <a:xfrm>
              <a:off x="3527064" y="4348062"/>
              <a:ext cx="134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패키지탐색기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ED6149-92C0-483E-9AB6-DF5630055F24}"/>
                </a:ext>
              </a:extLst>
            </p:cNvPr>
            <p:cNvSpPr txBox="1"/>
            <p:nvPr/>
          </p:nvSpPr>
          <p:spPr>
            <a:xfrm>
              <a:off x="7262813" y="3939473"/>
              <a:ext cx="134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코드 편집기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314BC-FE83-442E-8507-EEB9F367C5C1}"/>
                </a:ext>
              </a:extLst>
            </p:cNvPr>
            <p:cNvSpPr txBox="1"/>
            <p:nvPr/>
          </p:nvSpPr>
          <p:spPr>
            <a:xfrm>
              <a:off x="6702454" y="5871071"/>
              <a:ext cx="2805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C00000"/>
                  </a:solidFill>
                </a:rPr>
                <a:t>JavaDoc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/</a:t>
              </a:r>
              <a:r>
                <a:rPr lang="en-US" altLang="ko-KR" sz="1400" b="1" dirty="0" err="1">
                  <a:solidFill>
                    <a:srgbClr val="C00000"/>
                  </a:solidFill>
                </a:rPr>
                <a:t>Consol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등 기타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3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이클립스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폰트</a:t>
            </a:r>
            <a:r>
              <a:rPr lang="ko-KR" altLang="en-US" dirty="0"/>
              <a:t> 조정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AA4788-5BBA-4550-974E-1830DC634D2E}"/>
              </a:ext>
            </a:extLst>
          </p:cNvPr>
          <p:cNvSpPr/>
          <p:nvPr/>
        </p:nvSpPr>
        <p:spPr>
          <a:xfrm>
            <a:off x="1216213" y="1991123"/>
            <a:ext cx="90474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폰트 조정 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en-US" altLang="ko-KR" sz="1400" b="1" dirty="0"/>
              <a:t>Window </a:t>
            </a:r>
            <a:r>
              <a:rPr lang="en-US" altLang="ko-KR" sz="1400" b="1" dirty="0">
                <a:sym typeface="Wingdings" panose="05000000000000000000" pitchFamily="2" charset="2"/>
              </a:rPr>
              <a:t> Preference  General  Appearance  Color and Fonts  Basic  Text Font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EF79E-3B38-4BBE-AD15-A8009583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17" y="2554299"/>
            <a:ext cx="4843905" cy="368761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67A56-6049-479C-A653-F2110374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43" y="3102996"/>
            <a:ext cx="2511383" cy="274076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CBA28-D153-4D55-B688-FE2BA27EE3E7}"/>
              </a:ext>
            </a:extLst>
          </p:cNvPr>
          <p:cNvSpPr txBox="1"/>
          <p:nvPr/>
        </p:nvSpPr>
        <p:spPr>
          <a:xfrm>
            <a:off x="7609369" y="483000"/>
            <a:ext cx="309673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폰트 크기만 변경하는 하는 경우</a:t>
            </a:r>
            <a:endParaRPr lang="en-US" altLang="ko-KR" sz="1400" dirty="0"/>
          </a:p>
          <a:p>
            <a:pPr algn="ctr" latinLnBrk="1"/>
            <a:r>
              <a:rPr lang="en-US" altLang="ko-K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[ </a:t>
            </a:r>
            <a:r>
              <a:rPr lang="en-US" altLang="ko-KR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ctrl + (+)</a:t>
            </a:r>
            <a:r>
              <a:rPr lang="en-US" altLang="ko-KR" sz="14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|   </a:t>
            </a:r>
            <a:r>
              <a:rPr lang="en-US" altLang="ko-K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[ </a:t>
            </a:r>
            <a:r>
              <a:rPr lang="en-US" altLang="ko-KR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ctrl + (-)</a:t>
            </a:r>
            <a:r>
              <a:rPr lang="en-US" altLang="ko-KR" sz="14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]</a:t>
            </a:r>
            <a:endParaRPr lang="ko-KR" altLang="en-US" sz="14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C270C-6378-4A18-AC52-42E7F71D9BE3}"/>
              </a:ext>
            </a:extLst>
          </p:cNvPr>
          <p:cNvSpPr txBox="1"/>
          <p:nvPr/>
        </p:nvSpPr>
        <p:spPr>
          <a:xfrm>
            <a:off x="7609368" y="236779"/>
            <a:ext cx="32833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369014-BFC0-44BE-85A7-DB777443C533}"/>
              </a:ext>
            </a:extLst>
          </p:cNvPr>
          <p:cNvSpPr/>
          <p:nvPr/>
        </p:nvSpPr>
        <p:spPr>
          <a:xfrm>
            <a:off x="1216213" y="408152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2C0A1A-440C-445D-8D55-78FA468B98ED}"/>
              </a:ext>
            </a:extLst>
          </p:cNvPr>
          <p:cNvSpPr/>
          <p:nvPr/>
        </p:nvSpPr>
        <p:spPr>
          <a:xfrm>
            <a:off x="7255063" y="408152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A5343-DA25-4C4C-800F-2C26AD8CC9E4}"/>
              </a:ext>
            </a:extLst>
          </p:cNvPr>
          <p:cNvSpPr/>
          <p:nvPr/>
        </p:nvSpPr>
        <p:spPr>
          <a:xfrm>
            <a:off x="7254991" y="61885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317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443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텍스트 인코딩</a:t>
            </a:r>
            <a:r>
              <a:rPr lang="en-US" altLang="ko-KR" dirty="0"/>
              <a:t>(encoding) </a:t>
            </a:r>
            <a:r>
              <a:rPr lang="en-US" altLang="ko-KR" b="1" dirty="0">
                <a:solidFill>
                  <a:srgbClr val="C00000"/>
                </a:solidFill>
              </a:rPr>
              <a:t>UTF-8 </a:t>
            </a:r>
            <a:r>
              <a:rPr lang="ko-KR" altLang="en-US" dirty="0"/>
              <a:t>설정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5628B6-12DD-4893-806B-EAB96F7031C7}"/>
              </a:ext>
            </a:extLst>
          </p:cNvPr>
          <p:cNvSpPr/>
          <p:nvPr/>
        </p:nvSpPr>
        <p:spPr>
          <a:xfrm>
            <a:off x="1676400" y="3429000"/>
            <a:ext cx="3310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Window </a:t>
            </a:r>
            <a:r>
              <a:rPr lang="en-US" altLang="ko-KR" sz="1400" b="1" dirty="0">
                <a:sym typeface="Wingdings" panose="05000000000000000000" pitchFamily="2" charset="2"/>
              </a:rPr>
              <a:t> Preference  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General  Workspace  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Text file encoding  Other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UTF-8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0316E0-9E94-4263-901E-F48D03F6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856736"/>
            <a:ext cx="6324599" cy="577501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9C4F07-8D97-45A0-8810-81B876AA4AA4}"/>
              </a:ext>
            </a:extLst>
          </p:cNvPr>
          <p:cNvSpPr txBox="1"/>
          <p:nvPr/>
        </p:nvSpPr>
        <p:spPr>
          <a:xfrm>
            <a:off x="1933575" y="2806217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Workspace </a:t>
            </a:r>
            <a:r>
              <a:rPr lang="ko-KR" altLang="en-US" b="1" dirty="0">
                <a:solidFill>
                  <a:srgbClr val="7030A0"/>
                </a:solidFill>
              </a:rPr>
              <a:t>단위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6282D0C-0598-40C4-8809-1EEEB108B840}"/>
              </a:ext>
            </a:extLst>
          </p:cNvPr>
          <p:cNvSpPr/>
          <p:nvPr/>
        </p:nvSpPr>
        <p:spPr>
          <a:xfrm>
            <a:off x="2819431" y="255276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DB42DD6-0139-48E6-8B5E-DD747E944034}"/>
              </a:ext>
            </a:extLst>
          </p:cNvPr>
          <p:cNvSpPr/>
          <p:nvPr/>
        </p:nvSpPr>
        <p:spPr>
          <a:xfrm>
            <a:off x="1175769" y="367257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B43B86-B1F8-4E4B-9FD3-61D1F515CD76}"/>
              </a:ext>
            </a:extLst>
          </p:cNvPr>
          <p:cNvSpPr/>
          <p:nvPr/>
        </p:nvSpPr>
        <p:spPr>
          <a:xfrm>
            <a:off x="7886085" y="474120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040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443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텍스트 인코딩</a:t>
            </a:r>
            <a:r>
              <a:rPr lang="en-US" altLang="ko-KR" dirty="0"/>
              <a:t>(encoding) </a:t>
            </a:r>
            <a:r>
              <a:rPr lang="en-US" altLang="ko-KR" b="1" dirty="0">
                <a:solidFill>
                  <a:srgbClr val="C00000"/>
                </a:solidFill>
              </a:rPr>
              <a:t>UTF-8 </a:t>
            </a:r>
            <a:r>
              <a:rPr lang="ko-KR" altLang="en-US" dirty="0"/>
              <a:t>설정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5628B6-12DD-4893-806B-EAB96F7031C7}"/>
              </a:ext>
            </a:extLst>
          </p:cNvPr>
          <p:cNvSpPr/>
          <p:nvPr/>
        </p:nvSpPr>
        <p:spPr>
          <a:xfrm>
            <a:off x="1483383" y="3429000"/>
            <a:ext cx="31854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Project </a:t>
            </a:r>
            <a:r>
              <a:rPr lang="ko-KR" altLang="en-US" sz="1400" b="1" dirty="0"/>
              <a:t>선택 </a:t>
            </a: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ym typeface="Wingdings" panose="05000000000000000000" pitchFamily="2" charset="2"/>
              </a:rPr>
              <a:t>마우스 오른쪽 클릭</a:t>
            </a:r>
            <a:br>
              <a:rPr lang="en-US" altLang="ko-KR" sz="1400" b="1" dirty="0">
                <a:sym typeface="Wingdings" panose="05000000000000000000" pitchFamily="2" charset="2"/>
              </a:rPr>
            </a:br>
            <a:r>
              <a:rPr lang="en-US" altLang="ko-KR" sz="1400" b="1" dirty="0">
                <a:sym typeface="Wingdings" panose="05000000000000000000" pitchFamily="2" charset="2"/>
              </a:rPr>
              <a:t>Properties  Resource  </a:t>
            </a:r>
          </a:p>
          <a:p>
            <a:r>
              <a:rPr lang="en-US" altLang="ko-KR" sz="1400" b="1" dirty="0">
                <a:sym typeface="Wingdings" panose="05000000000000000000" pitchFamily="2" charset="2"/>
              </a:rPr>
              <a:t>Text file encoding  Other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UTF-8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E7C97-B030-48BA-B4F0-5B0B127E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32" y="1433042"/>
            <a:ext cx="6575188" cy="458675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209DF8-5783-4A43-AB17-8029F3E0DA06}"/>
              </a:ext>
            </a:extLst>
          </p:cNvPr>
          <p:cNvSpPr txBox="1"/>
          <p:nvPr/>
        </p:nvSpPr>
        <p:spPr>
          <a:xfrm>
            <a:off x="2157305" y="2841111"/>
            <a:ext cx="164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Project </a:t>
            </a:r>
            <a:r>
              <a:rPr lang="ko-KR" altLang="en-US" b="1" dirty="0">
                <a:solidFill>
                  <a:srgbClr val="7030A0"/>
                </a:solidFill>
              </a:rPr>
              <a:t>단위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53C48F-563A-460B-AD60-433E567928E8}"/>
              </a:ext>
            </a:extLst>
          </p:cNvPr>
          <p:cNvSpPr/>
          <p:nvPr/>
        </p:nvSpPr>
        <p:spPr>
          <a:xfrm>
            <a:off x="2846349" y="258430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C44248-9E0C-41FE-8461-D29BF56421ED}"/>
              </a:ext>
            </a:extLst>
          </p:cNvPr>
          <p:cNvSpPr/>
          <p:nvPr/>
        </p:nvSpPr>
        <p:spPr>
          <a:xfrm>
            <a:off x="1159551" y="367257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BBB5F2-93AD-44AB-A9A2-4BF880834345}"/>
              </a:ext>
            </a:extLst>
          </p:cNvPr>
          <p:cNvSpPr/>
          <p:nvPr/>
        </p:nvSpPr>
        <p:spPr>
          <a:xfrm>
            <a:off x="8122326" y="23897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375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en-US" altLang="ko-KR" sz="1800" b="1" dirty="0">
                <a:solidFill>
                  <a:srgbClr val="C00000"/>
                </a:solidFill>
              </a:rPr>
              <a:t>JRE(Java Runtime Environment)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sz="1800" b="1" dirty="0">
                <a:solidFill>
                  <a:srgbClr val="C00000"/>
                </a:solidFill>
              </a:rPr>
              <a:t>버전 설정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AA4788-5BBA-4550-974E-1830DC634D2E}"/>
              </a:ext>
            </a:extLst>
          </p:cNvPr>
          <p:cNvSpPr/>
          <p:nvPr/>
        </p:nvSpPr>
        <p:spPr>
          <a:xfrm>
            <a:off x="1092801" y="3275111"/>
            <a:ext cx="4231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Window </a:t>
            </a:r>
            <a:r>
              <a:rPr lang="en-US" altLang="ko-KR" sz="1400" b="1" dirty="0">
                <a:sym typeface="Wingdings" panose="05000000000000000000" pitchFamily="2" charset="2"/>
              </a:rPr>
              <a:t> Preference  Java  Installed JREs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957357-A10C-483B-8FB2-74AF016A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1181734"/>
            <a:ext cx="5654040" cy="53111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2EFF509-3B90-45A6-BA7B-A17C4A93DF09}"/>
              </a:ext>
            </a:extLst>
          </p:cNvPr>
          <p:cNvSpPr/>
          <p:nvPr/>
        </p:nvSpPr>
        <p:spPr>
          <a:xfrm>
            <a:off x="476659" y="141644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DE7CD7-897F-4781-98FD-418DA7B15688}"/>
              </a:ext>
            </a:extLst>
          </p:cNvPr>
          <p:cNvSpPr/>
          <p:nvPr/>
        </p:nvSpPr>
        <p:spPr>
          <a:xfrm>
            <a:off x="3115703" y="298186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06D3CB-BD2C-487B-AB4C-2216A72E60EE}"/>
              </a:ext>
            </a:extLst>
          </p:cNvPr>
          <p:cNvSpPr/>
          <p:nvPr/>
        </p:nvSpPr>
        <p:spPr>
          <a:xfrm>
            <a:off x="8792603" y="190265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2412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b="1" dirty="0">
                <a:solidFill>
                  <a:srgbClr val="C00000"/>
                </a:solidFill>
              </a:rPr>
              <a:t>컴파일러 버전 설정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AA4788-5BBA-4550-974E-1830DC634D2E}"/>
              </a:ext>
            </a:extLst>
          </p:cNvPr>
          <p:cNvSpPr/>
          <p:nvPr/>
        </p:nvSpPr>
        <p:spPr>
          <a:xfrm>
            <a:off x="1092801" y="3275111"/>
            <a:ext cx="3842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Window </a:t>
            </a:r>
            <a:r>
              <a:rPr lang="en-US" altLang="ko-KR" sz="1400" b="1" dirty="0">
                <a:sym typeface="Wingdings" panose="05000000000000000000" pitchFamily="2" charset="2"/>
              </a:rPr>
              <a:t> Preference  Java  Compiler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FFD11-D811-431B-8C88-8062D974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59" y="1001017"/>
            <a:ext cx="5654040" cy="53111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6181181-2DE2-47BC-9474-E4ED4647401E}"/>
              </a:ext>
            </a:extLst>
          </p:cNvPr>
          <p:cNvSpPr/>
          <p:nvPr/>
        </p:nvSpPr>
        <p:spPr>
          <a:xfrm>
            <a:off x="571563" y="14036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896631-A854-49B6-B189-0EE136F22011}"/>
              </a:ext>
            </a:extLst>
          </p:cNvPr>
          <p:cNvSpPr/>
          <p:nvPr/>
        </p:nvSpPr>
        <p:spPr>
          <a:xfrm>
            <a:off x="2880617" y="290425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2E66B4-3D81-4224-B2ED-ED3F98BD26E8}"/>
              </a:ext>
            </a:extLst>
          </p:cNvPr>
          <p:cNvSpPr/>
          <p:nvPr/>
        </p:nvSpPr>
        <p:spPr>
          <a:xfrm>
            <a:off x="8138860" y="60523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1609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이클립스 구성 및 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이클립스</a:t>
            </a:r>
            <a:r>
              <a:rPr lang="en-US" altLang="ko-KR" dirty="0"/>
              <a:t> </a:t>
            </a:r>
            <a:r>
              <a:rPr lang="ko-KR" altLang="en-US" dirty="0"/>
              <a:t>대표적 단축키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E6D321-FF0D-42B4-B054-546580D3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5063"/>
              </p:ext>
            </p:extLst>
          </p:nvPr>
        </p:nvGraphicFramePr>
        <p:xfrm>
          <a:off x="1279929" y="2067077"/>
          <a:ext cx="9980246" cy="82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5121">
                  <a:extLst>
                    <a:ext uri="{9D8B030D-6E8A-4147-A177-3AD203B41FA5}">
                      <a16:colId xmlns:a16="http://schemas.microsoft.com/office/drawing/2014/main" val="3162610591"/>
                    </a:ext>
                  </a:extLst>
                </a:gridCol>
                <a:gridCol w="598616">
                  <a:extLst>
                    <a:ext uri="{9D8B030D-6E8A-4147-A177-3AD203B41FA5}">
                      <a16:colId xmlns:a16="http://schemas.microsoft.com/office/drawing/2014/main" val="1322651636"/>
                    </a:ext>
                  </a:extLst>
                </a:gridCol>
                <a:gridCol w="8106509">
                  <a:extLst>
                    <a:ext uri="{9D8B030D-6E8A-4147-A177-3AD203B41FA5}">
                      <a16:colId xmlns:a16="http://schemas.microsoft.com/office/drawing/2014/main" val="1707661608"/>
                    </a:ext>
                  </a:extLst>
                </a:gridCol>
              </a:tblGrid>
              <a:tr h="14925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주요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Function Key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패키지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클래스 이름 바꾸기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rename)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642205"/>
                  </a:ext>
                </a:extLst>
              </a:tr>
              <a:tr h="14925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자바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클래스 및 함수는 </a:t>
                      </a:r>
                      <a:r>
                        <a:rPr lang="en-US" altLang="ko-KR" sz="1200" dirty="0"/>
                        <a:t>class source </a:t>
                      </a:r>
                      <a:r>
                        <a:rPr lang="ko-KR" altLang="en-US" sz="1200" dirty="0"/>
                        <a:t>연결 필요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클래스 및 함수 정의로 이동</a:t>
                      </a:r>
                      <a:r>
                        <a:rPr lang="en-US" altLang="ko-KR" sz="1200" dirty="0"/>
                        <a:t>) :  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API class source </a:t>
                      </a: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연결방법 참고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875339"/>
                  </a:ext>
                </a:extLst>
              </a:tr>
              <a:tr h="14925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클래스 정의 확인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상속관계 포함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1185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54B94-F7B9-43B1-B2EE-1B9E11AB7A1F}"/>
              </a:ext>
            </a:extLst>
          </p:cNvPr>
          <p:cNvSpPr/>
          <p:nvPr/>
        </p:nvSpPr>
        <p:spPr>
          <a:xfrm>
            <a:off x="1279929" y="2067077"/>
            <a:ext cx="9980246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66B08537-B92F-48EC-B57D-956380721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69053"/>
              </p:ext>
            </p:extLst>
          </p:nvPr>
        </p:nvGraphicFramePr>
        <p:xfrm>
          <a:off x="1263378" y="3175347"/>
          <a:ext cx="9996797" cy="2979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964">
                  <a:extLst>
                    <a:ext uri="{9D8B030D-6E8A-4147-A177-3AD203B41FA5}">
                      <a16:colId xmlns:a16="http://schemas.microsoft.com/office/drawing/2014/main" val="4206661090"/>
                    </a:ext>
                  </a:extLst>
                </a:gridCol>
                <a:gridCol w="3325906">
                  <a:extLst>
                    <a:ext uri="{9D8B030D-6E8A-4147-A177-3AD203B41FA5}">
                      <a16:colId xmlns:a16="http://schemas.microsoft.com/office/drawing/2014/main" val="1813180948"/>
                    </a:ext>
                  </a:extLst>
                </a:gridCol>
                <a:gridCol w="5391927">
                  <a:extLst>
                    <a:ext uri="{9D8B030D-6E8A-4147-A177-3AD203B41FA5}">
                      <a16:colId xmlns:a16="http://schemas.microsoft.com/office/drawing/2014/main" val="112146429"/>
                    </a:ext>
                  </a:extLst>
                </a:gridCol>
              </a:tblGrid>
              <a:tr h="229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shift + O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자동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임포트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81789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(/)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(/)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한줄주석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설정 및 해제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동일 방식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15784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shift+(/)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shift+(\)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블록주석 설정 및 해제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4319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클래스 이름 선택 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ctrl+t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상속관계 표현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한번더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ctrl+t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슈퍼타입 확인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44633"/>
                  </a:ext>
                </a:extLst>
              </a:tr>
              <a:tr h="169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shift + f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자동정렬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84167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 + (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alt + (-)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블록선택시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블록전체를 위아래로 이동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블록미선택시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커서위치 라인을 위아래로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059214"/>
                  </a:ext>
                </a:extLst>
              </a:tr>
              <a:tr h="229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편집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ㄱ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ㅎ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 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한자키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특수키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128684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(+)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 + (-)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폰트 확대 및 축소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35973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ctrl+shift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(-)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ctrl+shift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([)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 가로 나누기 및 세로 나누기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916953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 + (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|  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alt + ()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이전 자바파일 히스토리로 이동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자바파일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246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F7A94-9B41-4B61-BE8E-8046EC5DB399}"/>
              </a:ext>
            </a:extLst>
          </p:cNvPr>
          <p:cNvSpPr/>
          <p:nvPr/>
        </p:nvSpPr>
        <p:spPr>
          <a:xfrm>
            <a:off x="1279929" y="3175346"/>
            <a:ext cx="9980246" cy="29797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D28589-4D35-4D9A-8D4E-39F118A9957B}"/>
              </a:ext>
            </a:extLst>
          </p:cNvPr>
          <p:cNvSpPr/>
          <p:nvPr/>
        </p:nvSpPr>
        <p:spPr>
          <a:xfrm>
            <a:off x="6003415" y="146261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4268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F187-5339-4A5A-B076-AE40933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자바 개발환경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242D4-7A47-48FA-9783-6E6B20CFB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8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879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F187-5339-4A5A-B076-AE40933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자바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8D58E-C19F-40E1-AC68-FFBE92838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1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프로그래밍 언어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A13104-7836-4C44-A738-D1930612D411}"/>
              </a:ext>
            </a:extLst>
          </p:cNvPr>
          <p:cNvSpPr/>
          <p:nvPr/>
        </p:nvSpPr>
        <p:spPr>
          <a:xfrm>
            <a:off x="1275372" y="1894385"/>
            <a:ext cx="5461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인간이 </a:t>
            </a:r>
            <a:r>
              <a:rPr lang="ko-KR" altLang="en-US" sz="1400" u="sng" dirty="0">
                <a:solidFill>
                  <a:srgbClr val="C00000"/>
                </a:solidFill>
              </a:rPr>
              <a:t>컴퓨터가 이해할 수 있는</a:t>
            </a:r>
            <a:r>
              <a:rPr lang="ko-KR" altLang="en-US" sz="1400" dirty="0"/>
              <a:t> 명령을 작성하는 일련의 도구</a:t>
            </a:r>
            <a:endParaRPr lang="ko-KR" altLang="en-US" sz="1400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2A1424-9D4D-4D20-8CBF-BD5A7DC9F41F}"/>
              </a:ext>
            </a:extLst>
          </p:cNvPr>
          <p:cNvCxnSpPr>
            <a:cxnSpLocks/>
          </p:cNvCxnSpPr>
          <p:nvPr/>
        </p:nvCxnSpPr>
        <p:spPr>
          <a:xfrm>
            <a:off x="3138616" y="2174789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F1493A-59B2-4645-928E-760FF9F79462}"/>
              </a:ext>
            </a:extLst>
          </p:cNvPr>
          <p:cNvSpPr/>
          <p:nvPr/>
        </p:nvSpPr>
        <p:spPr>
          <a:xfrm>
            <a:off x="1851935" y="236425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기계어</a:t>
            </a:r>
            <a:r>
              <a:rPr lang="en-US" altLang="ko-KR" sz="1400" b="1" dirty="0">
                <a:solidFill>
                  <a:srgbClr val="C00000"/>
                </a:solidFill>
              </a:rPr>
              <a:t>) 00101001110111</a:t>
            </a:r>
            <a:r>
              <a:rPr lang="en-US" altLang="ko-KR" b="1" dirty="0">
                <a:solidFill>
                  <a:srgbClr val="C00000"/>
                </a:solidFill>
              </a:rPr>
              <a:t>…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51420-23C3-4D4C-AD2D-62AC5C5196E2}"/>
              </a:ext>
            </a:extLst>
          </p:cNvPr>
          <p:cNvSpPr txBox="1"/>
          <p:nvPr/>
        </p:nvSpPr>
        <p:spPr>
          <a:xfrm>
            <a:off x="2435954" y="3783236"/>
            <a:ext cx="1551159" cy="27699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고급언어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59E6EC-45F1-427A-BF94-E9D2E56CEFD9}"/>
              </a:ext>
            </a:extLst>
          </p:cNvPr>
          <p:cNvSpPr/>
          <p:nvPr/>
        </p:nvSpPr>
        <p:spPr>
          <a:xfrm>
            <a:off x="1275372" y="3101920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프로그램 언어의 종류</a:t>
            </a:r>
            <a:endParaRPr lang="ko-KR" altLang="en-US" sz="1400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1A9F8-BE72-469B-9BFA-CFB3AB2C865C}"/>
              </a:ext>
            </a:extLst>
          </p:cNvPr>
          <p:cNvSpPr txBox="1"/>
          <p:nvPr/>
        </p:nvSpPr>
        <p:spPr>
          <a:xfrm>
            <a:off x="2435954" y="4550454"/>
            <a:ext cx="1551159" cy="27699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어셈블리어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66F247-48BE-49FE-89F0-493E45969EBF}"/>
              </a:ext>
            </a:extLst>
          </p:cNvPr>
          <p:cNvSpPr txBox="1"/>
          <p:nvPr/>
        </p:nvSpPr>
        <p:spPr>
          <a:xfrm>
            <a:off x="2435953" y="5349953"/>
            <a:ext cx="1551159" cy="27699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기계어</a:t>
            </a:r>
            <a:endParaRPr lang="en-US" altLang="ko-KR" sz="1200" b="1" dirty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CFF442-D021-48E8-9EE3-F1A49D4595B0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3211534" y="4060235"/>
            <a:ext cx="0" cy="49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1604F9-6F24-4685-8518-3C0F3AC5908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3211533" y="4827453"/>
            <a:ext cx="1" cy="5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CA25E-B46F-49EE-A420-FAFFE8B2065C}"/>
              </a:ext>
            </a:extLst>
          </p:cNvPr>
          <p:cNvSpPr/>
          <p:nvPr/>
        </p:nvSpPr>
        <p:spPr>
          <a:xfrm>
            <a:off x="4315644" y="3767878"/>
            <a:ext cx="1539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C, C++, </a:t>
            </a:r>
            <a:r>
              <a:rPr lang="en-US" altLang="ko-KR" sz="1400" b="1" dirty="0">
                <a:solidFill>
                  <a:srgbClr val="C00000"/>
                </a:solidFill>
              </a:rPr>
              <a:t>JAVA, </a:t>
            </a:r>
            <a:r>
              <a:rPr lang="en-US" altLang="ko-KR" sz="1400" dirty="0">
                <a:solidFill>
                  <a:srgbClr val="C00000"/>
                </a:solidFill>
              </a:rPr>
              <a:t>…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4FE7-CF4B-447E-A5F5-822845A27956}"/>
              </a:ext>
            </a:extLst>
          </p:cNvPr>
          <p:cNvSpPr/>
          <p:nvPr/>
        </p:nvSpPr>
        <p:spPr>
          <a:xfrm>
            <a:off x="4335266" y="5303786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00101001110111</a:t>
            </a:r>
            <a:r>
              <a:rPr lang="en-US" altLang="ko-KR" b="1" dirty="0">
                <a:solidFill>
                  <a:srgbClr val="C00000"/>
                </a:solidFill>
              </a:rPr>
              <a:t>…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FD47E9-8487-4143-8231-9A111EDE8203}"/>
              </a:ext>
            </a:extLst>
          </p:cNvPr>
          <p:cNvSpPr/>
          <p:nvPr/>
        </p:nvSpPr>
        <p:spPr>
          <a:xfrm>
            <a:off x="4312638" y="4535132"/>
            <a:ext cx="2406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기계어와 </a:t>
            </a:r>
            <a:r>
              <a:rPr lang="en-US" altLang="ko-KR" sz="1400" dirty="0">
                <a:solidFill>
                  <a:srgbClr val="C00000"/>
                </a:solidFill>
              </a:rPr>
              <a:t>1:1 </a:t>
            </a:r>
            <a:r>
              <a:rPr lang="ko-KR" altLang="en-US" sz="1400" dirty="0">
                <a:solidFill>
                  <a:srgbClr val="C00000"/>
                </a:solidFill>
              </a:rPr>
              <a:t>대응되는 언어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91DF4E-3691-4E9E-9F8F-5DB75CD7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63" y="3551353"/>
            <a:ext cx="3307224" cy="80742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147A0FB-E85D-4A25-9E11-635ABDC3CC1B}"/>
              </a:ext>
            </a:extLst>
          </p:cNvPr>
          <p:cNvSpPr/>
          <p:nvPr/>
        </p:nvSpPr>
        <p:spPr>
          <a:xfrm>
            <a:off x="6871855" y="3866319"/>
            <a:ext cx="387927" cy="15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0920814-A62B-4E8F-90AB-BB9CB5671EA9}"/>
              </a:ext>
            </a:extLst>
          </p:cNvPr>
          <p:cNvSpPr/>
          <p:nvPr/>
        </p:nvSpPr>
        <p:spPr>
          <a:xfrm>
            <a:off x="8630332" y="5229362"/>
            <a:ext cx="1276514" cy="49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컴파일러</a:t>
            </a:r>
            <a:r>
              <a:rPr lang="en-US" altLang="ko-KR" sz="1100" dirty="0"/>
              <a:t>(Compiler)</a:t>
            </a:r>
            <a:endParaRPr lang="ko-KR" altLang="en-US" sz="11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661C753-6E49-49B2-9CA2-A6E927A39E56}"/>
              </a:ext>
            </a:extLst>
          </p:cNvPr>
          <p:cNvSpPr/>
          <p:nvPr/>
        </p:nvSpPr>
        <p:spPr>
          <a:xfrm rot="5400000">
            <a:off x="8940737" y="4722201"/>
            <a:ext cx="609301" cy="124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12CA9A9-F491-4211-9A1B-20A832ADDAA0}"/>
              </a:ext>
            </a:extLst>
          </p:cNvPr>
          <p:cNvSpPr/>
          <p:nvPr/>
        </p:nvSpPr>
        <p:spPr>
          <a:xfrm rot="10800000">
            <a:off x="6871854" y="5411492"/>
            <a:ext cx="1542472" cy="15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7CCA42-AA9F-4F05-9F14-3761F1ACB212}"/>
              </a:ext>
            </a:extLst>
          </p:cNvPr>
          <p:cNvSpPr/>
          <p:nvPr/>
        </p:nvSpPr>
        <p:spPr>
          <a:xfrm>
            <a:off x="9811278" y="3243576"/>
            <a:ext cx="1016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Hello.java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284AA-F6A4-4C16-B425-C284F2AAB27E}"/>
              </a:ext>
            </a:extLst>
          </p:cNvPr>
          <p:cNvSpPr/>
          <p:nvPr/>
        </p:nvSpPr>
        <p:spPr>
          <a:xfrm>
            <a:off x="7190345" y="5565693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Hello.class</a:t>
            </a:r>
            <a:endParaRPr lang="ko-KR" altLang="en-US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2821E1E-ED8B-4483-8D6F-68F6F07C12C2}"/>
              </a:ext>
            </a:extLst>
          </p:cNvPr>
          <p:cNvSpPr/>
          <p:nvPr/>
        </p:nvSpPr>
        <p:spPr>
          <a:xfrm>
            <a:off x="877016" y="23065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66B512-588F-4106-98BC-CB8BF44BE9EA}"/>
              </a:ext>
            </a:extLst>
          </p:cNvPr>
          <p:cNvSpPr/>
          <p:nvPr/>
        </p:nvSpPr>
        <p:spPr>
          <a:xfrm>
            <a:off x="1712930" y="460382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83549EC-AB24-44EA-98FB-0AFBC84A419E}"/>
              </a:ext>
            </a:extLst>
          </p:cNvPr>
          <p:cNvSpPr/>
          <p:nvPr/>
        </p:nvSpPr>
        <p:spPr>
          <a:xfrm>
            <a:off x="8137771" y="468895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103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☞ </a:t>
            </a:r>
            <a:r>
              <a:rPr lang="ko-KR" altLang="en-US"/>
              <a:t>자바의 역사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A13104-7836-4C44-A738-D1930612D411}"/>
              </a:ext>
            </a:extLst>
          </p:cNvPr>
          <p:cNvSpPr/>
          <p:nvPr/>
        </p:nvSpPr>
        <p:spPr>
          <a:xfrm>
            <a:off x="6707431" y="486664"/>
            <a:ext cx="2886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제임스 고슬링</a:t>
            </a:r>
            <a:r>
              <a:rPr lang="en-US" altLang="ko-KR" sz="1400" dirty="0"/>
              <a:t>(James</a:t>
            </a:r>
            <a:r>
              <a:rPr lang="ko-KR" altLang="en-US" sz="1400" dirty="0"/>
              <a:t> </a:t>
            </a:r>
            <a:r>
              <a:rPr lang="en-US" altLang="ko-KR" sz="1400" dirty="0"/>
              <a:t>Gosling)</a:t>
            </a:r>
            <a:endParaRPr lang="ko-KR" altLang="en-US" sz="1400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B951E-3F95-434C-BC04-0AE2A5076D19}"/>
              </a:ext>
            </a:extLst>
          </p:cNvPr>
          <p:cNvSpPr/>
          <p:nvPr/>
        </p:nvSpPr>
        <p:spPr>
          <a:xfrm>
            <a:off x="7588378" y="6213863"/>
            <a:ext cx="401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 dirty="0"/>
              <a:t>출처</a:t>
            </a:r>
            <a:r>
              <a:rPr lang="en-US" altLang="ko-KR" sz="1200" i="1" dirty="0"/>
              <a:t>: </a:t>
            </a:r>
            <a:r>
              <a:rPr lang="en-US" altLang="ko-KR" sz="1200" i="1" dirty="0">
                <a:hlinkClick r:id="rId2"/>
              </a:rPr>
              <a:t>https://en.wikipedia.org/wiki/Java_version_history</a:t>
            </a:r>
            <a:endParaRPr lang="en-US" altLang="ko-KR" sz="1200" i="1" dirty="0"/>
          </a:p>
          <a:p>
            <a:endParaRPr lang="en-US" altLang="ko-KR" sz="120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6A5DE-986D-4E41-A83D-7C37DDAF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21" y="289182"/>
            <a:ext cx="1505644" cy="138694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3A0F6A-4DFD-4289-9ED1-19B216BAA3CC}"/>
              </a:ext>
            </a:extLst>
          </p:cNvPr>
          <p:cNvGrpSpPr/>
          <p:nvPr/>
        </p:nvGrpSpPr>
        <p:grpSpPr>
          <a:xfrm>
            <a:off x="1065822" y="2221565"/>
            <a:ext cx="6149953" cy="3857453"/>
            <a:chOff x="1065822" y="2221565"/>
            <a:chExt cx="6149953" cy="385745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A0D258-1D26-4BA0-B52E-559AC511F7B6}"/>
                </a:ext>
              </a:extLst>
            </p:cNvPr>
            <p:cNvSpPr/>
            <p:nvPr/>
          </p:nvSpPr>
          <p:spPr>
            <a:xfrm>
              <a:off x="1065822" y="2221565"/>
              <a:ext cx="59647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1991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그린프로젝트</a:t>
              </a:r>
              <a:r>
                <a:rPr lang="en-US" altLang="ko-KR" sz="1400" dirty="0"/>
                <a:t>(Green Project)</a:t>
              </a:r>
              <a:r>
                <a:rPr lang="ko-KR" altLang="en-US" sz="1400" dirty="0"/>
                <a:t>로 탄생한 오크</a:t>
              </a:r>
              <a:r>
                <a:rPr lang="en-US" altLang="ko-KR" sz="1400" dirty="0"/>
                <a:t>(Oak): </a:t>
              </a:r>
              <a:r>
                <a:rPr lang="ko-KR" altLang="en-US" sz="1400" dirty="0"/>
                <a:t>자바의 전신</a:t>
              </a:r>
              <a:endParaRPr lang="en-US" altLang="ko-KR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A5F4F9A-8841-46EC-B892-BD2579700765}"/>
                </a:ext>
              </a:extLst>
            </p:cNvPr>
            <p:cNvSpPr/>
            <p:nvPr/>
          </p:nvSpPr>
          <p:spPr>
            <a:xfrm>
              <a:off x="1069852" y="2819485"/>
              <a:ext cx="31357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1993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인터넷과 웹의 급속한 발전</a:t>
              </a:r>
              <a:endParaRPr lang="en-US" altLang="ko-KR" sz="1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079EC2-9559-49E3-8BCF-17D652B6D0CE}"/>
                </a:ext>
              </a:extLst>
            </p:cNvPr>
            <p:cNvSpPr/>
            <p:nvPr/>
          </p:nvSpPr>
          <p:spPr>
            <a:xfrm>
              <a:off x="1065822" y="3417405"/>
              <a:ext cx="56416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1995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인터넷 환경에 적합하도록 오크를 새롭게 설계</a:t>
              </a:r>
              <a:r>
                <a:rPr lang="en-US" altLang="ko-KR" sz="1400" dirty="0"/>
                <a:t> (Java </a:t>
              </a:r>
              <a:r>
                <a:rPr lang="ko-KR" altLang="en-US" sz="1400" dirty="0"/>
                <a:t>발표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0CA67E2-3F78-47C8-B5AD-7CF9B799C8F6}"/>
                </a:ext>
              </a:extLst>
            </p:cNvPr>
            <p:cNvSpPr/>
            <p:nvPr/>
          </p:nvSpPr>
          <p:spPr>
            <a:xfrm>
              <a:off x="1065822" y="4015325"/>
              <a:ext cx="20746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1996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자바 </a:t>
              </a:r>
              <a:r>
                <a:rPr lang="en-US" altLang="ko-KR" sz="1400" dirty="0"/>
                <a:t>1.0 </a:t>
              </a:r>
              <a:r>
                <a:rPr lang="ko-KR" altLang="en-US" sz="1400" dirty="0"/>
                <a:t>발표</a:t>
              </a:r>
              <a:endParaRPr lang="en-US" altLang="ko-KR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FD57E1-780E-436D-9109-7E6F60B2120F}"/>
                </a:ext>
              </a:extLst>
            </p:cNvPr>
            <p:cNvSpPr/>
            <p:nvPr/>
          </p:nvSpPr>
          <p:spPr>
            <a:xfrm>
              <a:off x="1065822" y="4613245"/>
              <a:ext cx="61499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2014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자바 </a:t>
              </a:r>
              <a:r>
                <a:rPr lang="en-US" altLang="ko-KR" sz="1400" dirty="0"/>
                <a:t>8 (LTS) </a:t>
              </a:r>
              <a:r>
                <a:rPr lang="ko-KR" altLang="en-US" sz="1400" dirty="0"/>
                <a:t>발표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개인사용자에 한하여 </a:t>
              </a:r>
              <a:r>
                <a:rPr lang="en-US" altLang="ko-KR" sz="1400" dirty="0"/>
                <a:t>2020</a:t>
              </a:r>
              <a:r>
                <a:rPr lang="ko-KR" altLang="en-US" sz="1400" dirty="0"/>
                <a:t>년 </a:t>
              </a:r>
              <a:r>
                <a:rPr lang="en-US" altLang="ko-KR" sz="1400" dirty="0"/>
                <a:t>12</a:t>
              </a:r>
              <a:r>
                <a:rPr lang="ko-KR" altLang="en-US" sz="1400" dirty="0"/>
                <a:t>월까지 지원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72D0553-4DD2-4627-A7B1-F2BDC19A525E}"/>
                </a:ext>
              </a:extLst>
            </p:cNvPr>
            <p:cNvSpPr/>
            <p:nvPr/>
          </p:nvSpPr>
          <p:spPr>
            <a:xfrm>
              <a:off x="1065822" y="5211165"/>
              <a:ext cx="34905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2018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자바 </a:t>
              </a:r>
              <a:r>
                <a:rPr lang="en-US" altLang="ko-KR" sz="1400" dirty="0"/>
                <a:t>11 (LTS) </a:t>
              </a:r>
              <a:r>
                <a:rPr lang="ko-KR" altLang="en-US" sz="1400" dirty="0"/>
                <a:t>발표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구독모델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4E73EB-5F9D-491C-8BD2-62496999563E}"/>
                </a:ext>
              </a:extLst>
            </p:cNvPr>
            <p:cNvSpPr/>
            <p:nvPr/>
          </p:nvSpPr>
          <p:spPr>
            <a:xfrm>
              <a:off x="1065822" y="5771241"/>
              <a:ext cx="18117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2020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09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자바 </a:t>
              </a:r>
              <a:r>
                <a:rPr lang="en-US" altLang="ko-KR" sz="1400" dirty="0"/>
                <a:t>15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314094F-059F-46A0-9222-F2CCC569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768" y="1238473"/>
            <a:ext cx="4837554" cy="487322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0B014-349B-4E8A-89B7-14E34C9FA812}"/>
              </a:ext>
            </a:extLst>
          </p:cNvPr>
          <p:cNvSpPr/>
          <p:nvPr/>
        </p:nvSpPr>
        <p:spPr>
          <a:xfrm>
            <a:off x="7164454" y="3571293"/>
            <a:ext cx="796553" cy="2291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FF1AD6-93D2-41F6-B8F0-AB9393F97149}"/>
              </a:ext>
            </a:extLst>
          </p:cNvPr>
          <p:cNvSpPr/>
          <p:nvPr/>
        </p:nvSpPr>
        <p:spPr>
          <a:xfrm>
            <a:off x="7172086" y="4466463"/>
            <a:ext cx="809864" cy="2291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5F18E-5D97-4402-8025-B8982C5ABB3B}"/>
              </a:ext>
            </a:extLst>
          </p:cNvPr>
          <p:cNvSpPr/>
          <p:nvPr/>
        </p:nvSpPr>
        <p:spPr>
          <a:xfrm>
            <a:off x="649202" y="388957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DAB8C21-C3B9-43CE-A07A-681DE64D2B43}"/>
              </a:ext>
            </a:extLst>
          </p:cNvPr>
          <p:cNvSpPr/>
          <p:nvPr/>
        </p:nvSpPr>
        <p:spPr>
          <a:xfrm>
            <a:off x="9460480" y="84925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2239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자바의 특징 및 점유율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9D8158-51DD-478B-A071-51EAB354F896}"/>
              </a:ext>
            </a:extLst>
          </p:cNvPr>
          <p:cNvGrpSpPr/>
          <p:nvPr/>
        </p:nvGrpSpPr>
        <p:grpSpPr>
          <a:xfrm>
            <a:off x="1584072" y="2202162"/>
            <a:ext cx="1951727" cy="2974108"/>
            <a:chOff x="1613513" y="2309094"/>
            <a:chExt cx="1951727" cy="29741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63B2F6F-FFB2-44BF-91D5-83FC5628DC2A}"/>
                </a:ext>
              </a:extLst>
            </p:cNvPr>
            <p:cNvSpPr/>
            <p:nvPr/>
          </p:nvSpPr>
          <p:spPr>
            <a:xfrm>
              <a:off x="1801092" y="2481516"/>
              <a:ext cx="1570181" cy="39135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플랫폼독립적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2F92A3E-361B-4CA1-B61B-7A4B67C797DF}"/>
                </a:ext>
              </a:extLst>
            </p:cNvPr>
            <p:cNvSpPr/>
            <p:nvPr/>
          </p:nvSpPr>
          <p:spPr>
            <a:xfrm>
              <a:off x="1801092" y="3037650"/>
              <a:ext cx="1570181" cy="39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객체지향언어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8C93C0-8D2F-4EBF-AB92-9F93212934D0}"/>
                </a:ext>
              </a:extLst>
            </p:cNvPr>
            <p:cNvSpPr/>
            <p:nvPr/>
          </p:nvSpPr>
          <p:spPr>
            <a:xfrm>
              <a:off x="1801092" y="3593784"/>
              <a:ext cx="1570182" cy="39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함수형코딩지원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47E50D-6D0E-460C-9625-308936F4723D}"/>
                </a:ext>
              </a:extLst>
            </p:cNvPr>
            <p:cNvSpPr/>
            <p:nvPr/>
          </p:nvSpPr>
          <p:spPr>
            <a:xfrm>
              <a:off x="1801092" y="4142991"/>
              <a:ext cx="1570181" cy="39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분산처리지원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D2B1BF-4842-47FC-ACC2-2816061789C5}"/>
                </a:ext>
              </a:extLst>
            </p:cNvPr>
            <p:cNvSpPr/>
            <p:nvPr/>
          </p:nvSpPr>
          <p:spPr>
            <a:xfrm>
              <a:off x="1801092" y="4738264"/>
              <a:ext cx="1570181" cy="391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멀티쓰레드지원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227AD6-4DA8-4935-9376-730A4A6E4F25}"/>
                </a:ext>
              </a:extLst>
            </p:cNvPr>
            <p:cNvSpPr/>
            <p:nvPr/>
          </p:nvSpPr>
          <p:spPr>
            <a:xfrm>
              <a:off x="1613513" y="2309094"/>
              <a:ext cx="1951727" cy="2974108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A71E9C-95D0-478C-93BD-293A9B16DB3F}"/>
              </a:ext>
            </a:extLst>
          </p:cNvPr>
          <p:cNvGrpSpPr/>
          <p:nvPr/>
        </p:nvGrpSpPr>
        <p:grpSpPr>
          <a:xfrm>
            <a:off x="5169582" y="610931"/>
            <a:ext cx="5986767" cy="5975580"/>
            <a:chOff x="5787866" y="621160"/>
            <a:chExt cx="5986767" cy="5975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06671B-14E0-46BB-BCF8-3D12C4FF0407}"/>
                </a:ext>
              </a:extLst>
            </p:cNvPr>
            <p:cNvSpPr/>
            <p:nvPr/>
          </p:nvSpPr>
          <p:spPr>
            <a:xfrm>
              <a:off x="7464553" y="6319741"/>
              <a:ext cx="30698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i="1" dirty="0"/>
                <a:t>출처</a:t>
              </a:r>
              <a:r>
                <a:rPr lang="en-US" altLang="ko-KR" sz="1200" i="1" dirty="0"/>
                <a:t>: </a:t>
              </a:r>
              <a:r>
                <a:rPr lang="en-US" altLang="ko-KR" sz="1200" i="1" dirty="0">
                  <a:hlinkClick r:id="rId2"/>
                </a:rPr>
                <a:t>https://www.tiobe.com/tiobe-index/</a:t>
              </a:r>
              <a:endParaRPr lang="en-US" altLang="ko-KR" sz="1200" i="1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42B179-FAAC-4832-96BF-3F5B1BC8A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866" y="1094393"/>
              <a:ext cx="5986767" cy="5176272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D9C97D-14B1-4EB9-B82E-2BF52BD6D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622" y="621160"/>
              <a:ext cx="4257675" cy="333375"/>
            </a:xfrm>
            <a:prstGeom prst="rect">
              <a:avLst/>
            </a:prstGeom>
          </p:spPr>
        </p:pic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FAC33B4-FBCA-4802-8695-17DB09763873}"/>
              </a:ext>
            </a:extLst>
          </p:cNvPr>
          <p:cNvSpPr/>
          <p:nvPr/>
        </p:nvSpPr>
        <p:spPr>
          <a:xfrm>
            <a:off x="1125493" y="348685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1B1BB8-7FC3-42B4-A56B-634656D64A1E}"/>
              </a:ext>
            </a:extLst>
          </p:cNvPr>
          <p:cNvSpPr/>
          <p:nvPr/>
        </p:nvSpPr>
        <p:spPr>
          <a:xfrm>
            <a:off x="8247856" y="2894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542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플랫폼 종속 </a:t>
            </a:r>
            <a:r>
              <a:rPr lang="en-US" altLang="ko-KR" dirty="0"/>
              <a:t>vs. </a:t>
            </a:r>
            <a:r>
              <a:rPr lang="ko-KR" altLang="en-US" dirty="0"/>
              <a:t>플랫폼 독립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E86F2-77C3-43DA-BF22-71DE120D9347}"/>
              </a:ext>
            </a:extLst>
          </p:cNvPr>
          <p:cNvSpPr/>
          <p:nvPr/>
        </p:nvSpPr>
        <p:spPr>
          <a:xfrm>
            <a:off x="3379931" y="4294065"/>
            <a:ext cx="1524000" cy="8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E047E8-A84F-4762-B713-9CF0AB1468E7}"/>
              </a:ext>
            </a:extLst>
          </p:cNvPr>
          <p:cNvSpPr/>
          <p:nvPr/>
        </p:nvSpPr>
        <p:spPr>
          <a:xfrm>
            <a:off x="3378199" y="4386427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83AFF1-9262-4A7E-A637-98062CD58CB5}"/>
              </a:ext>
            </a:extLst>
          </p:cNvPr>
          <p:cNvSpPr/>
          <p:nvPr/>
        </p:nvSpPr>
        <p:spPr>
          <a:xfrm>
            <a:off x="5278003" y="4294065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AFCF4B-FBF4-4F7C-917F-40D8BF46E55C}"/>
              </a:ext>
            </a:extLst>
          </p:cNvPr>
          <p:cNvSpPr/>
          <p:nvPr/>
        </p:nvSpPr>
        <p:spPr>
          <a:xfrm>
            <a:off x="5276271" y="4386427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978B50-C996-4E3F-9CFB-28040D625A6C}"/>
              </a:ext>
            </a:extLst>
          </p:cNvPr>
          <p:cNvSpPr/>
          <p:nvPr/>
        </p:nvSpPr>
        <p:spPr>
          <a:xfrm>
            <a:off x="7176075" y="4294065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75069B-42E6-4C9E-9CCB-8419468472E9}"/>
              </a:ext>
            </a:extLst>
          </p:cNvPr>
          <p:cNvSpPr/>
          <p:nvPr/>
        </p:nvSpPr>
        <p:spPr>
          <a:xfrm>
            <a:off x="7174343" y="4386427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6F0140-84B3-43AC-88ED-F0CBDF346CC6}"/>
              </a:ext>
            </a:extLst>
          </p:cNvPr>
          <p:cNvSpPr/>
          <p:nvPr/>
        </p:nvSpPr>
        <p:spPr>
          <a:xfrm>
            <a:off x="3373331" y="2771205"/>
            <a:ext cx="1524000" cy="8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9B9C5E-6107-42DC-9125-1ABAB5B72DC7}"/>
              </a:ext>
            </a:extLst>
          </p:cNvPr>
          <p:cNvSpPr/>
          <p:nvPr/>
        </p:nvSpPr>
        <p:spPr>
          <a:xfrm>
            <a:off x="3371599" y="2516127"/>
            <a:ext cx="1524000" cy="25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F7F7CF-9713-424F-884F-5ABE21F0C2B7}"/>
              </a:ext>
            </a:extLst>
          </p:cNvPr>
          <p:cNvSpPr/>
          <p:nvPr/>
        </p:nvSpPr>
        <p:spPr>
          <a:xfrm>
            <a:off x="5271403" y="2771205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7F54D9-7532-4198-B9B9-ABE529010E75}"/>
              </a:ext>
            </a:extLst>
          </p:cNvPr>
          <p:cNvSpPr/>
          <p:nvPr/>
        </p:nvSpPr>
        <p:spPr>
          <a:xfrm>
            <a:off x="5269671" y="2516127"/>
            <a:ext cx="1524000" cy="25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4330C-1F2C-4148-870E-81349032194C}"/>
              </a:ext>
            </a:extLst>
          </p:cNvPr>
          <p:cNvSpPr/>
          <p:nvPr/>
        </p:nvSpPr>
        <p:spPr>
          <a:xfrm>
            <a:off x="7169475" y="2771205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D29966-AD4F-4174-AEEA-140957661545}"/>
              </a:ext>
            </a:extLst>
          </p:cNvPr>
          <p:cNvSpPr/>
          <p:nvPr/>
        </p:nvSpPr>
        <p:spPr>
          <a:xfrm>
            <a:off x="7167743" y="2516127"/>
            <a:ext cx="1524000" cy="25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7B04CCB-CE19-49D9-920E-151F8944F8DA}"/>
              </a:ext>
            </a:extLst>
          </p:cNvPr>
          <p:cNvCxnSpPr>
            <a:stCxn id="31" idx="2"/>
            <a:endCxn id="27" idx="0"/>
          </p:cNvCxnSpPr>
          <p:nvPr/>
        </p:nvCxnSpPr>
        <p:spPr>
          <a:xfrm>
            <a:off x="6033403" y="2854331"/>
            <a:ext cx="1904672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B9998A-6F83-4AEB-AB58-A1285E8C619E}"/>
              </a:ext>
            </a:extLst>
          </p:cNvPr>
          <p:cNvCxnSpPr>
            <a:stCxn id="31" idx="2"/>
            <a:endCxn id="22" idx="0"/>
          </p:cNvCxnSpPr>
          <p:nvPr/>
        </p:nvCxnSpPr>
        <p:spPr>
          <a:xfrm flipH="1">
            <a:off x="4141931" y="2854331"/>
            <a:ext cx="1891472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C91FB-E064-41E7-8D2B-0B630835EFE7}"/>
              </a:ext>
            </a:extLst>
          </p:cNvPr>
          <p:cNvSpPr/>
          <p:nvPr/>
        </p:nvSpPr>
        <p:spPr>
          <a:xfrm>
            <a:off x="2288948" y="2478965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실행파일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74AA1B-6D2D-4B94-9C7D-D8AF90BBC2DC}"/>
              </a:ext>
            </a:extLst>
          </p:cNvPr>
          <p:cNvSpPr/>
          <p:nvPr/>
        </p:nvSpPr>
        <p:spPr>
          <a:xfrm>
            <a:off x="2273708" y="4396588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운영체제</a:t>
            </a:r>
            <a:r>
              <a:rPr lang="ko-KR" altLang="en-US" dirty="0"/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1F5F8ED-EC8E-4206-A2C6-01A7994A532A}"/>
              </a:ext>
            </a:extLst>
          </p:cNvPr>
          <p:cNvCxnSpPr>
            <a:stCxn id="29" idx="2"/>
            <a:endCxn id="25" idx="0"/>
          </p:cNvCxnSpPr>
          <p:nvPr/>
        </p:nvCxnSpPr>
        <p:spPr>
          <a:xfrm>
            <a:off x="4135331" y="2854331"/>
            <a:ext cx="1904672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B83D64-82ED-4469-B766-AF368501FF23}"/>
              </a:ext>
            </a:extLst>
          </p:cNvPr>
          <p:cNvCxnSpPr>
            <a:stCxn id="33" idx="2"/>
            <a:endCxn id="25" idx="0"/>
          </p:cNvCxnSpPr>
          <p:nvPr/>
        </p:nvCxnSpPr>
        <p:spPr>
          <a:xfrm flipH="1">
            <a:off x="6040003" y="2854331"/>
            <a:ext cx="1891472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23023A-2D52-4EA6-869D-07CB107C4863}"/>
              </a:ext>
            </a:extLst>
          </p:cNvPr>
          <p:cNvCxnSpPr>
            <a:stCxn id="33" idx="2"/>
            <a:endCxn id="22" idx="0"/>
          </p:cNvCxnSpPr>
          <p:nvPr/>
        </p:nvCxnSpPr>
        <p:spPr>
          <a:xfrm flipH="1">
            <a:off x="4141931" y="2854331"/>
            <a:ext cx="3789544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CB4B7C-65DD-4446-B3B8-F25B2E2896DA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>
            <a:off x="6033403" y="2854331"/>
            <a:ext cx="6600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773FBC-3E91-4A2C-B15A-7EC2994DB48B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>
            <a:off x="4135331" y="2854331"/>
            <a:ext cx="6600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8EA8CA-A03E-4139-999A-2292F4502A48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7931475" y="2854331"/>
            <a:ext cx="6600" cy="14397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69FE57-AB9D-49AA-8234-B487C4DC0957}"/>
              </a:ext>
            </a:extLst>
          </p:cNvPr>
          <p:cNvCxnSpPr/>
          <p:nvPr/>
        </p:nvCxnSpPr>
        <p:spPr>
          <a:xfrm>
            <a:off x="6040003" y="2854331"/>
            <a:ext cx="6600" cy="14397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2EB53D-7C1E-4997-BA88-E78FBD1A6DBD}"/>
              </a:ext>
            </a:extLst>
          </p:cNvPr>
          <p:cNvCxnSpPr/>
          <p:nvPr/>
        </p:nvCxnSpPr>
        <p:spPr>
          <a:xfrm>
            <a:off x="4141931" y="2854331"/>
            <a:ext cx="6600" cy="14397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4FD0BE-0756-4BD0-8981-39541049E452}"/>
              </a:ext>
            </a:extLst>
          </p:cNvPr>
          <p:cNvGrpSpPr/>
          <p:nvPr/>
        </p:nvGrpSpPr>
        <p:grpSpPr>
          <a:xfrm>
            <a:off x="9067547" y="2713029"/>
            <a:ext cx="1234146" cy="1901399"/>
            <a:chOff x="8569834" y="2690307"/>
            <a:chExt cx="1234146" cy="19013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031A563-A63D-45A5-876B-626A844E7DD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08" y="2690307"/>
              <a:ext cx="0" cy="143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05F4C03-A31A-45CE-9B17-4EA715DF0BCA}"/>
                </a:ext>
              </a:extLst>
            </p:cNvPr>
            <p:cNvCxnSpPr/>
            <p:nvPr/>
          </p:nvCxnSpPr>
          <p:spPr>
            <a:xfrm>
              <a:off x="8864912" y="2690307"/>
              <a:ext cx="6600" cy="14397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16C806F-BA13-4E32-B611-5AC37CF6B551}"/>
                </a:ext>
              </a:extLst>
            </p:cNvPr>
            <p:cNvSpPr/>
            <p:nvPr/>
          </p:nvSpPr>
          <p:spPr>
            <a:xfrm>
              <a:off x="8569834" y="411606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r>
                <a:rPr lang="ko-KR" altLang="en-US" sz="1200" dirty="0"/>
                <a:t>가능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39AFEE-1135-4FC0-BB5D-4CE12663349D}"/>
                </a:ext>
              </a:extLst>
            </p:cNvPr>
            <p:cNvSpPr/>
            <p:nvPr/>
          </p:nvSpPr>
          <p:spPr>
            <a:xfrm>
              <a:off x="9157649" y="4130041"/>
              <a:ext cx="6463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불가능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0CDEAB-3A3A-485E-848E-C3ABEB45C151}"/>
              </a:ext>
            </a:extLst>
          </p:cNvPr>
          <p:cNvSpPr/>
          <p:nvPr/>
        </p:nvSpPr>
        <p:spPr>
          <a:xfrm>
            <a:off x="4989988" y="544759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플랫폼 종속적 특징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982AC2-2239-466E-AF1D-687DB40B21EA}"/>
              </a:ext>
            </a:extLst>
          </p:cNvPr>
          <p:cNvSpPr/>
          <p:nvPr/>
        </p:nvSpPr>
        <p:spPr>
          <a:xfrm>
            <a:off x="3270255" y="2202162"/>
            <a:ext cx="1733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 windows </a:t>
            </a:r>
            <a:r>
              <a:rPr lang="ko-KR" altLang="en-US" sz="1400" dirty="0">
                <a:solidFill>
                  <a:srgbClr val="0070C0"/>
                </a:solidFill>
              </a:rPr>
              <a:t>실행파일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E7D89D-A720-485A-A73B-F49326C56FBD}"/>
              </a:ext>
            </a:extLst>
          </p:cNvPr>
          <p:cNvSpPr/>
          <p:nvPr/>
        </p:nvSpPr>
        <p:spPr>
          <a:xfrm>
            <a:off x="5377522" y="2208350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Mac </a:t>
            </a:r>
            <a:r>
              <a:rPr lang="ko-KR" altLang="en-US" sz="1400" dirty="0">
                <a:solidFill>
                  <a:srgbClr val="0070C0"/>
                </a:solidFill>
              </a:rPr>
              <a:t>실행파일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1DC590-307D-43F6-91DB-F62B73D4DFCB}"/>
              </a:ext>
            </a:extLst>
          </p:cNvPr>
          <p:cNvSpPr/>
          <p:nvPr/>
        </p:nvSpPr>
        <p:spPr>
          <a:xfrm>
            <a:off x="7234194" y="2218018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Linux </a:t>
            </a:r>
            <a:r>
              <a:rPr lang="ko-KR" altLang="en-US" sz="1400" dirty="0">
                <a:solidFill>
                  <a:srgbClr val="0070C0"/>
                </a:solidFill>
              </a:rPr>
              <a:t>실행파일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CAB30F-E43D-41D9-B386-B388A23C5BFA}"/>
              </a:ext>
            </a:extLst>
          </p:cNvPr>
          <p:cNvSpPr/>
          <p:nvPr/>
        </p:nvSpPr>
        <p:spPr>
          <a:xfrm>
            <a:off x="1635181" y="332269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422CFD-B18A-4558-BCC6-9905BF979B43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4135331" y="2854331"/>
            <a:ext cx="3802744" cy="14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4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플랫폼 종속 </a:t>
            </a:r>
            <a:r>
              <a:rPr lang="en-US" altLang="ko-KR" dirty="0"/>
              <a:t>vs. </a:t>
            </a:r>
            <a:r>
              <a:rPr lang="ko-KR" altLang="en-US" dirty="0"/>
              <a:t>플랫폼 독립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E86F2-77C3-43DA-BF22-71DE120D9347}"/>
              </a:ext>
            </a:extLst>
          </p:cNvPr>
          <p:cNvSpPr/>
          <p:nvPr/>
        </p:nvSpPr>
        <p:spPr>
          <a:xfrm>
            <a:off x="2998931" y="4189154"/>
            <a:ext cx="1524000" cy="8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E047E8-A84F-4762-B713-9CF0AB1468E7}"/>
              </a:ext>
            </a:extLst>
          </p:cNvPr>
          <p:cNvSpPr/>
          <p:nvPr/>
        </p:nvSpPr>
        <p:spPr>
          <a:xfrm>
            <a:off x="2997199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83AFF1-9262-4A7E-A637-98062CD58CB5}"/>
              </a:ext>
            </a:extLst>
          </p:cNvPr>
          <p:cNvSpPr/>
          <p:nvPr/>
        </p:nvSpPr>
        <p:spPr>
          <a:xfrm>
            <a:off x="4897003" y="4189154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AFCF4B-FBF4-4F7C-917F-40D8BF46E55C}"/>
              </a:ext>
            </a:extLst>
          </p:cNvPr>
          <p:cNvSpPr/>
          <p:nvPr/>
        </p:nvSpPr>
        <p:spPr>
          <a:xfrm>
            <a:off x="4895271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978B50-C996-4E3F-9CFB-28040D625A6C}"/>
              </a:ext>
            </a:extLst>
          </p:cNvPr>
          <p:cNvSpPr/>
          <p:nvPr/>
        </p:nvSpPr>
        <p:spPr>
          <a:xfrm>
            <a:off x="6795075" y="4189154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75069B-42E6-4C9E-9CCB-8419468472E9}"/>
              </a:ext>
            </a:extLst>
          </p:cNvPr>
          <p:cNvSpPr/>
          <p:nvPr/>
        </p:nvSpPr>
        <p:spPr>
          <a:xfrm>
            <a:off x="6793343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F7F7CF-9713-424F-884F-5ABE21F0C2B7}"/>
              </a:ext>
            </a:extLst>
          </p:cNvPr>
          <p:cNvSpPr/>
          <p:nvPr/>
        </p:nvSpPr>
        <p:spPr>
          <a:xfrm>
            <a:off x="4890403" y="2666294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7F54D9-7532-4198-B9B9-ABE529010E75}"/>
              </a:ext>
            </a:extLst>
          </p:cNvPr>
          <p:cNvSpPr/>
          <p:nvPr/>
        </p:nvSpPr>
        <p:spPr>
          <a:xfrm>
            <a:off x="4888671" y="2411216"/>
            <a:ext cx="1524000" cy="25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C91FB-E064-41E7-8D2B-0B630835EFE7}"/>
              </a:ext>
            </a:extLst>
          </p:cNvPr>
          <p:cNvSpPr/>
          <p:nvPr/>
        </p:nvSpPr>
        <p:spPr>
          <a:xfrm>
            <a:off x="1907948" y="2374054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실행파일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74AA1B-6D2D-4B94-9C7D-D8AF90BBC2DC}"/>
              </a:ext>
            </a:extLst>
          </p:cNvPr>
          <p:cNvSpPr/>
          <p:nvPr/>
        </p:nvSpPr>
        <p:spPr>
          <a:xfrm>
            <a:off x="1892708" y="4291677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운영체제</a:t>
            </a:r>
            <a:r>
              <a:rPr lang="ko-KR" altLang="en-US" dirty="0"/>
              <a:t> 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8EA8CA-A03E-4139-999A-2292F4502A4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652403" y="2749420"/>
            <a:ext cx="887196" cy="7696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69FE57-AB9D-49AA-8234-B487C4DC0957}"/>
              </a:ext>
            </a:extLst>
          </p:cNvPr>
          <p:cNvCxnSpPr>
            <a:cxnSpLocks/>
          </p:cNvCxnSpPr>
          <p:nvPr/>
        </p:nvCxnSpPr>
        <p:spPr>
          <a:xfrm>
            <a:off x="5659003" y="2749420"/>
            <a:ext cx="0" cy="7696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2EB53D-7C1E-4997-BA88-E78FBD1A6DB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802909" y="2749420"/>
            <a:ext cx="849494" cy="7696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4FD0BE-0756-4BD0-8981-39541049E452}"/>
              </a:ext>
            </a:extLst>
          </p:cNvPr>
          <p:cNvGrpSpPr/>
          <p:nvPr/>
        </p:nvGrpSpPr>
        <p:grpSpPr>
          <a:xfrm>
            <a:off x="8686547" y="2608118"/>
            <a:ext cx="1234146" cy="1901399"/>
            <a:chOff x="8569834" y="2690307"/>
            <a:chExt cx="1234146" cy="19013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031A563-A63D-45A5-876B-626A844E7DD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08" y="2690307"/>
              <a:ext cx="0" cy="143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05F4C03-A31A-45CE-9B17-4EA715DF0BCA}"/>
                </a:ext>
              </a:extLst>
            </p:cNvPr>
            <p:cNvCxnSpPr/>
            <p:nvPr/>
          </p:nvCxnSpPr>
          <p:spPr>
            <a:xfrm>
              <a:off x="8864912" y="2690307"/>
              <a:ext cx="6600" cy="14397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16C806F-BA13-4E32-B611-5AC37CF6B551}"/>
                </a:ext>
              </a:extLst>
            </p:cNvPr>
            <p:cNvSpPr/>
            <p:nvPr/>
          </p:nvSpPr>
          <p:spPr>
            <a:xfrm>
              <a:off x="8569834" y="411606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r>
                <a:rPr lang="ko-KR" altLang="en-US" sz="1200" dirty="0"/>
                <a:t>가능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39AFEE-1135-4FC0-BB5D-4CE12663349D}"/>
                </a:ext>
              </a:extLst>
            </p:cNvPr>
            <p:cNvSpPr/>
            <p:nvPr/>
          </p:nvSpPr>
          <p:spPr>
            <a:xfrm>
              <a:off x="9157649" y="4130041"/>
              <a:ext cx="6463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불가능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0CDEAB-3A3A-485E-848E-C3ABEB45C151}"/>
              </a:ext>
            </a:extLst>
          </p:cNvPr>
          <p:cNvSpPr/>
          <p:nvPr/>
        </p:nvSpPr>
        <p:spPr>
          <a:xfrm>
            <a:off x="4608988" y="5342682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플랫폼 </a:t>
            </a:r>
            <a:r>
              <a:rPr lang="ko-KR" altLang="en-US" b="1" dirty="0">
                <a:solidFill>
                  <a:srgbClr val="C00000"/>
                </a:solidFill>
              </a:rPr>
              <a:t>독립적</a:t>
            </a:r>
            <a:r>
              <a:rPr lang="ko-KR" altLang="en-US" dirty="0"/>
              <a:t> 특징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564D9-313C-43B5-8998-E46009B1CD64}"/>
              </a:ext>
            </a:extLst>
          </p:cNvPr>
          <p:cNvSpPr/>
          <p:nvPr/>
        </p:nvSpPr>
        <p:spPr>
          <a:xfrm>
            <a:off x="3303713" y="3638744"/>
            <a:ext cx="5067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Q. </a:t>
            </a:r>
            <a:r>
              <a:rPr lang="ko-KR" altLang="en-US" dirty="0">
                <a:solidFill>
                  <a:srgbClr val="C00000"/>
                </a:solidFill>
              </a:rPr>
              <a:t>어떻게 운영체제와 관계없이 실행 가능할까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1C4F3C-D458-4B20-9273-6EE5D17096FB}"/>
              </a:ext>
            </a:extLst>
          </p:cNvPr>
          <p:cNvCxnSpPr>
            <a:endCxn id="32" idx="0"/>
          </p:cNvCxnSpPr>
          <p:nvPr/>
        </p:nvCxnSpPr>
        <p:spPr>
          <a:xfrm flipH="1">
            <a:off x="5650671" y="1921164"/>
            <a:ext cx="888928" cy="4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795D2-3FEE-4C46-A9F8-B67BF51341CA}"/>
              </a:ext>
            </a:extLst>
          </p:cNvPr>
          <p:cNvSpPr/>
          <p:nvPr/>
        </p:nvSpPr>
        <p:spPr>
          <a:xfrm>
            <a:off x="6539599" y="172726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자바 실행 파일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7F5884-64A5-4B1F-89FF-5EA3D45BD624}"/>
              </a:ext>
            </a:extLst>
          </p:cNvPr>
          <p:cNvSpPr/>
          <p:nvPr/>
        </p:nvSpPr>
        <p:spPr>
          <a:xfrm>
            <a:off x="2511027" y="320223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131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플랫폼 종속 </a:t>
            </a:r>
            <a:r>
              <a:rPr lang="en-US" altLang="ko-KR" dirty="0"/>
              <a:t>vs. </a:t>
            </a:r>
            <a:r>
              <a:rPr lang="ko-KR" altLang="en-US" dirty="0"/>
              <a:t>플랫폼 독립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7E86F2-77C3-43DA-BF22-71DE120D9347}"/>
              </a:ext>
            </a:extLst>
          </p:cNvPr>
          <p:cNvSpPr/>
          <p:nvPr/>
        </p:nvSpPr>
        <p:spPr>
          <a:xfrm>
            <a:off x="2994458" y="4189154"/>
            <a:ext cx="1524000" cy="8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E047E8-A84F-4762-B713-9CF0AB1468E7}"/>
              </a:ext>
            </a:extLst>
          </p:cNvPr>
          <p:cNvSpPr/>
          <p:nvPr/>
        </p:nvSpPr>
        <p:spPr>
          <a:xfrm>
            <a:off x="2997199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83AFF1-9262-4A7E-A637-98062CD58CB5}"/>
              </a:ext>
            </a:extLst>
          </p:cNvPr>
          <p:cNvSpPr/>
          <p:nvPr/>
        </p:nvSpPr>
        <p:spPr>
          <a:xfrm>
            <a:off x="4897003" y="4189154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AFCF4B-FBF4-4F7C-917F-40D8BF46E55C}"/>
              </a:ext>
            </a:extLst>
          </p:cNvPr>
          <p:cNvSpPr/>
          <p:nvPr/>
        </p:nvSpPr>
        <p:spPr>
          <a:xfrm>
            <a:off x="4895271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978B50-C996-4E3F-9CFB-28040D625A6C}"/>
              </a:ext>
            </a:extLst>
          </p:cNvPr>
          <p:cNvSpPr/>
          <p:nvPr/>
        </p:nvSpPr>
        <p:spPr>
          <a:xfrm>
            <a:off x="6790892" y="4198390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75069B-42E6-4C9E-9CCB-8419468472E9}"/>
              </a:ext>
            </a:extLst>
          </p:cNvPr>
          <p:cNvSpPr/>
          <p:nvPr/>
        </p:nvSpPr>
        <p:spPr>
          <a:xfrm>
            <a:off x="6793343" y="4281516"/>
            <a:ext cx="1524000" cy="4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F7F7CF-9713-424F-884F-5ABE21F0C2B7}"/>
              </a:ext>
            </a:extLst>
          </p:cNvPr>
          <p:cNvSpPr/>
          <p:nvPr/>
        </p:nvSpPr>
        <p:spPr>
          <a:xfrm>
            <a:off x="4890403" y="2666294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7F54D9-7532-4198-B9B9-ABE529010E75}"/>
              </a:ext>
            </a:extLst>
          </p:cNvPr>
          <p:cNvSpPr/>
          <p:nvPr/>
        </p:nvSpPr>
        <p:spPr>
          <a:xfrm>
            <a:off x="4888671" y="2411216"/>
            <a:ext cx="1524000" cy="25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C91FB-E064-41E7-8D2B-0B630835EFE7}"/>
              </a:ext>
            </a:extLst>
          </p:cNvPr>
          <p:cNvSpPr/>
          <p:nvPr/>
        </p:nvSpPr>
        <p:spPr>
          <a:xfrm>
            <a:off x="1907948" y="2374054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실행파일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74AA1B-6D2D-4B94-9C7D-D8AF90BBC2DC}"/>
              </a:ext>
            </a:extLst>
          </p:cNvPr>
          <p:cNvSpPr/>
          <p:nvPr/>
        </p:nvSpPr>
        <p:spPr>
          <a:xfrm>
            <a:off x="1892708" y="4291677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운영체제</a:t>
            </a:r>
            <a:r>
              <a:rPr lang="ko-KR" altLang="en-US" dirty="0"/>
              <a:t> 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8EA8CA-A03E-4139-999A-2292F4502A48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>
            <a:off x="5652403" y="2749420"/>
            <a:ext cx="1899812" cy="9266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69FE57-AB9D-49AA-8234-B487C4DC095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50671" y="2749420"/>
            <a:ext cx="8332" cy="9492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2EB53D-7C1E-4997-BA88-E78FBD1A6DBD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756317" y="2749420"/>
            <a:ext cx="1896086" cy="9164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4FD0BE-0756-4BD0-8981-39541049E452}"/>
              </a:ext>
            </a:extLst>
          </p:cNvPr>
          <p:cNvGrpSpPr/>
          <p:nvPr/>
        </p:nvGrpSpPr>
        <p:grpSpPr>
          <a:xfrm>
            <a:off x="8686547" y="2608118"/>
            <a:ext cx="1234146" cy="1901399"/>
            <a:chOff x="8569834" y="2690307"/>
            <a:chExt cx="1234146" cy="19013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031A563-A63D-45A5-876B-626A844E7DD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08" y="2690307"/>
              <a:ext cx="0" cy="143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05F4C03-A31A-45CE-9B17-4EA715DF0BCA}"/>
                </a:ext>
              </a:extLst>
            </p:cNvPr>
            <p:cNvCxnSpPr/>
            <p:nvPr/>
          </p:nvCxnSpPr>
          <p:spPr>
            <a:xfrm>
              <a:off x="8864912" y="2690307"/>
              <a:ext cx="6600" cy="14397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16C806F-BA13-4E32-B611-5AC37CF6B551}"/>
                </a:ext>
              </a:extLst>
            </p:cNvPr>
            <p:cNvSpPr/>
            <p:nvPr/>
          </p:nvSpPr>
          <p:spPr>
            <a:xfrm>
              <a:off x="8569834" y="411606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r>
                <a:rPr lang="ko-KR" altLang="en-US" sz="1200" dirty="0"/>
                <a:t>가능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39AFEE-1135-4FC0-BB5D-4CE12663349D}"/>
                </a:ext>
              </a:extLst>
            </p:cNvPr>
            <p:cNvSpPr/>
            <p:nvPr/>
          </p:nvSpPr>
          <p:spPr>
            <a:xfrm>
              <a:off x="9157649" y="4130041"/>
              <a:ext cx="6463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실행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불가능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0CDEAB-3A3A-485E-848E-C3ABEB45C151}"/>
              </a:ext>
            </a:extLst>
          </p:cNvPr>
          <p:cNvSpPr/>
          <p:nvPr/>
        </p:nvSpPr>
        <p:spPr>
          <a:xfrm>
            <a:off x="4608988" y="5342682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플랫폼 </a:t>
            </a:r>
            <a:r>
              <a:rPr lang="ko-KR" altLang="en-US" b="1" dirty="0">
                <a:solidFill>
                  <a:srgbClr val="C00000"/>
                </a:solidFill>
              </a:rPr>
              <a:t>독립적</a:t>
            </a:r>
            <a:r>
              <a:rPr lang="ko-KR" altLang="en-US" dirty="0"/>
              <a:t> 특징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1C4F3C-D458-4B20-9273-6EE5D17096FB}"/>
              </a:ext>
            </a:extLst>
          </p:cNvPr>
          <p:cNvCxnSpPr>
            <a:endCxn id="32" idx="0"/>
          </p:cNvCxnSpPr>
          <p:nvPr/>
        </p:nvCxnSpPr>
        <p:spPr>
          <a:xfrm flipH="1">
            <a:off x="5650671" y="1921164"/>
            <a:ext cx="888928" cy="49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795D2-3FEE-4C46-A9F8-B67BF51341CA}"/>
              </a:ext>
            </a:extLst>
          </p:cNvPr>
          <p:cNvSpPr/>
          <p:nvPr/>
        </p:nvSpPr>
        <p:spPr>
          <a:xfrm>
            <a:off x="6539599" y="172726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자바 실행 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3684E9-9EA1-4122-8740-C1B337FA2536}"/>
              </a:ext>
            </a:extLst>
          </p:cNvPr>
          <p:cNvSpPr/>
          <p:nvPr/>
        </p:nvSpPr>
        <p:spPr>
          <a:xfrm>
            <a:off x="2994317" y="4101410"/>
            <a:ext cx="1524000" cy="8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DF668D-E172-42AA-BF4C-B04D59E2E71F}"/>
              </a:ext>
            </a:extLst>
          </p:cNvPr>
          <p:cNvSpPr/>
          <p:nvPr/>
        </p:nvSpPr>
        <p:spPr>
          <a:xfrm>
            <a:off x="2994458" y="3762856"/>
            <a:ext cx="152400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34C637-5C12-4CA9-833E-1378215F1B95}"/>
              </a:ext>
            </a:extLst>
          </p:cNvPr>
          <p:cNvSpPr/>
          <p:nvPr/>
        </p:nvSpPr>
        <p:spPr>
          <a:xfrm>
            <a:off x="4894077" y="4106706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92FF49-06EE-4DD4-B33C-8D25BE938D54}"/>
              </a:ext>
            </a:extLst>
          </p:cNvPr>
          <p:cNvSpPr/>
          <p:nvPr/>
        </p:nvSpPr>
        <p:spPr>
          <a:xfrm>
            <a:off x="4894218" y="3768152"/>
            <a:ext cx="152400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605C01-FE4D-4390-AC4A-919A9316035B}"/>
              </a:ext>
            </a:extLst>
          </p:cNvPr>
          <p:cNvSpPr/>
          <p:nvPr/>
        </p:nvSpPr>
        <p:spPr>
          <a:xfrm>
            <a:off x="6790215" y="4106028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A376CF-4509-4DF1-95DE-D57C9832011C}"/>
              </a:ext>
            </a:extLst>
          </p:cNvPr>
          <p:cNvSpPr/>
          <p:nvPr/>
        </p:nvSpPr>
        <p:spPr>
          <a:xfrm>
            <a:off x="6790356" y="3767474"/>
            <a:ext cx="152400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4FE6BA-0241-4E6A-A090-85132BE8E88E}"/>
              </a:ext>
            </a:extLst>
          </p:cNvPr>
          <p:cNvSpPr/>
          <p:nvPr/>
        </p:nvSpPr>
        <p:spPr>
          <a:xfrm>
            <a:off x="2994317" y="3665876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C1DA70-9235-4529-AE29-07030B7B71E7}"/>
              </a:ext>
            </a:extLst>
          </p:cNvPr>
          <p:cNvSpPr/>
          <p:nvPr/>
        </p:nvSpPr>
        <p:spPr>
          <a:xfrm>
            <a:off x="4888671" y="3698658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C50F7C-02E2-422F-AAB1-5266065C9595}"/>
              </a:ext>
            </a:extLst>
          </p:cNvPr>
          <p:cNvSpPr/>
          <p:nvPr/>
        </p:nvSpPr>
        <p:spPr>
          <a:xfrm>
            <a:off x="6790215" y="3676024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995EF4-207C-4C38-97C0-66CAFAC2AEBF}"/>
              </a:ext>
            </a:extLst>
          </p:cNvPr>
          <p:cNvGrpSpPr/>
          <p:nvPr/>
        </p:nvGrpSpPr>
        <p:grpSpPr>
          <a:xfrm>
            <a:off x="10185153" y="903495"/>
            <a:ext cx="1524141" cy="518660"/>
            <a:chOff x="9828155" y="2030167"/>
            <a:chExt cx="1524141" cy="51866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01F02B-7F0C-406F-BEE3-DB55A3545976}"/>
                </a:ext>
              </a:extLst>
            </p:cNvPr>
            <p:cNvSpPr/>
            <p:nvPr/>
          </p:nvSpPr>
          <p:spPr>
            <a:xfrm>
              <a:off x="9828155" y="2465701"/>
              <a:ext cx="1524000" cy="83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8C319B-75B4-4084-B1D2-EEA830F569E1}"/>
                </a:ext>
              </a:extLst>
            </p:cNvPr>
            <p:cNvSpPr/>
            <p:nvPr/>
          </p:nvSpPr>
          <p:spPr>
            <a:xfrm>
              <a:off x="9828296" y="2127147"/>
              <a:ext cx="1524000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JVM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20747-39E3-4668-B2A8-1F2F816EBBCD}"/>
                </a:ext>
              </a:extLst>
            </p:cNvPr>
            <p:cNvSpPr/>
            <p:nvPr/>
          </p:nvSpPr>
          <p:spPr>
            <a:xfrm>
              <a:off x="9828155" y="2030167"/>
              <a:ext cx="1524000" cy="831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00D121-9F84-420A-BF26-71E8A61721C6}"/>
              </a:ext>
            </a:extLst>
          </p:cNvPr>
          <p:cNvSpPr/>
          <p:nvPr/>
        </p:nvSpPr>
        <p:spPr>
          <a:xfrm>
            <a:off x="10190559" y="2747184"/>
            <a:ext cx="1524000" cy="83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135BEA-A408-4999-BD5A-54D1F3EC8474}"/>
              </a:ext>
            </a:extLst>
          </p:cNvPr>
          <p:cNvSpPr/>
          <p:nvPr/>
        </p:nvSpPr>
        <p:spPr>
          <a:xfrm>
            <a:off x="10190700" y="2408630"/>
            <a:ext cx="152400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BAE67C-4FD2-46E5-9BC6-AA3B6B8348FA}"/>
              </a:ext>
            </a:extLst>
          </p:cNvPr>
          <p:cNvSpPr/>
          <p:nvPr/>
        </p:nvSpPr>
        <p:spPr>
          <a:xfrm>
            <a:off x="10185153" y="2339136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7FB86-E17B-413A-BD47-57841A61FE8E}"/>
              </a:ext>
            </a:extLst>
          </p:cNvPr>
          <p:cNvSpPr/>
          <p:nvPr/>
        </p:nvSpPr>
        <p:spPr>
          <a:xfrm>
            <a:off x="10185153" y="4205226"/>
            <a:ext cx="1524000" cy="83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8A1BB9C-86AD-4FF7-95F2-BFCBD71A9C40}"/>
              </a:ext>
            </a:extLst>
          </p:cNvPr>
          <p:cNvSpPr/>
          <p:nvPr/>
        </p:nvSpPr>
        <p:spPr>
          <a:xfrm>
            <a:off x="10185294" y="3866672"/>
            <a:ext cx="1524000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JVM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2B10FA9-16D2-4A12-A904-F4CD495CD0FD}"/>
              </a:ext>
            </a:extLst>
          </p:cNvPr>
          <p:cNvSpPr/>
          <p:nvPr/>
        </p:nvSpPr>
        <p:spPr>
          <a:xfrm>
            <a:off x="10185153" y="3775222"/>
            <a:ext cx="1524000" cy="831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DFC7AC-83B4-4C50-8F59-CCD3672A8C3E}"/>
              </a:ext>
            </a:extLst>
          </p:cNvPr>
          <p:cNvSpPr/>
          <p:nvPr/>
        </p:nvSpPr>
        <p:spPr>
          <a:xfrm>
            <a:off x="9944316" y="1426340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1263C2-4A63-4918-869C-BAACA469E040}"/>
              </a:ext>
            </a:extLst>
          </p:cNvPr>
          <p:cNvSpPr/>
          <p:nvPr/>
        </p:nvSpPr>
        <p:spPr>
          <a:xfrm>
            <a:off x="10234631" y="2824069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Mac</a:t>
            </a:r>
            <a:r>
              <a:rPr lang="ko-KR" altLang="en-US" dirty="0"/>
              <a:t>용 </a:t>
            </a:r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83C4FD-C8CE-4798-A2B2-A3318452A9A3}"/>
              </a:ext>
            </a:extLst>
          </p:cNvPr>
          <p:cNvSpPr/>
          <p:nvPr/>
        </p:nvSpPr>
        <p:spPr>
          <a:xfrm>
            <a:off x="10215949" y="429450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Linux</a:t>
            </a:r>
            <a:r>
              <a:rPr lang="ko-KR" altLang="en-US" dirty="0"/>
              <a:t>용 </a:t>
            </a:r>
            <a:r>
              <a:rPr lang="en-US" altLang="ko-KR" dirty="0"/>
              <a:t>JVM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21F655-ED6D-496A-86D9-E93376EA9799}"/>
              </a:ext>
            </a:extLst>
          </p:cNvPr>
          <p:cNvGrpSpPr/>
          <p:nvPr/>
        </p:nvGrpSpPr>
        <p:grpSpPr>
          <a:xfrm>
            <a:off x="4155848" y="6034083"/>
            <a:ext cx="3503342" cy="545340"/>
            <a:chOff x="6619713" y="1712477"/>
            <a:chExt cx="3503342" cy="5453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B6EB17-C6D5-4BA4-A65D-8F6439A59EB9}"/>
                </a:ext>
              </a:extLst>
            </p:cNvPr>
            <p:cNvSpPr txBox="1"/>
            <p:nvPr/>
          </p:nvSpPr>
          <p:spPr>
            <a:xfrm>
              <a:off x="6619713" y="1950040"/>
              <a:ext cx="350334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운영체제별 </a:t>
              </a:r>
              <a:r>
                <a:rPr lang="en-US" altLang="ko-KR" sz="1400" dirty="0"/>
                <a:t>JVM</a:t>
              </a:r>
              <a:r>
                <a:rPr lang="ko-KR" altLang="en-US" sz="1400" dirty="0"/>
                <a:t>은 오라클에서 제공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807D38-6CFB-4FD6-B346-9BF9848CA190}"/>
                </a:ext>
              </a:extLst>
            </p:cNvPr>
            <p:cNvSpPr txBox="1"/>
            <p:nvPr/>
          </p:nvSpPr>
          <p:spPr>
            <a:xfrm>
              <a:off x="6619714" y="1712477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FBDBD-FD6F-48E6-BD0C-FB334BAC805F}"/>
              </a:ext>
            </a:extLst>
          </p:cNvPr>
          <p:cNvSpPr/>
          <p:nvPr/>
        </p:nvSpPr>
        <p:spPr>
          <a:xfrm>
            <a:off x="6093902" y="776654"/>
            <a:ext cx="2946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JVM: </a:t>
            </a:r>
            <a:r>
              <a:rPr lang="en-US" altLang="ko-KR" b="1" dirty="0">
                <a:solidFill>
                  <a:srgbClr val="C00000"/>
                </a:solidFill>
              </a:rPr>
              <a:t>J</a:t>
            </a:r>
            <a:r>
              <a:rPr lang="en-US" altLang="ko-KR" dirty="0"/>
              <a:t>ava </a:t>
            </a:r>
            <a:r>
              <a:rPr lang="en-US" altLang="ko-KR" b="1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irtual </a:t>
            </a:r>
            <a:r>
              <a:rPr lang="en-US" altLang="ko-KR" b="1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achine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F760B-A8AE-4446-91EA-C253D7A3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965" y="4803260"/>
            <a:ext cx="3180024" cy="194935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521DDBB-42C1-458A-AFCF-2FEA74B861F9}"/>
              </a:ext>
            </a:extLst>
          </p:cNvPr>
          <p:cNvSpPr/>
          <p:nvPr/>
        </p:nvSpPr>
        <p:spPr>
          <a:xfrm>
            <a:off x="2302967" y="328192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BA335CB-7996-41FE-9375-9D1E19CC8923}"/>
              </a:ext>
            </a:extLst>
          </p:cNvPr>
          <p:cNvSpPr/>
          <p:nvPr/>
        </p:nvSpPr>
        <p:spPr>
          <a:xfrm>
            <a:off x="10757730" y="37478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EDFB08-5F0C-43BD-84E3-89F064B187D5}"/>
              </a:ext>
            </a:extLst>
          </p:cNvPr>
          <p:cNvSpPr/>
          <p:nvPr/>
        </p:nvSpPr>
        <p:spPr>
          <a:xfrm>
            <a:off x="8048922" y="571065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5365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 개요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JDK vs. JRE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721F655-ED6D-496A-86D9-E93376EA9799}"/>
              </a:ext>
            </a:extLst>
          </p:cNvPr>
          <p:cNvGrpSpPr/>
          <p:nvPr/>
        </p:nvGrpSpPr>
        <p:grpSpPr>
          <a:xfrm>
            <a:off x="1356157" y="3357406"/>
            <a:ext cx="5149418" cy="957177"/>
            <a:chOff x="6619713" y="1731527"/>
            <a:chExt cx="3503342" cy="9571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B6EB17-C6D5-4BA4-A65D-8F6439A59EB9}"/>
                </a:ext>
              </a:extLst>
            </p:cNvPr>
            <p:cNvSpPr txBox="1"/>
            <p:nvPr/>
          </p:nvSpPr>
          <p:spPr>
            <a:xfrm>
              <a:off x="6619713" y="1950040"/>
              <a:ext cx="350334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u="sng" dirty="0">
                  <a:solidFill>
                    <a:srgbClr val="C00000"/>
                  </a:solidFill>
                </a:rPr>
                <a:t>JDK</a:t>
              </a:r>
              <a:r>
                <a:rPr lang="ko-KR" altLang="en-US" sz="1400" dirty="0"/>
                <a:t>는 사용가능한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블록</a:t>
              </a:r>
              <a:r>
                <a:rPr lang="ko-KR" altLang="en-US" sz="1400" dirty="0"/>
                <a:t>을 모아 놓은 개념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u="sng" dirty="0">
                  <a:solidFill>
                    <a:srgbClr val="C00000"/>
                  </a:solidFill>
                </a:rPr>
                <a:t>Java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실행파일은 완성된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블록</a:t>
              </a:r>
              <a:r>
                <a:rPr lang="ko-KR" altLang="en-US" sz="1400" dirty="0"/>
                <a:t> 개념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u="sng" dirty="0">
                  <a:solidFill>
                    <a:srgbClr val="C00000"/>
                  </a:solidFill>
                </a:rPr>
                <a:t>JRE</a:t>
              </a:r>
              <a:r>
                <a:rPr lang="ko-KR" altLang="en-US" sz="1400" dirty="0"/>
                <a:t>는 완성된 블록을 세워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실행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놓을 수 있는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널찍한 판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807D38-6CFB-4FD6-B346-9BF9848CA190}"/>
                </a:ext>
              </a:extLst>
            </p:cNvPr>
            <p:cNvSpPr txBox="1"/>
            <p:nvPr/>
          </p:nvSpPr>
          <p:spPr>
            <a:xfrm>
              <a:off x="6619714" y="1731527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FBDBD-FD6F-48E6-BD0C-FB334BAC805F}"/>
              </a:ext>
            </a:extLst>
          </p:cNvPr>
          <p:cNvSpPr/>
          <p:nvPr/>
        </p:nvSpPr>
        <p:spPr>
          <a:xfrm>
            <a:off x="1364343" y="2017496"/>
            <a:ext cx="54106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JDK: </a:t>
            </a:r>
            <a:r>
              <a:rPr lang="en-US" altLang="ko-KR" b="1" dirty="0">
                <a:solidFill>
                  <a:srgbClr val="C00000"/>
                </a:solidFill>
              </a:rPr>
              <a:t>J</a:t>
            </a:r>
            <a:r>
              <a:rPr lang="en-US" altLang="ko-KR" dirty="0"/>
              <a:t>ava </a:t>
            </a:r>
            <a:r>
              <a:rPr lang="en-US" altLang="ko-KR" b="1" dirty="0">
                <a:solidFill>
                  <a:srgbClr val="C00000"/>
                </a:solidFill>
              </a:rPr>
              <a:t>D</a:t>
            </a:r>
            <a:r>
              <a:rPr lang="en-US" altLang="ko-KR" dirty="0"/>
              <a:t>evelopment </a:t>
            </a:r>
            <a:r>
              <a:rPr lang="en-US" altLang="ko-KR" b="1" dirty="0">
                <a:solidFill>
                  <a:srgbClr val="C00000"/>
                </a:solidFill>
              </a:rPr>
              <a:t>K</a:t>
            </a:r>
            <a:r>
              <a:rPr lang="en-US" altLang="ko-KR" dirty="0"/>
              <a:t>it (</a:t>
            </a:r>
            <a:r>
              <a:rPr lang="ko-KR" altLang="en-US" dirty="0"/>
              <a:t>자바개발도구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JRE: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J</a:t>
            </a:r>
            <a:r>
              <a:rPr lang="en-US" altLang="ko-KR" dirty="0"/>
              <a:t>ava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R</a:t>
            </a:r>
            <a:r>
              <a:rPr lang="en-US" altLang="ko-KR" dirty="0"/>
              <a:t>untime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E</a:t>
            </a:r>
            <a:r>
              <a:rPr lang="en-US" altLang="ko-KR" dirty="0"/>
              <a:t>nvironment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자바 실행환경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37D75-652A-466D-BCDA-1623ECB96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7" y="4894826"/>
            <a:ext cx="1910918" cy="1263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F80609-EACB-478E-B665-F756CD4F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80" y="4582395"/>
            <a:ext cx="1828800" cy="188118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02409A3-94E5-46B7-B087-6714543C7310}"/>
              </a:ext>
            </a:extLst>
          </p:cNvPr>
          <p:cNvSpPr/>
          <p:nvPr/>
        </p:nvSpPr>
        <p:spPr>
          <a:xfrm>
            <a:off x="3676650" y="5372100"/>
            <a:ext cx="5905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4B7A55-5331-40B8-BF5F-0DAC12C6A92B}"/>
              </a:ext>
            </a:extLst>
          </p:cNvPr>
          <p:cNvSpPr/>
          <p:nvPr/>
        </p:nvSpPr>
        <p:spPr>
          <a:xfrm>
            <a:off x="2000955" y="6158462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JDK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943289-D67C-4F1A-A00B-6DE721ABDFD6}"/>
              </a:ext>
            </a:extLst>
          </p:cNvPr>
          <p:cNvSpPr/>
          <p:nvPr/>
        </p:nvSpPr>
        <p:spPr>
          <a:xfrm>
            <a:off x="7201605" y="593180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JRE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D2E350-1A03-4FBC-9FB4-A392ACBDDC3A}"/>
              </a:ext>
            </a:extLst>
          </p:cNvPr>
          <p:cNvSpPr/>
          <p:nvPr/>
        </p:nvSpPr>
        <p:spPr>
          <a:xfrm>
            <a:off x="6714689" y="51287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Java 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프로그램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12F18B-A772-460D-8D88-A9CB23626D32}"/>
              </a:ext>
            </a:extLst>
          </p:cNvPr>
          <p:cNvCxnSpPr>
            <a:stCxn id="70" idx="1"/>
          </p:cNvCxnSpPr>
          <p:nvPr/>
        </p:nvCxnSpPr>
        <p:spPr>
          <a:xfrm flipH="1">
            <a:off x="5946647" y="6116470"/>
            <a:ext cx="1254958" cy="226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5EA33-477E-4A40-9B7E-E688AC21985F}"/>
              </a:ext>
            </a:extLst>
          </p:cNvPr>
          <p:cNvCxnSpPr>
            <a:stCxn id="71" idx="1"/>
          </p:cNvCxnSpPr>
          <p:nvPr/>
        </p:nvCxnSpPr>
        <p:spPr>
          <a:xfrm flipH="1" flipV="1">
            <a:off x="5560673" y="5083029"/>
            <a:ext cx="1154016" cy="368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24BA3C96-0E54-4E74-8ABC-DDEDCEE2B5D6}"/>
              </a:ext>
            </a:extLst>
          </p:cNvPr>
          <p:cNvSpPr/>
          <p:nvPr/>
        </p:nvSpPr>
        <p:spPr>
          <a:xfrm>
            <a:off x="704881" y="232133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95AD6F-67AA-438A-A3A3-01232E6D0B66}"/>
              </a:ext>
            </a:extLst>
          </p:cNvPr>
          <p:cNvSpPr/>
          <p:nvPr/>
        </p:nvSpPr>
        <p:spPr>
          <a:xfrm>
            <a:off x="739694" y="369374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DA3C88-71D0-482C-BF69-E7D8F1114689}"/>
              </a:ext>
            </a:extLst>
          </p:cNvPr>
          <p:cNvSpPr/>
          <p:nvPr/>
        </p:nvSpPr>
        <p:spPr>
          <a:xfrm>
            <a:off x="797557" y="545188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B1EF8C1-92A0-4A47-827A-74CDE2208EDD}"/>
              </a:ext>
            </a:extLst>
          </p:cNvPr>
          <p:cNvSpPr/>
          <p:nvPr/>
        </p:nvSpPr>
        <p:spPr>
          <a:xfrm>
            <a:off x="9513898" y="234552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E3EF84-E430-41F1-8576-445FDDDDEEF6}"/>
              </a:ext>
            </a:extLst>
          </p:cNvPr>
          <p:cNvGrpSpPr/>
          <p:nvPr/>
        </p:nvGrpSpPr>
        <p:grpSpPr>
          <a:xfrm>
            <a:off x="8228796" y="2817423"/>
            <a:ext cx="2869000" cy="2450035"/>
            <a:chOff x="7685903" y="513376"/>
            <a:chExt cx="2869000" cy="24500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2775EA-94CB-4D9A-9F82-5E0FBEEC9379}"/>
                </a:ext>
              </a:extLst>
            </p:cNvPr>
            <p:cNvSpPr/>
            <p:nvPr/>
          </p:nvSpPr>
          <p:spPr>
            <a:xfrm>
              <a:off x="7685903" y="667265"/>
              <a:ext cx="2869000" cy="2296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2D833B-B05E-4FCB-BA70-8D819F4C1DEA}"/>
                </a:ext>
              </a:extLst>
            </p:cNvPr>
            <p:cNvSpPr txBox="1"/>
            <p:nvPr/>
          </p:nvSpPr>
          <p:spPr>
            <a:xfrm>
              <a:off x="8796189" y="513376"/>
              <a:ext cx="616270" cy="307777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JDK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D4B5BD-C78F-45D2-B56E-F646DC94FA0F}"/>
                </a:ext>
              </a:extLst>
            </p:cNvPr>
            <p:cNvSpPr txBox="1"/>
            <p:nvPr/>
          </p:nvSpPr>
          <p:spPr>
            <a:xfrm>
              <a:off x="8270015" y="810061"/>
              <a:ext cx="22848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Compiler, Debugger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D16411-8169-457D-A0D3-1D2B2E3C7DE1}"/>
                </a:ext>
              </a:extLst>
            </p:cNvPr>
            <p:cNvSpPr/>
            <p:nvPr/>
          </p:nvSpPr>
          <p:spPr>
            <a:xfrm>
              <a:off x="7998505" y="1428545"/>
              <a:ext cx="2228115" cy="134760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3AB74-FFA8-4165-8C06-E12C8E78B896}"/>
                </a:ext>
              </a:extLst>
            </p:cNvPr>
            <p:cNvSpPr txBox="1"/>
            <p:nvPr/>
          </p:nvSpPr>
          <p:spPr>
            <a:xfrm>
              <a:off x="8796189" y="1276672"/>
              <a:ext cx="616270" cy="30777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JRE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A9A1AA-7596-4875-99B7-5A98BC0440A9}"/>
                </a:ext>
              </a:extLst>
            </p:cNvPr>
            <p:cNvSpPr txBox="1"/>
            <p:nvPr/>
          </p:nvSpPr>
          <p:spPr>
            <a:xfrm>
              <a:off x="8129972" y="1598758"/>
              <a:ext cx="22848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7030A0"/>
                  </a:solidFill>
                </a:rPr>
                <a:t>Class Loader, Java API</a:t>
              </a:r>
            </a:p>
            <a:p>
              <a:r>
                <a:rPr lang="en-US" altLang="ko-KR" sz="1400" b="1" dirty="0">
                  <a:solidFill>
                    <a:srgbClr val="7030A0"/>
                  </a:solidFill>
                </a:rPr>
                <a:t>Runtime Library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C4F54A-878E-4654-B8DA-A1A1D750B476}"/>
                </a:ext>
              </a:extLst>
            </p:cNvPr>
            <p:cNvSpPr txBox="1"/>
            <p:nvPr/>
          </p:nvSpPr>
          <p:spPr>
            <a:xfrm>
              <a:off x="8796189" y="2278796"/>
              <a:ext cx="616270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JVM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8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42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A13104-7836-4C44-A738-D1930612D411}"/>
              </a:ext>
            </a:extLst>
          </p:cNvPr>
          <p:cNvSpPr/>
          <p:nvPr/>
        </p:nvSpPr>
        <p:spPr>
          <a:xfrm>
            <a:off x="4125364" y="2919223"/>
            <a:ext cx="3941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STEP1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JDK(Java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</a:t>
            </a:r>
            <a:r>
              <a:rPr lang="ko-KR" altLang="en-US" sz="1400" dirty="0"/>
              <a:t> </a:t>
            </a:r>
            <a:r>
              <a:rPr lang="en-US" altLang="ko-KR" sz="1400" dirty="0"/>
              <a:t>Kit) [</a:t>
            </a:r>
            <a:r>
              <a:rPr lang="ko-KR" altLang="en-US" sz="1400" dirty="0">
                <a:hlinkClick r:id="rId2"/>
              </a:rPr>
              <a:t>오라클</a:t>
            </a:r>
            <a:r>
              <a:rPr lang="en-US" altLang="ko-KR" sz="1400" dirty="0"/>
              <a:t>]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E2BB-5AA4-47D2-8067-4ABC120372CE}"/>
              </a:ext>
            </a:extLst>
          </p:cNvPr>
          <p:cNvSpPr/>
          <p:nvPr/>
        </p:nvSpPr>
        <p:spPr>
          <a:xfrm>
            <a:off x="4150078" y="3887694"/>
            <a:ext cx="3752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STEP2</a:t>
            </a:r>
            <a:r>
              <a:rPr lang="en-US" altLang="ko-KR" sz="1400" dirty="0"/>
              <a:t>. </a:t>
            </a:r>
            <a:r>
              <a:rPr lang="ko-KR" altLang="en-US" sz="1400" dirty="0"/>
              <a:t>이클립스</a:t>
            </a:r>
            <a:r>
              <a:rPr lang="en-US" altLang="ko-KR" sz="1400" dirty="0"/>
              <a:t>(Eclipse) </a:t>
            </a:r>
            <a:r>
              <a:rPr lang="ko-KR" altLang="en-US" sz="1400" dirty="0"/>
              <a:t>설치 </a:t>
            </a:r>
            <a:r>
              <a:rPr lang="en-US" altLang="ko-KR" sz="1400" dirty="0"/>
              <a:t>[</a:t>
            </a:r>
            <a:r>
              <a:rPr lang="ko-KR" altLang="en-US" sz="1400" dirty="0">
                <a:hlinkClick r:id="rId3"/>
              </a:rPr>
              <a:t>이클립스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E136E5-A724-4E70-B3B6-94D8B0AB4C33}"/>
              </a:ext>
            </a:extLst>
          </p:cNvPr>
          <p:cNvSpPr/>
          <p:nvPr/>
        </p:nvSpPr>
        <p:spPr>
          <a:xfrm>
            <a:off x="3785859" y="29754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1EDA20-AB81-4CB5-AFCC-BF3DBB3872EE}"/>
              </a:ext>
            </a:extLst>
          </p:cNvPr>
          <p:cNvSpPr/>
          <p:nvPr/>
        </p:nvSpPr>
        <p:spPr>
          <a:xfrm>
            <a:off x="3785859" y="394396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0881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F187-5339-4A5A-B076-AE40933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자바프로젝트 생성 및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242D4-7A47-48FA-9783-6E6B20CFB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5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B7135D-2A7E-4FE1-B44A-1D4B47DD73EB}"/>
              </a:ext>
            </a:extLst>
          </p:cNvPr>
          <p:cNvSpPr/>
          <p:nvPr/>
        </p:nvSpPr>
        <p:spPr>
          <a:xfrm>
            <a:off x="1126839" y="2918691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STEP1.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0949BB-5B37-4AA3-8162-6896E5DFF423}"/>
              </a:ext>
            </a:extLst>
          </p:cNvPr>
          <p:cNvSpPr/>
          <p:nvPr/>
        </p:nvSpPr>
        <p:spPr>
          <a:xfrm>
            <a:off x="993805" y="3433425"/>
            <a:ext cx="1561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 Project </a:t>
            </a:r>
            <a:r>
              <a:rPr lang="ko-KR" altLang="en-US" sz="1400" dirty="0"/>
              <a:t>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237CAE8-7376-411B-AA5E-8DC844F1FE1D}"/>
              </a:ext>
            </a:extLst>
          </p:cNvPr>
          <p:cNvSpPr/>
          <p:nvPr/>
        </p:nvSpPr>
        <p:spPr>
          <a:xfrm>
            <a:off x="5516977" y="2906171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STEP3.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1D55A8-5915-45D8-8547-91C9ADC492FD}"/>
              </a:ext>
            </a:extLst>
          </p:cNvPr>
          <p:cNvSpPr/>
          <p:nvPr/>
        </p:nvSpPr>
        <p:spPr>
          <a:xfrm>
            <a:off x="5431545" y="3433424"/>
            <a:ext cx="138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 class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A050B7-9D3F-4B14-B171-CF5817EA2C01}"/>
              </a:ext>
            </a:extLst>
          </p:cNvPr>
          <p:cNvCxnSpPr>
            <a:stCxn id="21" idx="2"/>
          </p:cNvCxnSpPr>
          <p:nvPr/>
        </p:nvCxnSpPr>
        <p:spPr>
          <a:xfrm flipH="1">
            <a:off x="6121958" y="3741201"/>
            <a:ext cx="1" cy="38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3AA7E3-675D-4C2B-B14E-1849613F0381}"/>
              </a:ext>
            </a:extLst>
          </p:cNvPr>
          <p:cNvSpPr/>
          <p:nvPr/>
        </p:nvSpPr>
        <p:spPr>
          <a:xfrm>
            <a:off x="5198333" y="4149911"/>
            <a:ext cx="1880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소스파일 작성 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.java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D31B17-5A5D-4C44-8E11-EA35642323C7}"/>
              </a:ext>
            </a:extLst>
          </p:cNvPr>
          <p:cNvCxnSpPr/>
          <p:nvPr/>
        </p:nvCxnSpPr>
        <p:spPr>
          <a:xfrm flipH="1">
            <a:off x="1716634" y="3711297"/>
            <a:ext cx="1" cy="38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82F35-13CB-4E50-B976-41B66F213EF3}"/>
              </a:ext>
            </a:extLst>
          </p:cNvPr>
          <p:cNvSpPr/>
          <p:nvPr/>
        </p:nvSpPr>
        <p:spPr>
          <a:xfrm>
            <a:off x="1023914" y="4120007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소스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폴더 </a:t>
            </a:r>
            <a:r>
              <a:rPr lang="ko-KR" altLang="en-US" sz="1400" dirty="0"/>
              <a:t>생성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4CB55C-DC00-4084-8610-BE9B3103F636}"/>
              </a:ext>
            </a:extLst>
          </p:cNvPr>
          <p:cNvSpPr/>
          <p:nvPr/>
        </p:nvSpPr>
        <p:spPr>
          <a:xfrm>
            <a:off x="7759127" y="2918691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STEP4.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9B60AC-4822-412E-B680-6BA86CF6EB29}"/>
              </a:ext>
            </a:extLst>
          </p:cNvPr>
          <p:cNvSpPr/>
          <p:nvPr/>
        </p:nvSpPr>
        <p:spPr>
          <a:xfrm>
            <a:off x="7790475" y="3433424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저장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0568E10-AC8C-42E2-900C-C0D4A7D1A29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386151" y="3741201"/>
            <a:ext cx="0" cy="4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AE1928-EE19-46ED-B20F-F75200D1CFFC}"/>
              </a:ext>
            </a:extLst>
          </p:cNvPr>
          <p:cNvSpPr/>
          <p:nvPr/>
        </p:nvSpPr>
        <p:spPr>
          <a:xfrm>
            <a:off x="7314383" y="4149911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바이트코드 생성 </a:t>
            </a:r>
            <a:r>
              <a:rPr lang="en-US" altLang="ko-KR" sz="1400" b="1" dirty="0">
                <a:solidFill>
                  <a:srgbClr val="C00000"/>
                </a:solidFill>
              </a:rPr>
              <a:t>(.class)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DADD101-78F6-4156-A05C-3C8719D5AE81}"/>
              </a:ext>
            </a:extLst>
          </p:cNvPr>
          <p:cNvSpPr/>
          <p:nvPr/>
        </p:nvSpPr>
        <p:spPr>
          <a:xfrm>
            <a:off x="9742428" y="2918691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STEP5.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E4DBE2-1688-45B3-B2EF-DA067989115C}"/>
              </a:ext>
            </a:extLst>
          </p:cNvPr>
          <p:cNvSpPr/>
          <p:nvPr/>
        </p:nvSpPr>
        <p:spPr>
          <a:xfrm>
            <a:off x="10106285" y="343342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2A80C4-A6E7-43C5-B7DF-1533DA932AC8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2336803" y="3103357"/>
            <a:ext cx="87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4253FA8-4560-4C0D-AE50-9C4D343D5698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6726941" y="3090837"/>
            <a:ext cx="1032186" cy="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7C07B30-6F94-4680-B14B-08CEFBCE50BC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8969091" y="3103357"/>
            <a:ext cx="77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ED680A5-382F-4412-9D19-71750B28D1CB}"/>
              </a:ext>
            </a:extLst>
          </p:cNvPr>
          <p:cNvSpPr/>
          <p:nvPr/>
        </p:nvSpPr>
        <p:spPr>
          <a:xfrm>
            <a:off x="3207315" y="2918691"/>
            <a:ext cx="1209964" cy="3693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STEP2.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B6F434-F7E0-467B-BB5F-88262FBBA9C1}"/>
              </a:ext>
            </a:extLst>
          </p:cNvPr>
          <p:cNvSpPr/>
          <p:nvPr/>
        </p:nvSpPr>
        <p:spPr>
          <a:xfrm>
            <a:off x="3222061" y="3433425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패키지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BC5991-1B51-45DB-867F-C44092F3DCC8}"/>
              </a:ext>
            </a:extLst>
          </p:cNvPr>
          <p:cNvCxnSpPr/>
          <p:nvPr/>
        </p:nvCxnSpPr>
        <p:spPr>
          <a:xfrm flipH="1">
            <a:off x="3797110" y="3711297"/>
            <a:ext cx="1" cy="38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15373B-DE2D-404E-847D-4204D7AFB06A}"/>
              </a:ext>
            </a:extLst>
          </p:cNvPr>
          <p:cNvSpPr/>
          <p:nvPr/>
        </p:nvSpPr>
        <p:spPr>
          <a:xfrm>
            <a:off x="3104390" y="4120007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하위 폴더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9497CE-8B8F-4A2F-9919-3B736B44B29B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4417279" y="3090837"/>
            <a:ext cx="1099698" cy="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DE64D2E-B8A6-4A89-98E6-D9D53A707FF4}"/>
              </a:ext>
            </a:extLst>
          </p:cNvPr>
          <p:cNvGrpSpPr/>
          <p:nvPr/>
        </p:nvGrpSpPr>
        <p:grpSpPr>
          <a:xfrm>
            <a:off x="2151890" y="5034628"/>
            <a:ext cx="3503342" cy="957177"/>
            <a:chOff x="6619713" y="5486109"/>
            <a:chExt cx="3503342" cy="9571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2F51E2-614F-42F1-AC74-AE5821A6A796}"/>
                </a:ext>
              </a:extLst>
            </p:cNvPr>
            <p:cNvSpPr txBox="1"/>
            <p:nvPr/>
          </p:nvSpPr>
          <p:spPr>
            <a:xfrm>
              <a:off x="6619713" y="5704622"/>
              <a:ext cx="350334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패키지 생성을 생략하는 경우 </a:t>
              </a:r>
              <a:r>
                <a:rPr lang="en-US" altLang="ko-KR" sz="1400" dirty="0"/>
                <a:t>default package </a:t>
              </a:r>
              <a:r>
                <a:rPr lang="ko-KR" altLang="en-US" sz="1400" dirty="0"/>
                <a:t>설정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하위폴더</a:t>
              </a:r>
              <a:r>
                <a:rPr lang="ko-KR" altLang="en-US" sz="1400" dirty="0"/>
                <a:t> 생성 안함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가능한 패키지를 지정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50EA0B-1526-4284-8904-4D42FF65284E}"/>
                </a:ext>
              </a:extLst>
            </p:cNvPr>
            <p:cNvSpPr txBox="1"/>
            <p:nvPr/>
          </p:nvSpPr>
          <p:spPr>
            <a:xfrm>
              <a:off x="6619714" y="5486109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A3AB7-7946-4D58-BD2C-34F5BB094F8B}"/>
              </a:ext>
            </a:extLst>
          </p:cNvPr>
          <p:cNvGrpSpPr/>
          <p:nvPr/>
        </p:nvGrpSpPr>
        <p:grpSpPr>
          <a:xfrm>
            <a:off x="5391419" y="1148067"/>
            <a:ext cx="3703229" cy="554653"/>
            <a:chOff x="6619712" y="5486109"/>
            <a:chExt cx="3703229" cy="55465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A616E6-386A-42FF-96CB-F3B29AD2B1BA}"/>
                </a:ext>
              </a:extLst>
            </p:cNvPr>
            <p:cNvSpPr txBox="1"/>
            <p:nvPr/>
          </p:nvSpPr>
          <p:spPr>
            <a:xfrm>
              <a:off x="6619712" y="5732985"/>
              <a:ext cx="3703229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STEP2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STEP3</a:t>
              </a:r>
              <a:r>
                <a:rPr lang="ko-KR" altLang="en-US" sz="1400" dirty="0"/>
                <a:t>을 묶어서 한번에 처리 가능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514F6D-40DB-431C-B6ED-734A5B4A1CC5}"/>
                </a:ext>
              </a:extLst>
            </p:cNvPr>
            <p:cNvSpPr txBox="1"/>
            <p:nvPr/>
          </p:nvSpPr>
          <p:spPr>
            <a:xfrm>
              <a:off x="6619714" y="5486109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1176F2A3-8648-48BE-92FC-BFBC245F4261}"/>
              </a:ext>
            </a:extLst>
          </p:cNvPr>
          <p:cNvSpPr/>
          <p:nvPr/>
        </p:nvSpPr>
        <p:spPr>
          <a:xfrm>
            <a:off x="399242" y="303651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85EB248-A220-492B-B160-29D187CBC993}"/>
              </a:ext>
            </a:extLst>
          </p:cNvPr>
          <p:cNvSpPr/>
          <p:nvPr/>
        </p:nvSpPr>
        <p:spPr>
          <a:xfrm>
            <a:off x="1716634" y="546051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8BD9E20-5E57-4147-A63F-14747E2FD5C8}"/>
              </a:ext>
            </a:extLst>
          </p:cNvPr>
          <p:cNvSpPr/>
          <p:nvPr/>
        </p:nvSpPr>
        <p:spPr>
          <a:xfrm>
            <a:off x="7035749" y="93908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2695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769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CB38D3-E4A5-4923-A750-0EF4C8C63A37}"/>
              </a:ext>
            </a:extLst>
          </p:cNvPr>
          <p:cNvGrpSpPr/>
          <p:nvPr/>
        </p:nvGrpSpPr>
        <p:grpSpPr>
          <a:xfrm>
            <a:off x="2020354" y="1976344"/>
            <a:ext cx="2847196" cy="369332"/>
            <a:chOff x="715822" y="1840572"/>
            <a:chExt cx="2847196" cy="3693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17659E-FCD7-4D48-A8D8-711F47D0109C}"/>
                </a:ext>
              </a:extLst>
            </p:cNvPr>
            <p:cNvSpPr/>
            <p:nvPr/>
          </p:nvSpPr>
          <p:spPr>
            <a:xfrm>
              <a:off x="715822" y="1840572"/>
              <a:ext cx="1209964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STEP1.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CCDA7B-2A8A-4FAD-AC19-425B43B8A971}"/>
                </a:ext>
              </a:extLst>
            </p:cNvPr>
            <p:cNvSpPr/>
            <p:nvPr/>
          </p:nvSpPr>
          <p:spPr>
            <a:xfrm>
              <a:off x="2002013" y="1871349"/>
              <a:ext cx="1561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Java Project </a:t>
              </a:r>
              <a:r>
                <a:rPr lang="ko-KR" altLang="en-US" sz="1400" dirty="0"/>
                <a:t>생성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1C5EEB5-8F9B-48DF-9B0A-3F0AB49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5" y="2764008"/>
            <a:ext cx="4624312" cy="121744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9E71DA-AA07-45A2-9127-30482A2A2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52" y="4598889"/>
            <a:ext cx="2362200" cy="16764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46B97A-6E44-4C26-88FB-84EC8405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15" y="4322664"/>
            <a:ext cx="1952625" cy="195262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060042-B32E-4794-B98F-48E193772777}"/>
              </a:ext>
            </a:extLst>
          </p:cNvPr>
          <p:cNvGrpSpPr/>
          <p:nvPr/>
        </p:nvGrpSpPr>
        <p:grpSpPr>
          <a:xfrm>
            <a:off x="6598246" y="1153014"/>
            <a:ext cx="5243386" cy="5122275"/>
            <a:chOff x="6598246" y="1153014"/>
            <a:chExt cx="5243386" cy="512227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3E275C-1641-429A-9C0D-A70D73C74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8246" y="1153014"/>
              <a:ext cx="5243386" cy="512227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47C0EC-996A-422D-911C-2D95E6C48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000" y="1452084"/>
              <a:ext cx="1076325" cy="5242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4714E6-D3F6-495D-9A40-533AA80F1E75}"/>
                </a:ext>
              </a:extLst>
            </p:cNvPr>
            <p:cNvSpPr/>
            <p:nvPr/>
          </p:nvSpPr>
          <p:spPr>
            <a:xfrm>
              <a:off x="8710682" y="1298195"/>
              <a:ext cx="12029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Project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이름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7F25EE-820D-4D11-8C81-DB91DE21DDC0}"/>
                </a:ext>
              </a:extLst>
            </p:cNvPr>
            <p:cNvSpPr/>
            <p:nvPr/>
          </p:nvSpPr>
          <p:spPr>
            <a:xfrm>
              <a:off x="7286625" y="1976344"/>
              <a:ext cx="333375" cy="23345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53DCF1D-0F94-4A05-B7AA-EDB737150E39}"/>
                </a:ext>
              </a:extLst>
            </p:cNvPr>
            <p:cNvSpPr/>
            <p:nvPr/>
          </p:nvSpPr>
          <p:spPr>
            <a:xfrm>
              <a:off x="10382250" y="5967319"/>
              <a:ext cx="704850" cy="23345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20B7DCAD-4AD4-4973-8AF1-417647E2C2CA}"/>
              </a:ext>
            </a:extLst>
          </p:cNvPr>
          <p:cNvSpPr/>
          <p:nvPr/>
        </p:nvSpPr>
        <p:spPr>
          <a:xfrm>
            <a:off x="1486350" y="202081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E709A0-2980-445E-8362-F5C3D2A88A0C}"/>
              </a:ext>
            </a:extLst>
          </p:cNvPr>
          <p:cNvSpPr/>
          <p:nvPr/>
        </p:nvSpPr>
        <p:spPr>
          <a:xfrm>
            <a:off x="538131" y="432455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B91A490-0068-4FCD-8C07-9662A8B75F59}"/>
              </a:ext>
            </a:extLst>
          </p:cNvPr>
          <p:cNvSpPr/>
          <p:nvPr/>
        </p:nvSpPr>
        <p:spPr>
          <a:xfrm>
            <a:off x="9086620" y="72350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330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201908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9E9D9A-18CA-408E-91A7-E1B86DED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58" y="1054899"/>
            <a:ext cx="5286375" cy="16573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442E88-EC75-4CDB-AE67-9185F9E8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146" y="3590879"/>
            <a:ext cx="3133725" cy="240030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9EE02E-342F-449B-8DFA-38E2DAEF5469}"/>
              </a:ext>
            </a:extLst>
          </p:cNvPr>
          <p:cNvGrpSpPr/>
          <p:nvPr/>
        </p:nvGrpSpPr>
        <p:grpSpPr>
          <a:xfrm>
            <a:off x="5935790" y="2985965"/>
            <a:ext cx="2419350" cy="3555694"/>
            <a:chOff x="5935790" y="2985965"/>
            <a:chExt cx="2419350" cy="355569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006E89F-A03F-4B41-89B5-DFCD9E5A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790" y="2985965"/>
              <a:ext cx="2419350" cy="126682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A9C9288-827C-4DF6-99B6-2278C65EB02E}"/>
                </a:ext>
              </a:extLst>
            </p:cNvPr>
            <p:cNvSpPr/>
            <p:nvPr/>
          </p:nvSpPr>
          <p:spPr>
            <a:xfrm>
              <a:off x="5976528" y="2995273"/>
              <a:ext cx="1127555" cy="23345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AB4BFE-3B5F-4971-B337-5EDFE10CC545}"/>
                </a:ext>
              </a:extLst>
            </p:cNvPr>
            <p:cNvSpPr/>
            <p:nvPr/>
          </p:nvSpPr>
          <p:spPr>
            <a:xfrm>
              <a:off x="6440529" y="3982861"/>
              <a:ext cx="663554" cy="1748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C5D16-BC95-459A-8DA8-FF5F999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6320" y="4646184"/>
              <a:ext cx="2390775" cy="189547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8AB58C-38D9-4066-9B98-E2DBB280BBE7}"/>
                </a:ext>
              </a:extLst>
            </p:cNvPr>
            <p:cNvSpPr/>
            <p:nvPr/>
          </p:nvSpPr>
          <p:spPr>
            <a:xfrm>
              <a:off x="6450054" y="5622132"/>
              <a:ext cx="663554" cy="1748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1D9CC41-7F8A-4FD1-9388-CFFAF03D5DFA}"/>
                </a:ext>
              </a:extLst>
            </p:cNvPr>
            <p:cNvSpPr/>
            <p:nvPr/>
          </p:nvSpPr>
          <p:spPr>
            <a:xfrm>
              <a:off x="6450054" y="5968935"/>
              <a:ext cx="663554" cy="1748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8A96A9A-57BD-42F5-9D8E-021AA96F6452}"/>
                </a:ext>
              </a:extLst>
            </p:cNvPr>
            <p:cNvSpPr/>
            <p:nvPr/>
          </p:nvSpPr>
          <p:spPr>
            <a:xfrm>
              <a:off x="6781832" y="4676729"/>
              <a:ext cx="798502" cy="17480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2B3F97-064C-492D-9500-682DE4AAAD1C}"/>
              </a:ext>
            </a:extLst>
          </p:cNvPr>
          <p:cNvGrpSpPr/>
          <p:nvPr/>
        </p:nvGrpSpPr>
        <p:grpSpPr>
          <a:xfrm>
            <a:off x="1155748" y="2641171"/>
            <a:ext cx="4013281" cy="3900488"/>
            <a:chOff x="1044320" y="2018014"/>
            <a:chExt cx="4013281" cy="390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F80903-D8E3-4BD6-B37E-443EB56DDE88}"/>
                </a:ext>
              </a:extLst>
            </p:cNvPr>
            <p:cNvSpPr/>
            <p:nvPr/>
          </p:nvSpPr>
          <p:spPr>
            <a:xfrm>
              <a:off x="1278349" y="2186963"/>
              <a:ext cx="1209964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STEP2.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293CCA-1330-4180-B6DF-A2216911B50F}"/>
                </a:ext>
              </a:extLst>
            </p:cNvPr>
            <p:cNvSpPr/>
            <p:nvPr/>
          </p:nvSpPr>
          <p:spPr>
            <a:xfrm>
              <a:off x="2724633" y="2018014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패키지 생성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DF28F54-AA1B-4A66-B3D8-47C24EADB3FB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3297066" y="2325791"/>
              <a:ext cx="0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A772A7-A5FF-4962-91A5-4DAA46F645DA}"/>
                </a:ext>
              </a:extLst>
            </p:cNvPr>
            <p:cNvSpPr/>
            <p:nvPr/>
          </p:nvSpPr>
          <p:spPr>
            <a:xfrm>
              <a:off x="2603607" y="2510457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하위 폴더 생성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5096DEC-37BA-4FA8-BE2F-15B951E84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4320" y="2046589"/>
              <a:ext cx="4013281" cy="387191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09DF10-179A-4694-BC2F-9FE8C8F1BC4F}"/>
                </a:ext>
              </a:extLst>
            </p:cNvPr>
            <p:cNvSpPr/>
            <p:nvPr/>
          </p:nvSpPr>
          <p:spPr>
            <a:xfrm>
              <a:off x="2243785" y="3265553"/>
              <a:ext cx="434954" cy="17106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F0E108-A962-409A-A53F-AA3A41419DCC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2461262" y="3436617"/>
              <a:ext cx="522580" cy="8660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04E70E-F285-403C-898A-80679E46F5F5}"/>
                </a:ext>
              </a:extLst>
            </p:cNvPr>
            <p:cNvSpPr/>
            <p:nvPr/>
          </p:nvSpPr>
          <p:spPr>
            <a:xfrm>
              <a:off x="2529285" y="4293627"/>
              <a:ext cx="149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Package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이름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51D4DFA3-323D-44FA-A32D-F9E6FD01B6D6}"/>
              </a:ext>
            </a:extLst>
          </p:cNvPr>
          <p:cNvSpPr/>
          <p:nvPr/>
        </p:nvSpPr>
        <p:spPr>
          <a:xfrm>
            <a:off x="647054" y="439467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F66480-B2DE-4174-9C6A-25BFC17983EC}"/>
              </a:ext>
            </a:extLst>
          </p:cNvPr>
          <p:cNvSpPr/>
          <p:nvPr/>
        </p:nvSpPr>
        <p:spPr>
          <a:xfrm>
            <a:off x="8818526" y="63820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AC11A9-CE27-4B4E-BB68-667F4D71371E}"/>
              </a:ext>
            </a:extLst>
          </p:cNvPr>
          <p:cNvSpPr/>
          <p:nvPr/>
        </p:nvSpPr>
        <p:spPr>
          <a:xfrm>
            <a:off x="1673677" y="1839137"/>
            <a:ext cx="1209964" cy="36933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STEP2.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BA1889-9E6D-4163-8967-CA736D06AD2C}"/>
              </a:ext>
            </a:extLst>
          </p:cNvPr>
          <p:cNvSpPr/>
          <p:nvPr/>
        </p:nvSpPr>
        <p:spPr>
          <a:xfrm>
            <a:off x="3067313" y="1731390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패키지 생성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C26E2BE-C44E-4552-86DD-D933877F1714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3639746" y="2039167"/>
            <a:ext cx="0" cy="11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278BB0-8574-4454-8C78-28DF21D74BCC}"/>
              </a:ext>
            </a:extLst>
          </p:cNvPr>
          <p:cNvSpPr/>
          <p:nvPr/>
        </p:nvSpPr>
        <p:spPr>
          <a:xfrm>
            <a:off x="2946287" y="2152943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하위 폴더 </a:t>
            </a:r>
            <a:r>
              <a:rPr lang="ko-KR" altLang="en-US" sz="1400" dirty="0"/>
              <a:t>생성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8AADCE1-D985-43CC-BED3-00238459D928}"/>
              </a:ext>
            </a:extLst>
          </p:cNvPr>
          <p:cNvSpPr/>
          <p:nvPr/>
        </p:nvSpPr>
        <p:spPr>
          <a:xfrm>
            <a:off x="5472672" y="357828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4B46281-B5BF-4CA4-B5E1-057C0BB14E8A}"/>
              </a:ext>
            </a:extLst>
          </p:cNvPr>
          <p:cNvSpPr/>
          <p:nvPr/>
        </p:nvSpPr>
        <p:spPr>
          <a:xfrm>
            <a:off x="9994689" y="321830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C84C37D-542C-4245-988D-8B781A1DE918}"/>
              </a:ext>
            </a:extLst>
          </p:cNvPr>
          <p:cNvSpPr/>
          <p:nvPr/>
        </p:nvSpPr>
        <p:spPr>
          <a:xfrm>
            <a:off x="5541782" y="54681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44D972-07C2-4C60-91B3-EB1BF134B6CB}"/>
              </a:ext>
            </a:extLst>
          </p:cNvPr>
          <p:cNvSpPr/>
          <p:nvPr/>
        </p:nvSpPr>
        <p:spPr>
          <a:xfrm>
            <a:off x="1120823" y="191341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603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F80903-D8E3-4BD6-B37E-443EB56DDE88}"/>
              </a:ext>
            </a:extLst>
          </p:cNvPr>
          <p:cNvSpPr/>
          <p:nvPr/>
        </p:nvSpPr>
        <p:spPr>
          <a:xfrm>
            <a:off x="1556777" y="2429009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STEP3.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293CCA-1330-4180-B6DF-A2216911B50F}"/>
              </a:ext>
            </a:extLst>
          </p:cNvPr>
          <p:cNvSpPr/>
          <p:nvPr/>
        </p:nvSpPr>
        <p:spPr>
          <a:xfrm>
            <a:off x="3111947" y="2202162"/>
            <a:ext cx="138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Java class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F28F54-AA1B-4A66-B3D8-47C24EADB3F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802360" y="2509939"/>
            <a:ext cx="1" cy="20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772A7-A5FF-4962-91A5-4DAA46F645DA}"/>
              </a:ext>
            </a:extLst>
          </p:cNvPr>
          <p:cNvSpPr/>
          <p:nvPr/>
        </p:nvSpPr>
        <p:spPr>
          <a:xfrm>
            <a:off x="2876625" y="2717412"/>
            <a:ext cx="1851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소스파일 작성 </a:t>
            </a:r>
            <a:r>
              <a:rPr lang="en-US" altLang="ko-KR" sz="1400" dirty="0"/>
              <a:t>(.java)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58B8FC-1A40-4776-ACF3-FA0AB57EA439}"/>
              </a:ext>
            </a:extLst>
          </p:cNvPr>
          <p:cNvGrpSpPr/>
          <p:nvPr/>
        </p:nvGrpSpPr>
        <p:grpSpPr>
          <a:xfrm>
            <a:off x="7757528" y="240064"/>
            <a:ext cx="3503342" cy="741733"/>
            <a:chOff x="6619713" y="1731527"/>
            <a:chExt cx="3503342" cy="7417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9200BF-7425-4C62-BB0B-5C00F750ADEE}"/>
                </a:ext>
              </a:extLst>
            </p:cNvPr>
            <p:cNvSpPr txBox="1"/>
            <p:nvPr/>
          </p:nvSpPr>
          <p:spPr>
            <a:xfrm>
              <a:off x="6619713" y="1950040"/>
              <a:ext cx="3503342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자바 소스파일 이름과 클래스 이름은 반드시 동일하여야 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68CAF0-D821-4EAA-B5ED-4F762AAAFA49}"/>
                </a:ext>
              </a:extLst>
            </p:cNvPr>
            <p:cNvSpPr txBox="1"/>
            <p:nvPr/>
          </p:nvSpPr>
          <p:spPr>
            <a:xfrm>
              <a:off x="6619714" y="1731527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4D33762-E9C9-43B6-91E6-0CD1509F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59" y="3801638"/>
            <a:ext cx="3855720" cy="144018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025DCE-6008-4FBE-829E-72B0891B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15" y="1529449"/>
            <a:ext cx="4030980" cy="480822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B99E9A-D76A-4BD1-8D3F-5DA2DF62A518}"/>
              </a:ext>
            </a:extLst>
          </p:cNvPr>
          <p:cNvSpPr/>
          <p:nvPr/>
        </p:nvSpPr>
        <p:spPr>
          <a:xfrm>
            <a:off x="8451201" y="3189557"/>
            <a:ext cx="292750" cy="178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9A7180-DA44-4287-872D-2B2C04640255}"/>
              </a:ext>
            </a:extLst>
          </p:cNvPr>
          <p:cNvSpPr/>
          <p:nvPr/>
        </p:nvSpPr>
        <p:spPr>
          <a:xfrm>
            <a:off x="8450376" y="2604150"/>
            <a:ext cx="389651" cy="178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11CAF-AC7A-448C-8EAA-20EC6C79E51B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7453520" y="1779060"/>
            <a:ext cx="996856" cy="91446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B67498-6C71-485C-A24E-6F8579C77F88}"/>
              </a:ext>
            </a:extLst>
          </p:cNvPr>
          <p:cNvSpPr/>
          <p:nvPr/>
        </p:nvSpPr>
        <p:spPr>
          <a:xfrm>
            <a:off x="6196199" y="1409728"/>
            <a:ext cx="12573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STEP2</a:t>
            </a:r>
            <a:r>
              <a:rPr lang="ko-KR" altLang="en-US" sz="1400" b="1" dirty="0">
                <a:solidFill>
                  <a:srgbClr val="C00000"/>
                </a:solidFill>
              </a:rPr>
              <a:t>에서 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ko-KR" altLang="en-US" sz="1400" b="1" dirty="0">
                <a:solidFill>
                  <a:srgbClr val="C00000"/>
                </a:solidFill>
              </a:rPr>
              <a:t>설정한 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ko-KR" altLang="en-US" sz="1400" b="1" dirty="0">
                <a:solidFill>
                  <a:srgbClr val="C00000"/>
                </a:solidFill>
              </a:rPr>
              <a:t>패키지이름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BD61FF-84D7-40CF-A227-EA0C5D366E6C}"/>
              </a:ext>
            </a:extLst>
          </p:cNvPr>
          <p:cNvSpPr/>
          <p:nvPr/>
        </p:nvSpPr>
        <p:spPr>
          <a:xfrm>
            <a:off x="4996117" y="2204474"/>
            <a:ext cx="26444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STEP2</a:t>
            </a:r>
            <a:r>
              <a:rPr lang="ko-KR" altLang="en-US" sz="1400" b="1" dirty="0">
                <a:solidFill>
                  <a:srgbClr val="C00000"/>
                </a:solidFill>
              </a:rPr>
              <a:t>를 </a:t>
            </a:r>
            <a:r>
              <a:rPr lang="en-US" altLang="ko-KR" sz="1400" b="1" dirty="0">
                <a:solidFill>
                  <a:srgbClr val="C00000"/>
                </a:solidFill>
              </a:rPr>
              <a:t>SKIP </a:t>
            </a:r>
            <a:r>
              <a:rPr lang="ko-KR" altLang="en-US" sz="1400" b="1" dirty="0">
                <a:solidFill>
                  <a:srgbClr val="C00000"/>
                </a:solidFill>
              </a:rPr>
              <a:t>한 경우 여기에 직접 패키지 이름 입력 가능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en-US" altLang="ko-KR" sz="1400" b="1" dirty="0">
                <a:solidFill>
                  <a:srgbClr val="C00000"/>
                </a:solidFill>
              </a:rPr>
              <a:t>(STEP2+STEP3)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F4848A-295A-453E-B043-86A309E9CF1D}"/>
              </a:ext>
            </a:extLst>
          </p:cNvPr>
          <p:cNvCxnSpPr>
            <a:cxnSpLocks/>
          </p:cNvCxnSpPr>
          <p:nvPr/>
        </p:nvCxnSpPr>
        <p:spPr>
          <a:xfrm flipV="1">
            <a:off x="7324725" y="3278934"/>
            <a:ext cx="1125651" cy="5227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E56C7A-C79C-459C-B06A-367A4F0EF131}"/>
              </a:ext>
            </a:extLst>
          </p:cNvPr>
          <p:cNvSpPr/>
          <p:nvPr/>
        </p:nvSpPr>
        <p:spPr>
          <a:xfrm>
            <a:off x="6196199" y="3662685"/>
            <a:ext cx="12573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클래스 이름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2149D9D-2AD2-4B3F-B88E-1EE31BB137A6}"/>
              </a:ext>
            </a:extLst>
          </p:cNvPr>
          <p:cNvSpPr/>
          <p:nvPr/>
        </p:nvSpPr>
        <p:spPr>
          <a:xfrm>
            <a:off x="895773" y="247612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E228FA5-570D-4BEE-BB87-E1A17D3E839F}"/>
              </a:ext>
            </a:extLst>
          </p:cNvPr>
          <p:cNvSpPr/>
          <p:nvPr/>
        </p:nvSpPr>
        <p:spPr>
          <a:xfrm>
            <a:off x="895773" y="439597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D5BDC0C-1B62-4C7C-93E9-6B1A49B72891}"/>
              </a:ext>
            </a:extLst>
          </p:cNvPr>
          <p:cNvSpPr/>
          <p:nvPr/>
        </p:nvSpPr>
        <p:spPr>
          <a:xfrm>
            <a:off x="9541046" y="112987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F3025E9-469E-4D1B-98B3-7ED80FDECBE9}"/>
              </a:ext>
            </a:extLst>
          </p:cNvPr>
          <p:cNvSpPr/>
          <p:nvPr/>
        </p:nvSpPr>
        <p:spPr>
          <a:xfrm>
            <a:off x="5690062" y="178081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243368D-8DFE-4B74-A9A8-3C6EA5BB0F49}"/>
              </a:ext>
            </a:extLst>
          </p:cNvPr>
          <p:cNvSpPr/>
          <p:nvPr/>
        </p:nvSpPr>
        <p:spPr>
          <a:xfrm>
            <a:off x="5862483" y="368205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30A824F-19D1-4304-B88B-E2FDE8056B12}"/>
              </a:ext>
            </a:extLst>
          </p:cNvPr>
          <p:cNvSpPr/>
          <p:nvPr/>
        </p:nvSpPr>
        <p:spPr>
          <a:xfrm>
            <a:off x="7324725" y="58674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68947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7A4082-AE77-411D-99D2-96C5D1C5AA15}"/>
              </a:ext>
            </a:extLst>
          </p:cNvPr>
          <p:cNvSpPr/>
          <p:nvPr/>
        </p:nvSpPr>
        <p:spPr>
          <a:xfrm>
            <a:off x="913611" y="2460125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STEP4.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B0FA2-0BC7-44FF-B2D2-80D35B16F6D0}"/>
              </a:ext>
            </a:extLst>
          </p:cNvPr>
          <p:cNvSpPr/>
          <p:nvPr/>
        </p:nvSpPr>
        <p:spPr>
          <a:xfrm>
            <a:off x="2659583" y="2266859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저장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A5DAC9-7310-483C-AC38-5CE54A3DE7F9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3255259" y="2574636"/>
            <a:ext cx="21204" cy="25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37FB2-A0FB-40FB-BE90-918C1F028CFD}"/>
              </a:ext>
            </a:extLst>
          </p:cNvPr>
          <p:cNvSpPr/>
          <p:nvPr/>
        </p:nvSpPr>
        <p:spPr>
          <a:xfrm>
            <a:off x="2204695" y="2829457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바이트코드 생성 </a:t>
            </a:r>
            <a:r>
              <a:rPr lang="en-US" altLang="ko-KR" sz="1400" b="1" dirty="0">
                <a:solidFill>
                  <a:srgbClr val="C00000"/>
                </a:solidFill>
              </a:rPr>
              <a:t>(.class)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DFB147-BF1E-42FE-B4FF-B34489D942B1}"/>
              </a:ext>
            </a:extLst>
          </p:cNvPr>
          <p:cNvGrpSpPr/>
          <p:nvPr/>
        </p:nvGrpSpPr>
        <p:grpSpPr>
          <a:xfrm>
            <a:off x="4787673" y="838059"/>
            <a:ext cx="3503342" cy="1172620"/>
            <a:chOff x="6619713" y="1731527"/>
            <a:chExt cx="3503342" cy="1172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1127C4-C73D-42D5-A0F5-760349173436}"/>
                </a:ext>
              </a:extLst>
            </p:cNvPr>
            <p:cNvSpPr txBox="1"/>
            <p:nvPr/>
          </p:nvSpPr>
          <p:spPr>
            <a:xfrm>
              <a:off x="6619713" y="1950040"/>
              <a:ext cx="3503342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err="1"/>
                <a:t>명령프롬프트</a:t>
              </a:r>
              <a:r>
                <a:rPr lang="en-US" altLang="ko-KR" sz="1400" dirty="0"/>
                <a:t>(CMD) </a:t>
              </a:r>
              <a:r>
                <a:rPr lang="ko-KR" altLang="en-US" sz="1400" dirty="0"/>
                <a:t>창에서는 </a:t>
              </a:r>
              <a:r>
                <a:rPr lang="en-US" altLang="ko-KR" sz="1400" dirty="0" err="1"/>
                <a:t>javac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를 이용하여 직접 컴파일을 하여야 함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이클립스에서는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저장</a:t>
              </a:r>
              <a:r>
                <a:rPr lang="ko-KR" altLang="en-US" sz="1400" dirty="0"/>
                <a:t>버튼을 누를 때마다 자동 컴파일 수행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8DF62B-9BEE-4CBB-A89F-91E6AB333517}"/>
                </a:ext>
              </a:extLst>
            </p:cNvPr>
            <p:cNvSpPr txBox="1"/>
            <p:nvPr/>
          </p:nvSpPr>
          <p:spPr>
            <a:xfrm>
              <a:off x="6619714" y="1731527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C008E-B1F4-4AB4-A2BD-19A9B17FBDD1}"/>
              </a:ext>
            </a:extLst>
          </p:cNvPr>
          <p:cNvGrpSpPr/>
          <p:nvPr/>
        </p:nvGrpSpPr>
        <p:grpSpPr>
          <a:xfrm>
            <a:off x="8405090" y="838059"/>
            <a:ext cx="3148735" cy="1172620"/>
            <a:chOff x="6619713" y="5486109"/>
            <a:chExt cx="3503342" cy="11726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966803-8A79-4E42-8AEA-FBE3F306FEAA}"/>
                </a:ext>
              </a:extLst>
            </p:cNvPr>
            <p:cNvSpPr txBox="1"/>
            <p:nvPr/>
          </p:nvSpPr>
          <p:spPr>
            <a:xfrm>
              <a:off x="6619713" y="5704622"/>
              <a:ext cx="3503342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solidFill>
                    <a:srgbClr val="C00000"/>
                  </a:solidFill>
                </a:rPr>
                <a:t>Package Explorer</a:t>
              </a:r>
              <a:r>
                <a:rPr lang="ko-KR" altLang="en-US" sz="1400" dirty="0"/>
                <a:t>는 자바 코드를 작성하기 위한 파일만 보임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윈도우탐색기와 유사하게 보려면 </a:t>
              </a:r>
              <a:r>
                <a:rPr lang="en-US" altLang="ko-KR" sz="1400" dirty="0">
                  <a:solidFill>
                    <a:srgbClr val="C00000"/>
                  </a:solidFill>
                </a:rPr>
                <a:t>Navigator View</a:t>
              </a:r>
              <a:r>
                <a:rPr lang="ko-KR" altLang="en-US" sz="1400" dirty="0"/>
                <a:t>를 사용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F05A4-C9EE-4A57-97AF-5E1270D0899D}"/>
                </a:ext>
              </a:extLst>
            </p:cNvPr>
            <p:cNvSpPr txBox="1"/>
            <p:nvPr/>
          </p:nvSpPr>
          <p:spPr>
            <a:xfrm>
              <a:off x="6619714" y="5486109"/>
              <a:ext cx="877360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B3FB2F-3363-464D-B8E6-B5F389C26520}"/>
              </a:ext>
            </a:extLst>
          </p:cNvPr>
          <p:cNvSpPr/>
          <p:nvPr/>
        </p:nvSpPr>
        <p:spPr>
          <a:xfrm>
            <a:off x="5551055" y="2640700"/>
            <a:ext cx="258239" cy="34264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0BF876-DCF7-45A0-8466-B54E0E2A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73" y="2266858"/>
            <a:ext cx="6771180" cy="415299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C06890-6CA2-4754-A6A7-C731AFD2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32" y="3429000"/>
            <a:ext cx="2343150" cy="22383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158B65D-13CB-46E5-A384-C7E3B6BEC71F}"/>
              </a:ext>
            </a:extLst>
          </p:cNvPr>
          <p:cNvSpPr/>
          <p:nvPr/>
        </p:nvSpPr>
        <p:spPr>
          <a:xfrm>
            <a:off x="499828" y="251494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C67F95-8380-4D1C-BEDD-1F3E37ACB4A3}"/>
              </a:ext>
            </a:extLst>
          </p:cNvPr>
          <p:cNvSpPr/>
          <p:nvPr/>
        </p:nvSpPr>
        <p:spPr>
          <a:xfrm>
            <a:off x="1097374" y="434982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DCD977-B65F-4DFB-9460-1EEA602A554F}"/>
              </a:ext>
            </a:extLst>
          </p:cNvPr>
          <p:cNvSpPr/>
          <p:nvPr/>
        </p:nvSpPr>
        <p:spPr>
          <a:xfrm>
            <a:off x="4434634" y="435458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4A434D8-2BBE-408C-A772-77A4D0B6DD71}"/>
              </a:ext>
            </a:extLst>
          </p:cNvPr>
          <p:cNvSpPr/>
          <p:nvPr/>
        </p:nvSpPr>
        <p:spPr>
          <a:xfrm>
            <a:off x="6521348" y="68585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D43B553-3CD7-4245-888B-803FB80C2739}"/>
              </a:ext>
            </a:extLst>
          </p:cNvPr>
          <p:cNvSpPr/>
          <p:nvPr/>
        </p:nvSpPr>
        <p:spPr>
          <a:xfrm>
            <a:off x="10007085" y="69504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6540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423F06B-7B48-44B4-99C8-5E3B45C1C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86" y="1868010"/>
            <a:ext cx="3696176" cy="46248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작성 및 실행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8923EF-83CC-4E4A-82DA-6BD4FF9EA14D}"/>
              </a:ext>
            </a:extLst>
          </p:cNvPr>
          <p:cNvSpPr/>
          <p:nvPr/>
        </p:nvSpPr>
        <p:spPr>
          <a:xfrm>
            <a:off x="1085183" y="298977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2AD52-EF93-4B10-BDD2-9D304A76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57" y="2844378"/>
            <a:ext cx="5217117" cy="3648496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49A7279-A832-44CD-80D3-4649C2AB00FA}"/>
              </a:ext>
            </a:extLst>
          </p:cNvPr>
          <p:cNvSpPr/>
          <p:nvPr/>
        </p:nvSpPr>
        <p:spPr>
          <a:xfrm>
            <a:off x="8862114" y="24472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901AD2-F530-47B4-A852-AFB2092CC5E3}"/>
              </a:ext>
            </a:extLst>
          </p:cNvPr>
          <p:cNvSpPr/>
          <p:nvPr/>
        </p:nvSpPr>
        <p:spPr>
          <a:xfrm>
            <a:off x="319640" y="253395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AF6F0E-A89D-45A7-9BA1-3894143E52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49" y="1208254"/>
            <a:ext cx="3547669" cy="1449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973BFA7-A630-448B-B1BA-A04FF7C9CFD7}"/>
              </a:ext>
            </a:extLst>
          </p:cNvPr>
          <p:cNvSpPr/>
          <p:nvPr/>
        </p:nvSpPr>
        <p:spPr>
          <a:xfrm>
            <a:off x="721326" y="2475046"/>
            <a:ext cx="120996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STEP5.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933193-7D64-43B0-9BEF-445F09992E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07" y="1344783"/>
            <a:ext cx="2980373" cy="833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90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생성 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34AD2-01E3-4D3A-91F3-527B9D447502}"/>
              </a:ext>
            </a:extLst>
          </p:cNvPr>
          <p:cNvSpPr/>
          <p:nvPr/>
        </p:nvSpPr>
        <p:spPr>
          <a:xfrm>
            <a:off x="1275372" y="1951991"/>
            <a:ext cx="541686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예제</a:t>
            </a:r>
            <a:r>
              <a:rPr lang="en-US" altLang="ko-KR" sz="1400" b="1" dirty="0">
                <a:solidFill>
                  <a:srgbClr val="C00000"/>
                </a:solidFill>
              </a:rPr>
              <a:t>1. </a:t>
            </a:r>
            <a:r>
              <a:rPr lang="ko-KR" altLang="en-US" sz="1400" b="1" dirty="0">
                <a:solidFill>
                  <a:srgbClr val="C00000"/>
                </a:solidFill>
              </a:rPr>
              <a:t>프로젝트 생성 및 실행 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패키지 </a:t>
            </a:r>
            <a:r>
              <a:rPr lang="ko-KR" altLang="en-US" sz="1400" b="1" dirty="0" err="1">
                <a:solidFill>
                  <a:srgbClr val="C00000"/>
                </a:solidFill>
              </a:rPr>
              <a:t>미설정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프로젝트 이름</a:t>
            </a:r>
            <a:r>
              <a:rPr lang="en-US" altLang="ko-KR" sz="1400" dirty="0"/>
              <a:t>: Test01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패키지 이름   </a:t>
            </a:r>
            <a:r>
              <a:rPr lang="en-US" altLang="ko-KR" sz="1400" dirty="0"/>
              <a:t>: </a:t>
            </a:r>
            <a:r>
              <a:rPr lang="ko-KR" altLang="en-US" sz="1400" dirty="0"/>
              <a:t>디폴트 패키지 </a:t>
            </a:r>
            <a:r>
              <a:rPr lang="en-US" altLang="ko-KR" sz="1400" dirty="0"/>
              <a:t>(</a:t>
            </a:r>
            <a:r>
              <a:rPr lang="ko-KR" altLang="en-US" sz="1400" dirty="0"/>
              <a:t>패키지를 지정하지 않음</a:t>
            </a:r>
            <a:r>
              <a:rPr lang="en-US" altLang="ko-KR" sz="14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소스파일 이름</a:t>
            </a:r>
            <a:r>
              <a:rPr lang="en-US" altLang="ko-KR" sz="1400" dirty="0"/>
              <a:t>: Test.java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A4C54-1B24-46EB-87D7-F325810E624F}"/>
              </a:ext>
            </a:extLst>
          </p:cNvPr>
          <p:cNvSpPr/>
          <p:nvPr/>
        </p:nvSpPr>
        <p:spPr>
          <a:xfrm>
            <a:off x="1275372" y="3216942"/>
            <a:ext cx="399981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예제</a:t>
            </a:r>
            <a:r>
              <a:rPr lang="en-US" altLang="ko-KR" sz="1400" b="1" dirty="0">
                <a:solidFill>
                  <a:srgbClr val="C00000"/>
                </a:solidFill>
              </a:rPr>
              <a:t>2. </a:t>
            </a:r>
            <a:r>
              <a:rPr lang="ko-KR" altLang="en-US" sz="1400" b="1" dirty="0">
                <a:solidFill>
                  <a:srgbClr val="C00000"/>
                </a:solidFill>
              </a:rPr>
              <a:t>프로젝트 생성 및 실행 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패키지 설정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프로젝트 이름</a:t>
            </a:r>
            <a:r>
              <a:rPr lang="en-US" altLang="ko-KR" sz="1400" dirty="0"/>
              <a:t>: Test02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패키지 이름  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abc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소스파일 이름</a:t>
            </a:r>
            <a:r>
              <a:rPr lang="en-US" altLang="ko-KR" sz="1400" dirty="0"/>
              <a:t>: Test.java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A4B689-BEA1-4AAA-AF55-B2C6B065A0D5}"/>
              </a:ext>
            </a:extLst>
          </p:cNvPr>
          <p:cNvSpPr/>
          <p:nvPr/>
        </p:nvSpPr>
        <p:spPr>
          <a:xfrm>
            <a:off x="1275371" y="4518866"/>
            <a:ext cx="399981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예제</a:t>
            </a:r>
            <a:r>
              <a:rPr lang="en-US" altLang="ko-KR" sz="1400" b="1" dirty="0">
                <a:solidFill>
                  <a:srgbClr val="C00000"/>
                </a:solidFill>
              </a:rPr>
              <a:t>3. </a:t>
            </a:r>
            <a:r>
              <a:rPr lang="ko-KR" altLang="en-US" sz="1400" b="1" dirty="0">
                <a:solidFill>
                  <a:srgbClr val="C00000"/>
                </a:solidFill>
              </a:rPr>
              <a:t>프로젝트 생성 및 실행 </a:t>
            </a:r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>
                <a:solidFill>
                  <a:srgbClr val="C00000"/>
                </a:solidFill>
              </a:rPr>
              <a:t>패키지 설정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프로젝트 이름</a:t>
            </a:r>
            <a:r>
              <a:rPr lang="en-US" altLang="ko-KR" sz="1400" dirty="0"/>
              <a:t>: Test03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패키지 이름  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abc.bcd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소스파일 이름</a:t>
            </a:r>
            <a:r>
              <a:rPr lang="en-US" altLang="ko-KR" sz="1400" dirty="0"/>
              <a:t>: Test.java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05EC28-BD0C-4B6B-9C50-9B5E66FA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17" y="2404658"/>
            <a:ext cx="2209800" cy="263842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DECD54-2B93-45DA-B60A-E7E415A47630}"/>
              </a:ext>
            </a:extLst>
          </p:cNvPr>
          <p:cNvGrpSpPr/>
          <p:nvPr/>
        </p:nvGrpSpPr>
        <p:grpSpPr>
          <a:xfrm>
            <a:off x="3632680" y="6009014"/>
            <a:ext cx="5663721" cy="581991"/>
            <a:chOff x="6979294" y="-295529"/>
            <a:chExt cx="3205591" cy="5819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3BB737-3D98-4DF2-941E-45178DB5766B}"/>
                </a:ext>
              </a:extLst>
            </p:cNvPr>
            <p:cNvSpPr txBox="1"/>
            <p:nvPr/>
          </p:nvSpPr>
          <p:spPr>
            <a:xfrm>
              <a:off x="6979297" y="-21315"/>
              <a:ext cx="3205588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디폴트 패키지와 패키지를 지정했을 때 소스코드 상에서의 차이점은</a:t>
              </a:r>
              <a:r>
                <a:rPr lang="en-US" altLang="ko-KR" sz="1400" dirty="0"/>
                <a:t>?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58940C-AE01-4FFA-BDD6-E9818C31ABC0}"/>
                </a:ext>
              </a:extLst>
            </p:cNvPr>
            <p:cNvSpPr txBox="1"/>
            <p:nvPr/>
          </p:nvSpPr>
          <p:spPr>
            <a:xfrm>
              <a:off x="6979294" y="-295529"/>
              <a:ext cx="328336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Quiz.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1DAA2E95-9C47-47ED-AB29-3C7054633F1F}"/>
              </a:ext>
            </a:extLst>
          </p:cNvPr>
          <p:cNvSpPr/>
          <p:nvPr/>
        </p:nvSpPr>
        <p:spPr>
          <a:xfrm>
            <a:off x="896446" y="256482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8334AE-EF88-4B00-A7BA-5A8C204A2D71}"/>
              </a:ext>
            </a:extLst>
          </p:cNvPr>
          <p:cNvSpPr/>
          <p:nvPr/>
        </p:nvSpPr>
        <p:spPr>
          <a:xfrm>
            <a:off x="896446" y="391591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5BFA9E8-750D-4C1E-9B8F-612CAD9B3471}"/>
              </a:ext>
            </a:extLst>
          </p:cNvPr>
          <p:cNvSpPr/>
          <p:nvPr/>
        </p:nvSpPr>
        <p:spPr>
          <a:xfrm>
            <a:off x="896446" y="514673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823B037-F641-4344-BA41-032ADD302CD0}"/>
              </a:ext>
            </a:extLst>
          </p:cNvPr>
          <p:cNvSpPr/>
          <p:nvPr/>
        </p:nvSpPr>
        <p:spPr>
          <a:xfrm>
            <a:off x="7813263" y="18945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E06D31-CE10-496C-8E02-6F12BDB9421A}"/>
              </a:ext>
            </a:extLst>
          </p:cNvPr>
          <p:cNvSpPr/>
          <p:nvPr/>
        </p:nvSpPr>
        <p:spPr>
          <a:xfrm>
            <a:off x="10162605" y="80349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09AEF0-BBD4-45DF-8E43-A8EF999939D5}"/>
              </a:ext>
            </a:extLst>
          </p:cNvPr>
          <p:cNvSpPr/>
          <p:nvPr/>
        </p:nvSpPr>
        <p:spPr>
          <a:xfrm>
            <a:off x="6331224" y="59069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B405B-5F28-461B-BEC6-833F2C2F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899" y="1264172"/>
            <a:ext cx="1343025" cy="48291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047739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생성 실습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DECD54-2B93-45DA-B60A-E7E415A47630}"/>
              </a:ext>
            </a:extLst>
          </p:cNvPr>
          <p:cNvGrpSpPr/>
          <p:nvPr/>
        </p:nvGrpSpPr>
        <p:grpSpPr>
          <a:xfrm>
            <a:off x="3649885" y="2188408"/>
            <a:ext cx="5663721" cy="581991"/>
            <a:chOff x="6979294" y="-295529"/>
            <a:chExt cx="3205591" cy="5819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3BB737-3D98-4DF2-941E-45178DB5766B}"/>
                </a:ext>
              </a:extLst>
            </p:cNvPr>
            <p:cNvSpPr txBox="1"/>
            <p:nvPr/>
          </p:nvSpPr>
          <p:spPr>
            <a:xfrm>
              <a:off x="6979297" y="-21315"/>
              <a:ext cx="3205588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디폴트 패키지와 패키지를 지정했을 때 소스코드 상에서의 차이점은</a:t>
              </a:r>
              <a:r>
                <a:rPr lang="en-US" altLang="ko-KR" sz="1400" dirty="0"/>
                <a:t>?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58940C-AE01-4FFA-BDD6-E9818C31ABC0}"/>
                </a:ext>
              </a:extLst>
            </p:cNvPr>
            <p:cNvSpPr txBox="1"/>
            <p:nvPr/>
          </p:nvSpPr>
          <p:spPr>
            <a:xfrm>
              <a:off x="6979294" y="-295529"/>
              <a:ext cx="328336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Quiz.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C309AEF0-BBD4-45DF-8E43-A8EF999939D5}"/>
              </a:ext>
            </a:extLst>
          </p:cNvPr>
          <p:cNvSpPr/>
          <p:nvPr/>
        </p:nvSpPr>
        <p:spPr>
          <a:xfrm>
            <a:off x="6371846" y="19771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9E8A598-9E2F-401A-A086-C682E15F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329" y="3992352"/>
            <a:ext cx="2209800" cy="11715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284F36A-2CF3-4B1E-BE32-BD26E756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634" y="3992352"/>
            <a:ext cx="2266950" cy="11715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64815B-7B73-4A17-9EF7-FF1E28F5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203" y="4087601"/>
            <a:ext cx="2276475" cy="98107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7AC53DC-9585-4236-BAEE-AA27B077CEBB}"/>
              </a:ext>
            </a:extLst>
          </p:cNvPr>
          <p:cNvSpPr/>
          <p:nvPr/>
        </p:nvSpPr>
        <p:spPr>
          <a:xfrm>
            <a:off x="2825121" y="361731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4F27DD-4E6F-406A-A3A2-CAF443754EE7}"/>
              </a:ext>
            </a:extLst>
          </p:cNvPr>
          <p:cNvSpPr/>
          <p:nvPr/>
        </p:nvSpPr>
        <p:spPr>
          <a:xfrm>
            <a:off x="6105209" y="361731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F6395B-C38B-4343-8DD9-1B9AA6620960}"/>
              </a:ext>
            </a:extLst>
          </p:cNvPr>
          <p:cNvSpPr/>
          <p:nvPr/>
        </p:nvSpPr>
        <p:spPr>
          <a:xfrm>
            <a:off x="9296476" y="361731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854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자바프로젝트 생성 및 실행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프로젝트 생성 실습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34AD2-01E3-4D3A-91F3-527B9D447502}"/>
              </a:ext>
            </a:extLst>
          </p:cNvPr>
          <p:cNvSpPr/>
          <p:nvPr/>
        </p:nvSpPr>
        <p:spPr>
          <a:xfrm>
            <a:off x="1275372" y="1951991"/>
            <a:ext cx="58256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예제</a:t>
            </a:r>
            <a:r>
              <a:rPr lang="en-US" altLang="ko-KR" sz="1400" b="1" dirty="0">
                <a:solidFill>
                  <a:srgbClr val="C00000"/>
                </a:solidFill>
              </a:rPr>
              <a:t>4. </a:t>
            </a:r>
            <a:r>
              <a:rPr lang="ko-KR" altLang="en-US" sz="1400" b="1" dirty="0">
                <a:solidFill>
                  <a:srgbClr val="C00000"/>
                </a:solidFill>
              </a:rPr>
              <a:t>패키지만 구분하여 예제</a:t>
            </a:r>
            <a:r>
              <a:rPr lang="en-US" altLang="ko-KR" sz="1400" b="1" dirty="0">
                <a:solidFill>
                  <a:srgbClr val="C00000"/>
                </a:solidFill>
              </a:rPr>
              <a:t>1~</a:t>
            </a:r>
            <a:r>
              <a:rPr lang="ko-KR" altLang="en-US" sz="1400" b="1" dirty="0">
                <a:solidFill>
                  <a:srgbClr val="C00000"/>
                </a:solidFill>
              </a:rPr>
              <a:t>예제</a:t>
            </a:r>
            <a:r>
              <a:rPr lang="en-US" altLang="ko-KR" sz="1400" b="1" dirty="0">
                <a:solidFill>
                  <a:srgbClr val="C00000"/>
                </a:solidFill>
              </a:rPr>
              <a:t>3</a:t>
            </a:r>
            <a:r>
              <a:rPr lang="ko-KR" altLang="en-US" sz="1400" b="1" dirty="0">
                <a:solidFill>
                  <a:srgbClr val="C00000"/>
                </a:solidFill>
              </a:rPr>
              <a:t>을 하나의 프로젝트에 작성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프로젝트 이름</a:t>
            </a:r>
            <a:r>
              <a:rPr lang="en-US" altLang="ko-KR" sz="1400" dirty="0"/>
              <a:t>: Test04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56693-E823-477B-9C4E-DF508844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00" y="3686016"/>
            <a:ext cx="1800225" cy="154305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F7C6DF-4E43-4992-A353-B82A9FD4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06" y="2985928"/>
            <a:ext cx="1581150" cy="294322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C915CF7-AB75-415C-9376-382BB6CDA749}"/>
              </a:ext>
            </a:extLst>
          </p:cNvPr>
          <p:cNvSpPr/>
          <p:nvPr/>
        </p:nvSpPr>
        <p:spPr>
          <a:xfrm>
            <a:off x="1275372" y="235890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525353-DE6D-4CE2-8F37-5E362D5463B1}"/>
              </a:ext>
            </a:extLst>
          </p:cNvPr>
          <p:cNvSpPr/>
          <p:nvPr/>
        </p:nvSpPr>
        <p:spPr>
          <a:xfrm>
            <a:off x="3548993" y="330324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3B8D96-2F37-47F0-A56B-4750D23D3D07}"/>
              </a:ext>
            </a:extLst>
          </p:cNvPr>
          <p:cNvSpPr/>
          <p:nvPr/>
        </p:nvSpPr>
        <p:spPr>
          <a:xfrm>
            <a:off x="7758262" y="261041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145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A13104-7836-4C44-A738-D1930612D411}"/>
              </a:ext>
            </a:extLst>
          </p:cNvPr>
          <p:cNvSpPr/>
          <p:nvPr/>
        </p:nvSpPr>
        <p:spPr>
          <a:xfrm>
            <a:off x="538291" y="1929526"/>
            <a:ext cx="3941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STEP1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JDK(Java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</a:t>
            </a:r>
            <a:r>
              <a:rPr lang="ko-KR" altLang="en-US" sz="1400" dirty="0"/>
              <a:t> </a:t>
            </a:r>
            <a:r>
              <a:rPr lang="en-US" altLang="ko-KR" sz="1400" dirty="0"/>
              <a:t>Kit) [</a:t>
            </a:r>
            <a:r>
              <a:rPr lang="ko-KR" altLang="en-US" sz="1400" dirty="0">
                <a:hlinkClick r:id="rId2"/>
              </a:rPr>
              <a:t>오라클</a:t>
            </a:r>
            <a:r>
              <a:rPr lang="en-US" altLang="ko-KR" sz="14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3550F-5F0A-4709-9012-852AEC34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6" y="2703343"/>
            <a:ext cx="4367213" cy="3580448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A430B2-1F21-48BE-9F4B-72F8A73B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40" y="715706"/>
            <a:ext cx="5733269" cy="5888689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518553-6117-4CB4-ACDF-FABFB7E8F36B}"/>
              </a:ext>
            </a:extLst>
          </p:cNvPr>
          <p:cNvSpPr/>
          <p:nvPr/>
        </p:nvSpPr>
        <p:spPr>
          <a:xfrm>
            <a:off x="1345838" y="2722394"/>
            <a:ext cx="406762" cy="201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202F9E6-108F-4B08-AF8D-0E8DCE4EF8AE}"/>
              </a:ext>
            </a:extLst>
          </p:cNvPr>
          <p:cNvSpPr/>
          <p:nvPr/>
        </p:nvSpPr>
        <p:spPr>
          <a:xfrm>
            <a:off x="2847845" y="234457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C039C0-1F45-4CEC-BFFB-81E962733C3D}"/>
              </a:ext>
            </a:extLst>
          </p:cNvPr>
          <p:cNvSpPr/>
          <p:nvPr/>
        </p:nvSpPr>
        <p:spPr>
          <a:xfrm>
            <a:off x="8787074" y="28891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6805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437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308F4B-5530-4170-A213-D814FB14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sz="4400" b="1" dirty="0"/>
            </a:br>
            <a:r>
              <a:rPr lang="ko-KR" altLang="en-US" sz="4400" b="1" dirty="0"/>
              <a:t>기본 구조 및 문법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E7E4C-B6AD-4B13-B8DB-476182D14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8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기본 구조 및 문법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Java</a:t>
            </a:r>
            <a:r>
              <a:rPr lang="ko-KR" altLang="en-US" dirty="0"/>
              <a:t>의 실행 프로세스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D52B06-CF17-46B5-B418-BB80ADFD1356}"/>
              </a:ext>
            </a:extLst>
          </p:cNvPr>
          <p:cNvGrpSpPr/>
          <p:nvPr/>
        </p:nvGrpSpPr>
        <p:grpSpPr>
          <a:xfrm>
            <a:off x="6441912" y="1147334"/>
            <a:ext cx="3121835" cy="769441"/>
            <a:chOff x="4802235" y="136295"/>
            <a:chExt cx="3121835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C7718A-4D55-4547-A207-E7D3A275E841}"/>
                </a:ext>
              </a:extLst>
            </p:cNvPr>
            <p:cNvSpPr txBox="1"/>
            <p:nvPr/>
          </p:nvSpPr>
          <p:spPr>
            <a:xfrm>
              <a:off x="4802235" y="382516"/>
              <a:ext cx="3121835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소스파일</a:t>
              </a:r>
              <a:r>
                <a:rPr lang="ko-KR" altLang="en-US" sz="1400" dirty="0"/>
                <a:t>은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폴더내에 존재 </a:t>
              </a:r>
              <a:r>
                <a:rPr lang="en-US" altLang="ko-KR" sz="1400" dirty="0"/>
                <a:t>(.java)</a:t>
              </a:r>
            </a:p>
            <a:p>
              <a:r>
                <a:rPr lang="ko-KR" altLang="en-US" sz="1400" u="sng" dirty="0">
                  <a:solidFill>
                    <a:srgbClr val="C00000"/>
                  </a:solidFill>
                </a:rPr>
                <a:t>바이트코드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bin </a:t>
              </a:r>
              <a:r>
                <a:rPr lang="ko-KR" altLang="en-US" sz="1400" dirty="0"/>
                <a:t>폴더에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존재 </a:t>
              </a:r>
              <a:r>
                <a:rPr lang="en-US" altLang="ko-KR" sz="1400" dirty="0"/>
                <a:t>(.class)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A40F3-AEA5-4FA2-91EF-A1BC770CE431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FD634A-D8E5-4E44-99D1-7001A3E08ECF}"/>
              </a:ext>
            </a:extLst>
          </p:cNvPr>
          <p:cNvGrpSpPr/>
          <p:nvPr/>
        </p:nvGrpSpPr>
        <p:grpSpPr>
          <a:xfrm>
            <a:off x="477433" y="2962951"/>
            <a:ext cx="11246621" cy="2485314"/>
            <a:chOff x="422017" y="2768991"/>
            <a:chExt cx="11246621" cy="2485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E9DA5C-9048-45DA-BDBB-D01628764C2F}"/>
                </a:ext>
              </a:extLst>
            </p:cNvPr>
            <p:cNvSpPr txBox="1"/>
            <p:nvPr/>
          </p:nvSpPr>
          <p:spPr>
            <a:xfrm>
              <a:off x="422017" y="2771810"/>
              <a:ext cx="3386563" cy="1277273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nsolas" panose="020B0609020204030204" pitchFamily="49" charset="0"/>
                </a:rPr>
                <a:t>public class </a:t>
              </a:r>
              <a:r>
                <a:rPr lang="en-US" altLang="ko-KR" sz="11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Test</a:t>
              </a:r>
              <a:r>
                <a:rPr lang="en-US" altLang="ko-KR" sz="1100" b="1" dirty="0">
                  <a:latin typeface="Consolas" panose="020B0609020204030204" pitchFamily="49" charset="0"/>
                </a:rPr>
                <a:t> {</a:t>
              </a:r>
              <a:endParaRPr lang="ko-KR" altLang="en-US" sz="1100" b="1" dirty="0">
                <a:latin typeface="Consolas" panose="020B0609020204030204" pitchFamily="49" charset="0"/>
              </a:endParaRPr>
            </a:p>
            <a:p>
              <a:r>
                <a:rPr lang="en-US" altLang="ko-KR" sz="1100" b="1" dirty="0">
                  <a:latin typeface="Consolas" panose="020B0609020204030204" pitchFamily="49" charset="0"/>
                </a:rPr>
                <a:t>    public static void main(String[] </a:t>
              </a:r>
              <a:r>
                <a:rPr lang="en-US" altLang="ko-KR" sz="1100" b="1" dirty="0" err="1">
                  <a:latin typeface="Consolas" panose="020B0609020204030204" pitchFamily="49" charset="0"/>
                </a:rPr>
                <a:t>ar</a:t>
              </a:r>
              <a:r>
                <a:rPr lang="en-US" altLang="ko-KR" sz="1100" b="1" dirty="0">
                  <a:latin typeface="Consolas" panose="020B0609020204030204" pitchFamily="49" charset="0"/>
                </a:rPr>
                <a:t>) {</a:t>
              </a:r>
            </a:p>
            <a:p>
              <a:endParaRPr lang="en-US" altLang="ko-KR" sz="1100" b="1" dirty="0">
                <a:latin typeface="Consolas" panose="020B0609020204030204" pitchFamily="49" charset="0"/>
              </a:endParaRPr>
            </a:p>
            <a:p>
              <a:r>
                <a:rPr lang="en-US" altLang="ko-KR" sz="1100" b="1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1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//</a:t>
              </a:r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화면 출력 코드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100" b="1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한줄</a:t>
              </a:r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주석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100" b="1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100" b="1" i="1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100" b="1" i="1" dirty="0">
                  <a:latin typeface="Consolas" panose="020B0609020204030204" pitchFamily="49" charset="0"/>
                </a:rPr>
                <a:t>(＂</a:t>
              </a:r>
              <a:r>
                <a:rPr lang="ko-KR" altLang="en-US" sz="1100" b="1" i="1" dirty="0">
                  <a:latin typeface="Consolas" panose="020B0609020204030204" pitchFamily="49" charset="0"/>
                </a:rPr>
                <a:t>화면출력</a:t>
              </a:r>
              <a:r>
                <a:rPr lang="en-US" altLang="ko-KR" sz="1100" b="1" i="1" dirty="0">
                  <a:latin typeface="Consolas" panose="020B0609020204030204" pitchFamily="49" charset="0"/>
                </a:rPr>
                <a:t>");</a:t>
              </a:r>
            </a:p>
            <a:p>
              <a:r>
                <a:rPr lang="en-US" altLang="ko-KR" sz="1100" b="1" dirty="0">
                  <a:latin typeface="Consolas" panose="020B0609020204030204" pitchFamily="49" charset="0"/>
                </a:rPr>
                <a:t>    }</a:t>
              </a:r>
              <a:endParaRPr lang="ko-KR" altLang="en-US" sz="1100" b="1" dirty="0">
                <a:latin typeface="Consolas" panose="020B0609020204030204" pitchFamily="49" charset="0"/>
              </a:endParaRPr>
            </a:p>
            <a:p>
              <a:r>
                <a:rPr lang="en-US" altLang="ko-KR" sz="1100" b="1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268A3D-470E-4C65-B25A-9FDB211C5A11}"/>
                </a:ext>
              </a:extLst>
            </p:cNvPr>
            <p:cNvSpPr/>
            <p:nvPr/>
          </p:nvSpPr>
          <p:spPr>
            <a:xfrm>
              <a:off x="4056774" y="2768991"/>
              <a:ext cx="1359017" cy="491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.java </a:t>
              </a:r>
              <a:r>
                <a:rPr lang="ko-KR" altLang="en-US" sz="1200" dirty="0"/>
                <a:t>소스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파일 생성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43DE4B-295A-45A7-89A7-006C58609AF0}"/>
                </a:ext>
              </a:extLst>
            </p:cNvPr>
            <p:cNvSpPr/>
            <p:nvPr/>
          </p:nvSpPr>
          <p:spPr>
            <a:xfrm>
              <a:off x="4056774" y="4762695"/>
              <a:ext cx="1359018" cy="491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.class </a:t>
              </a:r>
              <a:r>
                <a:rPr lang="ko-KR" altLang="en-US" sz="1200" dirty="0"/>
                <a:t>바이트코드 생성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7C4D34-3700-40A6-9876-1F22C3ADCC26}"/>
                </a:ext>
              </a:extLst>
            </p:cNvPr>
            <p:cNvSpPr/>
            <p:nvPr/>
          </p:nvSpPr>
          <p:spPr>
            <a:xfrm>
              <a:off x="6887042" y="4762695"/>
              <a:ext cx="1359018" cy="491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JVM</a:t>
              </a:r>
              <a:r>
                <a:rPr lang="ko-KR" altLang="en-US" sz="1200" dirty="0"/>
                <a:t>은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메모리할당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4FB4A2-5376-47FF-913F-DDA234DF39B1}"/>
                </a:ext>
              </a:extLst>
            </p:cNvPr>
            <p:cNvSpPr txBox="1"/>
            <p:nvPr/>
          </p:nvSpPr>
          <p:spPr>
            <a:xfrm>
              <a:off x="2834174" y="4768843"/>
              <a:ext cx="974406" cy="261610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>
                  <a:latin typeface="Consolas" panose="020B0609020204030204" pitchFamily="49" charset="0"/>
                </a:rPr>
                <a:t>Test.class</a:t>
              </a:r>
              <a:endParaRPr lang="en-US" altLang="ko-KR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CE2956-F592-452E-9F0A-912E41ECBD0D}"/>
                </a:ext>
              </a:extLst>
            </p:cNvPr>
            <p:cNvSpPr/>
            <p:nvPr/>
          </p:nvSpPr>
          <p:spPr>
            <a:xfrm>
              <a:off x="6887042" y="2768991"/>
              <a:ext cx="1359018" cy="491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main</a:t>
              </a:r>
              <a:r>
                <a:rPr lang="en-US" altLang="ko-KR" sz="1200" dirty="0"/>
                <a:t> </a:t>
              </a:r>
            </a:p>
            <a:p>
              <a:pPr algn="ctr"/>
              <a:r>
                <a:rPr lang="ko-KR" altLang="en-US" sz="1200" dirty="0"/>
                <a:t>메서드 실행</a:t>
              </a: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9BCBF80E-4C78-4A31-AFE1-BE5CC03B8FD0}"/>
                </a:ext>
              </a:extLst>
            </p:cNvPr>
            <p:cNvSpPr/>
            <p:nvPr/>
          </p:nvSpPr>
          <p:spPr>
            <a:xfrm>
              <a:off x="4674276" y="3364651"/>
              <a:ext cx="126662" cy="1277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F163FA-E997-43B4-9980-4B46EA483754}"/>
                </a:ext>
              </a:extLst>
            </p:cNvPr>
            <p:cNvSpPr/>
            <p:nvPr/>
          </p:nvSpPr>
          <p:spPr>
            <a:xfrm>
              <a:off x="4736282" y="3700487"/>
              <a:ext cx="13628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컴파일</a:t>
              </a:r>
              <a:endPara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</a:rPr>
                <a:t>이클립스 </a:t>
              </a:r>
              <a:r>
                <a:rPr lang="ko-KR" altLang="en-US" sz="1200" b="1" u="sng" dirty="0" err="1">
                  <a:solidFill>
                    <a:srgbClr val="C00000"/>
                  </a:solidFill>
                </a:rPr>
                <a:t>저장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시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C00000"/>
                  </a:solidFill>
                </a:rPr>
                <a:t>자동 컴파일</a:t>
              </a:r>
              <a:r>
                <a:rPr lang="en-US" altLang="ko-KR" sz="1200" dirty="0">
                  <a:solidFill>
                    <a:srgbClr val="C00000"/>
                  </a:solidFill>
                </a:rPr>
                <a:t>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3A3BEA78-F09D-4DDD-AAB1-D73889631E14}"/>
                </a:ext>
              </a:extLst>
            </p:cNvPr>
            <p:cNvSpPr/>
            <p:nvPr/>
          </p:nvSpPr>
          <p:spPr>
            <a:xfrm rot="10800000">
              <a:off x="7499926" y="3364651"/>
              <a:ext cx="126662" cy="1277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FF7668B2-98B4-42EB-82D9-6E74FDB6FF83}"/>
                </a:ext>
              </a:extLst>
            </p:cNvPr>
            <p:cNvSpPr/>
            <p:nvPr/>
          </p:nvSpPr>
          <p:spPr>
            <a:xfrm>
              <a:off x="5541816" y="4955067"/>
              <a:ext cx="1228437" cy="1308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52D688A-BE47-464F-A988-B80E612B7898}"/>
                </a:ext>
              </a:extLst>
            </p:cNvPr>
            <p:cNvSpPr/>
            <p:nvPr/>
          </p:nvSpPr>
          <p:spPr>
            <a:xfrm>
              <a:off x="5938882" y="475197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실행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8FB423-0021-4F3E-A57D-83F78CC334F0}"/>
                </a:ext>
              </a:extLst>
            </p:cNvPr>
            <p:cNvSpPr txBox="1"/>
            <p:nvPr/>
          </p:nvSpPr>
          <p:spPr>
            <a:xfrm>
              <a:off x="8478390" y="4890469"/>
              <a:ext cx="992997" cy="27699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메서드영역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DC1BD1-D45C-4F4C-85D4-265C4AD45D28}"/>
                </a:ext>
              </a:extLst>
            </p:cNvPr>
            <p:cNvSpPr txBox="1"/>
            <p:nvPr/>
          </p:nvSpPr>
          <p:spPr>
            <a:xfrm>
              <a:off x="9471387" y="4890469"/>
              <a:ext cx="992997" cy="27699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스택영역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A876B2-B557-43C2-9499-8D6095C5216D}"/>
                </a:ext>
              </a:extLst>
            </p:cNvPr>
            <p:cNvSpPr txBox="1"/>
            <p:nvPr/>
          </p:nvSpPr>
          <p:spPr>
            <a:xfrm>
              <a:off x="10460303" y="4890469"/>
              <a:ext cx="992997" cy="27699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힙영역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951A44-4DF6-4B34-856A-BCB172445713}"/>
                </a:ext>
              </a:extLst>
            </p:cNvPr>
            <p:cNvSpPr/>
            <p:nvPr/>
          </p:nvSpPr>
          <p:spPr>
            <a:xfrm>
              <a:off x="8399794" y="2816597"/>
              <a:ext cx="32688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i="1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b="1" i="1" dirty="0">
                  <a:latin typeface="Consolas" panose="020B0609020204030204" pitchFamily="49" charset="0"/>
                </a:rPr>
                <a:t>(＂</a:t>
              </a:r>
              <a:r>
                <a:rPr lang="ko-KR" altLang="en-US" sz="1400" b="1" i="1" dirty="0">
                  <a:latin typeface="Consolas" panose="020B0609020204030204" pitchFamily="49" charset="0"/>
                </a:rPr>
                <a:t>화면출력</a:t>
              </a:r>
              <a:r>
                <a:rPr lang="en-US" altLang="ko-KR" sz="1400" b="1" i="1" dirty="0">
                  <a:latin typeface="Consolas" panose="020B0609020204030204" pitchFamily="49" charset="0"/>
                </a:rPr>
                <a:t>");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A130362-D13B-45E3-932D-1EC5C7F8310F}"/>
                </a:ext>
              </a:extLst>
            </p:cNvPr>
            <p:cNvSpPr/>
            <p:nvPr/>
          </p:nvSpPr>
          <p:spPr>
            <a:xfrm>
              <a:off x="7541581" y="3800135"/>
              <a:ext cx="12779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메서드 영역에 </a:t>
              </a:r>
              <a:endPara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클래스 로딩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CE6C5B3-1DBE-4587-9E7C-9192AD3EB9F9}"/>
                </a:ext>
              </a:extLst>
            </p:cNvPr>
            <p:cNvSpPr/>
            <p:nvPr/>
          </p:nvSpPr>
          <p:spPr>
            <a:xfrm>
              <a:off x="9357643" y="4208318"/>
              <a:ext cx="1140057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OS(</a:t>
              </a:r>
              <a:r>
                <a:rPr lang="ko-KR" alt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운영체제</a:t>
              </a:r>
              <a:r>
                <a:rPr lang="en-US" altLang="ko-KR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E3E3FE49-18D5-4FC6-AB65-0A89ED3FBE05}"/>
                </a:ext>
              </a:extLst>
            </p:cNvPr>
            <p:cNvSpPr/>
            <p:nvPr/>
          </p:nvSpPr>
          <p:spPr>
            <a:xfrm rot="5400000">
              <a:off x="9795514" y="4610783"/>
              <a:ext cx="295564" cy="12077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B09BBD5F-ABCF-482A-B635-38F6F873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88" y="932076"/>
            <a:ext cx="1060271" cy="13617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FAA85B8-C7DF-4020-B3B7-3859B95517EA}"/>
              </a:ext>
            </a:extLst>
          </p:cNvPr>
          <p:cNvSpPr/>
          <p:nvPr/>
        </p:nvSpPr>
        <p:spPr>
          <a:xfrm>
            <a:off x="2037395" y="252407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CB9474B-D3EC-4D21-9E12-65DC83F63896}"/>
              </a:ext>
            </a:extLst>
          </p:cNvPr>
          <p:cNvSpPr/>
          <p:nvPr/>
        </p:nvSpPr>
        <p:spPr>
          <a:xfrm>
            <a:off x="8260281" y="93251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032F16-82EE-4DCB-AD91-0B7050AFF729}"/>
              </a:ext>
            </a:extLst>
          </p:cNvPr>
          <p:cNvSpPr/>
          <p:nvPr/>
        </p:nvSpPr>
        <p:spPr>
          <a:xfrm>
            <a:off x="2342021" y="495095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CBCA12F-0961-4313-826A-B9424D961904}"/>
              </a:ext>
            </a:extLst>
          </p:cNvPr>
          <p:cNvSpPr/>
          <p:nvPr/>
        </p:nvSpPr>
        <p:spPr>
          <a:xfrm>
            <a:off x="7485353" y="55694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244A05-54CD-4222-A482-E055D81979E0}"/>
              </a:ext>
            </a:extLst>
          </p:cNvPr>
          <p:cNvSpPr/>
          <p:nvPr/>
        </p:nvSpPr>
        <p:spPr>
          <a:xfrm>
            <a:off x="7499430" y="258096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6307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기본 구조 및 문법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9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처음 클래스 생성시 클래스 분석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88A6C2-C1DE-4153-A004-65E31C47A84F}"/>
              </a:ext>
            </a:extLst>
          </p:cNvPr>
          <p:cNvGrpSpPr/>
          <p:nvPr/>
        </p:nvGrpSpPr>
        <p:grpSpPr>
          <a:xfrm>
            <a:off x="1282666" y="1794509"/>
            <a:ext cx="5506742" cy="3754874"/>
            <a:chOff x="1308471" y="2224180"/>
            <a:chExt cx="5506742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E9DA5C-9048-45DA-BDBB-D01628764C2F}"/>
                </a:ext>
              </a:extLst>
            </p:cNvPr>
            <p:cNvSpPr txBox="1"/>
            <p:nvPr/>
          </p:nvSpPr>
          <p:spPr>
            <a:xfrm>
              <a:off x="1340551" y="2224180"/>
              <a:ext cx="4886130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/*</a:t>
              </a:r>
            </a:p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 처음 만든 클래스</a:t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여러줄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주석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ko-KR" altLang="en-US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/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package exam01;</a:t>
              </a:r>
            </a:p>
            <a:p>
              <a:endParaRPr lang="en-US" altLang="ko-KR" sz="1400" dirty="0">
                <a:latin typeface="Consolas" panose="020B0609020204030204" pitchFamily="49" charset="0"/>
              </a:endParaRPr>
            </a:p>
            <a:p>
              <a:endParaRPr lang="en-US" altLang="ko-KR" sz="1400" dirty="0">
                <a:latin typeface="Consolas" panose="020B0609020204030204" pitchFamily="49" charset="0"/>
              </a:endParaRP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public class Test {</a:t>
              </a:r>
            </a:p>
            <a:p>
              <a:endParaRPr lang="ko-KR" altLang="en-US" sz="1400" b="1" dirty="0">
                <a:latin typeface="Consolas" panose="020B0609020204030204" pitchFamily="49" charset="0"/>
              </a:endParaRP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    public static void main(String[] </a:t>
              </a:r>
              <a:r>
                <a:rPr lang="en-US" altLang="ko-KR" sz="1400" b="1" dirty="0" err="1">
                  <a:latin typeface="Consolas" panose="020B0609020204030204" pitchFamily="49" charset="0"/>
                </a:rPr>
                <a:t>ar</a:t>
              </a:r>
              <a:r>
                <a:rPr lang="en-US" altLang="ko-KR" sz="1400" b="1" dirty="0">
                  <a:latin typeface="Consolas" panose="020B0609020204030204" pitchFamily="49" charset="0"/>
                </a:rPr>
                <a:t>) {</a:t>
              </a:r>
            </a:p>
            <a:p>
              <a:endParaRPr lang="en-US" altLang="ko-KR" sz="1400" b="1" dirty="0">
                <a:latin typeface="Consolas" panose="020B0609020204030204" pitchFamily="49" charset="0"/>
              </a:endParaRP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4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//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화면 출력 코드 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한줄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 주석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400" b="1" i="1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b="1" i="1" dirty="0">
                  <a:latin typeface="Consolas" panose="020B0609020204030204" pitchFamily="49" charset="0"/>
                </a:rPr>
                <a:t>("</a:t>
              </a:r>
              <a:r>
                <a:rPr lang="ko-KR" altLang="en-US" sz="1400" b="1" i="1" dirty="0">
                  <a:latin typeface="Consolas" panose="020B0609020204030204" pitchFamily="49" charset="0"/>
                </a:rPr>
                <a:t>콘솔화면출력</a:t>
              </a:r>
              <a:r>
                <a:rPr lang="en-US" altLang="ko-KR" sz="1400" b="1" i="1" dirty="0">
                  <a:latin typeface="Consolas" panose="020B0609020204030204" pitchFamily="49" charset="0"/>
                </a:rPr>
                <a:t>");</a:t>
              </a: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    }</a:t>
              </a:r>
            </a:p>
            <a:p>
              <a:endParaRPr lang="ko-KR" altLang="en-US" sz="1400" b="1" dirty="0">
                <a:latin typeface="Consolas" panose="020B0609020204030204" pitchFamily="49" charset="0"/>
              </a:endParaRPr>
            </a:p>
            <a:p>
              <a:r>
                <a:rPr lang="en-US" altLang="ko-KR" sz="1400" b="1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ko-K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44347" y="3733800"/>
              <a:ext cx="537004" cy="23812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87096" y="4105275"/>
              <a:ext cx="3908853" cy="1285875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57600" y="4170792"/>
              <a:ext cx="441332" cy="238126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03013" y="4828017"/>
              <a:ext cx="1803665" cy="2381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19224" y="2244548"/>
              <a:ext cx="2938592" cy="88981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67075" y="3571874"/>
              <a:ext cx="190500" cy="1809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394082" y="3427509"/>
              <a:ext cx="1585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클래스 시작 중괄호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55273" y="5697924"/>
              <a:ext cx="1431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클래스 끝 중괄호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 flipV="1">
              <a:off x="1495425" y="5610225"/>
              <a:ext cx="291671" cy="198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548061" y="267504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패키지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265990" y="3549023"/>
              <a:ext cx="378357" cy="180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3406936" y="3767137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메서드이름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직선 화살표 연결선 22"/>
            <p:cNvCxnSpPr>
              <a:endCxn id="8" idx="0"/>
            </p:cNvCxnSpPr>
            <p:nvPr/>
          </p:nvCxnSpPr>
          <p:spPr>
            <a:xfrm>
              <a:off x="3878266" y="4000501"/>
              <a:ext cx="0" cy="170291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cxnSpLocks/>
            </p:cNvCxnSpPr>
            <p:nvPr/>
          </p:nvCxnSpPr>
          <p:spPr>
            <a:xfrm>
              <a:off x="5695949" y="5066143"/>
              <a:ext cx="530732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6168882" y="4947080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메서드</a:t>
              </a:r>
              <a:endParaRPr lang="ko-KR" alt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CD05F1-8243-44ED-8AD2-09C7C2584243}"/>
                </a:ext>
              </a:extLst>
            </p:cNvPr>
            <p:cNvSpPr/>
            <p:nvPr/>
          </p:nvSpPr>
          <p:spPr>
            <a:xfrm>
              <a:off x="1419224" y="3132349"/>
              <a:ext cx="1493625" cy="23812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46D3F96-DD33-4CED-81B6-35DDF9C74A3D}"/>
                </a:ext>
              </a:extLst>
            </p:cNvPr>
            <p:cNvCxnSpPr>
              <a:cxnSpLocks/>
              <a:stCxn id="18" idx="1"/>
              <a:endCxn id="32" idx="3"/>
            </p:cNvCxnSpPr>
            <p:nvPr/>
          </p:nvCxnSpPr>
          <p:spPr>
            <a:xfrm flipH="1">
              <a:off x="2912849" y="2813540"/>
              <a:ext cx="635212" cy="437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0A6C58-A40E-45FB-891C-03B12C19AB76}"/>
                </a:ext>
              </a:extLst>
            </p:cNvPr>
            <p:cNvSpPr/>
            <p:nvPr/>
          </p:nvSpPr>
          <p:spPr>
            <a:xfrm>
              <a:off x="1308471" y="3425552"/>
              <a:ext cx="10390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클래스 이름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7165411" y="1714115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주석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54038" y="2021892"/>
            <a:ext cx="425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/*</a:t>
            </a:r>
            <a:r>
              <a:rPr lang="en-US" altLang="ko-KR" sz="1400" dirty="0"/>
              <a:t> </a:t>
            </a:r>
            <a:r>
              <a:rPr lang="ko-KR" altLang="en-US" sz="1400" dirty="0"/>
              <a:t>주석내용</a:t>
            </a:r>
            <a:r>
              <a:rPr lang="en-US" altLang="ko-KR" sz="1400" dirty="0"/>
              <a:t> </a:t>
            </a:r>
            <a:r>
              <a:rPr lang="en-US" altLang="ko-KR" sz="1400" b="1" dirty="0"/>
              <a:t>*/</a:t>
            </a:r>
            <a:r>
              <a:rPr lang="en-US" altLang="ko-KR" sz="1400" dirty="0"/>
              <a:t>  : </a:t>
            </a:r>
            <a:r>
              <a:rPr lang="ko-KR" altLang="en-US" sz="1400" dirty="0"/>
              <a:t>여러 줄 주석</a:t>
            </a:r>
            <a:endParaRPr lang="en-US" altLang="ko-KR" sz="1400" dirty="0"/>
          </a:p>
          <a:p>
            <a:r>
              <a:rPr lang="en-US" altLang="ko-KR" sz="1400" b="1" dirty="0"/>
              <a:t>//</a:t>
            </a:r>
            <a:r>
              <a:rPr lang="en-US" altLang="ko-KR" sz="1400" dirty="0"/>
              <a:t> </a:t>
            </a:r>
            <a:r>
              <a:rPr lang="ko-KR" altLang="en-US" sz="1400" dirty="0"/>
              <a:t>주석내용 </a:t>
            </a:r>
            <a:r>
              <a:rPr lang="en-US" altLang="ko-KR" sz="1400" dirty="0"/>
              <a:t>    : </a:t>
            </a:r>
            <a:r>
              <a:rPr lang="ko-KR" altLang="en-US" sz="1400" dirty="0"/>
              <a:t>한 줄 주석 </a:t>
            </a:r>
            <a:r>
              <a:rPr lang="en-US" altLang="ko-KR" sz="1400" dirty="0"/>
              <a:t>(//</a:t>
            </a:r>
            <a:r>
              <a:rPr lang="ko-KR" altLang="en-US" sz="1400" dirty="0"/>
              <a:t>이후 줄 마지막까지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7165410" y="2826604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클래스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7261" y="2804617"/>
            <a:ext cx="171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class Test {</a:t>
            </a:r>
          </a:p>
          <a:p>
            <a:r>
              <a:rPr lang="en-US" altLang="ko-KR" sz="1400" b="1" dirty="0"/>
              <a:t>    ….</a:t>
            </a:r>
          </a:p>
          <a:p>
            <a:r>
              <a:rPr lang="en-US" altLang="ko-KR" sz="1400" b="1" dirty="0"/>
              <a:t>}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506183" y="3573930"/>
            <a:ext cx="4319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public: </a:t>
            </a:r>
            <a:r>
              <a:rPr lang="ko-KR" altLang="en-US" sz="1400" dirty="0"/>
              <a:t>접근지정자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 </a:t>
            </a:r>
            <a:r>
              <a:rPr lang="en-US" altLang="ko-KR" sz="1400" dirty="0"/>
              <a:t>(</a:t>
            </a:r>
            <a:r>
              <a:rPr lang="ko-KR" altLang="en-US" sz="1400" dirty="0"/>
              <a:t>파일당 </a:t>
            </a:r>
            <a:r>
              <a:rPr lang="ko-KR" altLang="en-US" sz="1400" u="sng" dirty="0">
                <a:solidFill>
                  <a:srgbClr val="C00000"/>
                </a:solidFill>
              </a:rPr>
              <a:t>최대 </a:t>
            </a:r>
            <a:r>
              <a:rPr lang="en-US" altLang="ko-KR" sz="1400" u="sng" dirty="0">
                <a:solidFill>
                  <a:srgbClr val="C00000"/>
                </a:solidFill>
              </a:rPr>
              <a:t>1</a:t>
            </a:r>
            <a:r>
              <a:rPr lang="ko-KR" altLang="en-US" sz="1400" u="sng" dirty="0">
                <a:solidFill>
                  <a:srgbClr val="C00000"/>
                </a:solidFill>
              </a:rPr>
              <a:t>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class </a:t>
            </a:r>
            <a:r>
              <a:rPr lang="ko-KR" altLang="en-US" sz="1400" dirty="0"/>
              <a:t>키워드는 클래스의 이름 앞에 오는 </a:t>
            </a:r>
            <a:r>
              <a:rPr lang="ko-KR" altLang="en-US" sz="1400" dirty="0" err="1"/>
              <a:t>예약어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클래스 이름</a:t>
            </a:r>
            <a:r>
              <a:rPr lang="en-US" altLang="ko-KR" sz="1400" dirty="0"/>
              <a:t>(Test)</a:t>
            </a:r>
            <a:r>
              <a:rPr lang="ko-KR" altLang="en-US" sz="1400" dirty="0"/>
              <a:t>은 </a:t>
            </a:r>
            <a:r>
              <a:rPr lang="ko-KR" altLang="en-US" sz="1400" u="sng" dirty="0">
                <a:solidFill>
                  <a:srgbClr val="C00000"/>
                </a:solidFill>
              </a:rPr>
              <a:t>자유롭게 선정 가능</a:t>
            </a:r>
            <a:r>
              <a:rPr lang="ko-KR" altLang="en-US" sz="1400" dirty="0"/>
              <a:t>하지만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u="sng" dirty="0">
                <a:solidFill>
                  <a:srgbClr val="C00000"/>
                </a:solidFill>
              </a:rPr>
              <a:t>소스</a:t>
            </a:r>
            <a:r>
              <a:rPr lang="en-US" altLang="ko-KR" sz="1400" u="sng" dirty="0">
                <a:solidFill>
                  <a:srgbClr val="C00000"/>
                </a:solidFill>
              </a:rPr>
              <a:t> </a:t>
            </a:r>
            <a:r>
              <a:rPr lang="ko-KR" altLang="en-US" sz="1400" u="sng" dirty="0">
                <a:solidFill>
                  <a:srgbClr val="C00000"/>
                </a:solidFill>
              </a:rPr>
              <a:t>파일 이름과 동일</a:t>
            </a:r>
            <a:r>
              <a:rPr lang="ko-KR" altLang="en-US" sz="1400" dirty="0"/>
              <a:t>해야 함 </a:t>
            </a:r>
            <a:r>
              <a:rPr lang="en-US" altLang="ko-KR" sz="1400" dirty="0"/>
              <a:t>(Test.java)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7165411" y="485033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>
                <a:solidFill>
                  <a:srgbClr val="C00000"/>
                </a:solidFill>
              </a:rPr>
              <a:t>메서드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5960" y="5561736"/>
            <a:ext cx="425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public : </a:t>
            </a:r>
            <a:r>
              <a:rPr lang="ko-KR" altLang="en-US" sz="1400" dirty="0"/>
              <a:t>접근지정자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</a:t>
            </a:r>
            <a:endParaRPr lang="en-US" altLang="ko-KR" sz="1400" dirty="0"/>
          </a:p>
          <a:p>
            <a:r>
              <a:rPr lang="en-US" altLang="ko-KR" sz="1400" dirty="0"/>
              <a:t>- static : </a:t>
            </a:r>
            <a:r>
              <a:rPr lang="ko-KR" altLang="en-US" sz="1400" dirty="0"/>
              <a:t>정적</a:t>
            </a:r>
            <a:r>
              <a:rPr lang="en-US" altLang="ko-KR" sz="1400" dirty="0"/>
              <a:t> </a:t>
            </a:r>
            <a:r>
              <a:rPr lang="ko-KR" altLang="en-US" sz="1400" dirty="0"/>
              <a:t>메서드 키워드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C00000"/>
                </a:solidFill>
              </a:rPr>
              <a:t>- </a:t>
            </a:r>
            <a:r>
              <a:rPr lang="ko-KR" altLang="en-US" sz="1400" dirty="0">
                <a:solidFill>
                  <a:srgbClr val="C00000"/>
                </a:solidFill>
              </a:rPr>
              <a:t>나머지부분</a:t>
            </a:r>
            <a:r>
              <a:rPr lang="en-US" altLang="ko-KR" sz="1400" dirty="0">
                <a:solidFill>
                  <a:srgbClr val="C00000"/>
                </a:solidFill>
              </a:rPr>
              <a:t>(void main(…){  } ): </a:t>
            </a:r>
            <a:br>
              <a:rPr lang="en-US" altLang="ko-KR" sz="1400" dirty="0">
                <a:solidFill>
                  <a:srgbClr val="C00000"/>
                </a:solidFill>
              </a:rPr>
            </a:br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ko-KR" altLang="en-US" sz="1400" dirty="0">
                <a:solidFill>
                  <a:srgbClr val="C00000"/>
                </a:solidFill>
              </a:rPr>
              <a:t>메서드의 원형</a:t>
            </a:r>
            <a:r>
              <a:rPr lang="en-US" altLang="ko-KR" sz="1400" dirty="0">
                <a:solidFill>
                  <a:srgbClr val="C00000"/>
                </a:solidFill>
              </a:rPr>
              <a:t>- </a:t>
            </a:r>
            <a:r>
              <a:rPr lang="ko-KR" altLang="en-US" sz="1400" b="1" dirty="0">
                <a:solidFill>
                  <a:srgbClr val="C00000"/>
                </a:solidFill>
              </a:rPr>
              <a:t>반환타입 </a:t>
            </a:r>
            <a:r>
              <a:rPr lang="ko-KR" altLang="en-US" sz="1400" b="1" dirty="0" err="1">
                <a:solidFill>
                  <a:srgbClr val="C00000"/>
                </a:solidFill>
              </a:rPr>
              <a:t>메서드이름</a:t>
            </a:r>
            <a:r>
              <a:rPr lang="ko-KR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(…) {…}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92236" y="4821763"/>
            <a:ext cx="325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b="1" dirty="0"/>
              <a:t>    ….</a:t>
            </a:r>
          </a:p>
          <a:p>
            <a:r>
              <a:rPr lang="en-US" altLang="ko-KR" sz="1400" b="1" dirty="0"/>
              <a:t>}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D52B06-CF17-46B5-B418-BB80ADFD1356}"/>
              </a:ext>
            </a:extLst>
          </p:cNvPr>
          <p:cNvGrpSpPr/>
          <p:nvPr/>
        </p:nvGrpSpPr>
        <p:grpSpPr>
          <a:xfrm>
            <a:off x="1393419" y="5830220"/>
            <a:ext cx="5575792" cy="553998"/>
            <a:chOff x="4802235" y="136295"/>
            <a:chExt cx="5575792" cy="5539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C7718A-4D55-4547-A207-E7D3A275E841}"/>
                </a:ext>
              </a:extLst>
            </p:cNvPr>
            <p:cNvSpPr txBox="1"/>
            <p:nvPr/>
          </p:nvSpPr>
          <p:spPr>
            <a:xfrm>
              <a:off x="4802235" y="382516"/>
              <a:ext cx="5575792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패키지를 지정하지 않은 경우 클래스 외부에는 아무것도 오지 않음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A40F3-AEA5-4FA2-91EF-A1BC770CE431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3A48B828-CE35-49B7-9932-AAC8EAFE4175}"/>
              </a:ext>
            </a:extLst>
          </p:cNvPr>
          <p:cNvSpPr/>
          <p:nvPr/>
        </p:nvSpPr>
        <p:spPr>
          <a:xfrm>
            <a:off x="6846600" y="215774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75FF3F-D66A-4362-B9DF-1B482C9FE593}"/>
              </a:ext>
            </a:extLst>
          </p:cNvPr>
          <p:cNvSpPr/>
          <p:nvPr/>
        </p:nvSpPr>
        <p:spPr>
          <a:xfrm>
            <a:off x="947243" y="267886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DF558AE-561A-4343-815C-B30047C200CA}"/>
              </a:ext>
            </a:extLst>
          </p:cNvPr>
          <p:cNvSpPr/>
          <p:nvPr/>
        </p:nvSpPr>
        <p:spPr>
          <a:xfrm>
            <a:off x="6958777" y="379947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418E42D-55AA-4B6A-912E-37F8B2825A0B}"/>
              </a:ext>
            </a:extLst>
          </p:cNvPr>
          <p:cNvSpPr/>
          <p:nvPr/>
        </p:nvSpPr>
        <p:spPr>
          <a:xfrm>
            <a:off x="6958777" y="557706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FFBA0B2-7D76-4D69-BE33-308311C9AF01}"/>
              </a:ext>
            </a:extLst>
          </p:cNvPr>
          <p:cNvSpPr/>
          <p:nvPr/>
        </p:nvSpPr>
        <p:spPr>
          <a:xfrm>
            <a:off x="959378" y="603878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6461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기본 구조 및 문법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420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소스파일 컴파일과 바이트코드 생성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627802" y="7067396"/>
            <a:ext cx="291671" cy="198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BF87DB-3F7A-4B61-816F-F7826CD48BA2}"/>
              </a:ext>
            </a:extLst>
          </p:cNvPr>
          <p:cNvGrpSpPr/>
          <p:nvPr/>
        </p:nvGrpSpPr>
        <p:grpSpPr>
          <a:xfrm>
            <a:off x="1811001" y="2229870"/>
            <a:ext cx="9247236" cy="3664614"/>
            <a:chOff x="2143511" y="2219259"/>
            <a:chExt cx="9247236" cy="36646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AD52B06-CF17-46B5-B418-BB80ADFD1356}"/>
                </a:ext>
              </a:extLst>
            </p:cNvPr>
            <p:cNvGrpSpPr/>
            <p:nvPr/>
          </p:nvGrpSpPr>
          <p:grpSpPr>
            <a:xfrm>
              <a:off x="7995932" y="2219259"/>
              <a:ext cx="3385579" cy="957177"/>
              <a:chOff x="4802235" y="164003"/>
              <a:chExt cx="3385579" cy="95717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C7718A-4D55-4547-A207-E7D3A275E841}"/>
                  </a:ext>
                </a:extLst>
              </p:cNvPr>
              <p:cNvSpPr txBox="1"/>
              <p:nvPr/>
            </p:nvSpPr>
            <p:spPr>
              <a:xfrm>
                <a:off x="4802235" y="382516"/>
                <a:ext cx="3385579" cy="73866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소스파일별 바이트코드 생성이 아닌 </a:t>
                </a:r>
                <a:r>
                  <a:rPr lang="ko-KR" altLang="en-US" sz="1400" u="sng" dirty="0">
                    <a:solidFill>
                      <a:srgbClr val="C00000"/>
                    </a:solidFill>
                  </a:rPr>
                  <a:t>클래스별 바이트 코드</a:t>
                </a:r>
                <a:r>
                  <a:rPr lang="en-US" altLang="ko-KR" sz="1400" u="sng" dirty="0">
                    <a:solidFill>
                      <a:srgbClr val="C00000"/>
                    </a:solidFill>
                  </a:rPr>
                  <a:t>(.class)</a:t>
                </a:r>
                <a:r>
                  <a:rPr lang="ko-KR" altLang="en-US" sz="1400" u="sng" dirty="0">
                    <a:solidFill>
                      <a:srgbClr val="C00000"/>
                    </a:solidFill>
                  </a:rPr>
                  <a:t>가 생성</a:t>
                </a:r>
                <a:r>
                  <a:rPr lang="ko-KR" altLang="en-US" sz="1400" dirty="0"/>
                  <a:t>됨 </a:t>
                </a:r>
                <a:r>
                  <a:rPr lang="en-US" altLang="ko-KR" sz="1400" dirty="0"/>
                  <a:t>(class</a:t>
                </a:r>
                <a:r>
                  <a:rPr lang="ko-KR" altLang="en-US" sz="1400" dirty="0"/>
                  <a:t> 키워드 개수와 동일하게 생성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BA40F3-AEA5-4FA2-91EF-A1BC770CE431}"/>
                  </a:ext>
                </a:extLst>
              </p:cNvPr>
              <p:cNvSpPr txBox="1"/>
              <p:nvPr/>
            </p:nvSpPr>
            <p:spPr>
              <a:xfrm>
                <a:off x="4802236" y="164003"/>
                <a:ext cx="877360" cy="21544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CHECK 1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C474E9-9752-499F-B45C-963C2616B04E}"/>
                </a:ext>
              </a:extLst>
            </p:cNvPr>
            <p:cNvSpPr txBox="1"/>
            <p:nvPr/>
          </p:nvSpPr>
          <p:spPr>
            <a:xfrm>
              <a:off x="2143511" y="3020227"/>
              <a:ext cx="2391546" cy="2492990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… 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ko-KR" sz="1200" b="1" dirty="0">
                <a:latin typeface="Consolas" panose="020B0609020204030204" pitchFamily="49" charset="0"/>
              </a:endParaRPr>
            </a:p>
            <a:p>
              <a:r>
                <a:rPr lang="en-US" altLang="ko-KR" sz="1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… 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}</a:t>
              </a:r>
            </a:p>
            <a:p>
              <a:endParaRPr lang="en-US" altLang="ko-KR" sz="1200" b="1" dirty="0">
                <a:latin typeface="Consolas" panose="020B0609020204030204" pitchFamily="49" charset="0"/>
              </a:endParaRPr>
            </a:p>
            <a:p>
              <a:r>
                <a:rPr lang="en-US" altLang="ko-KR" sz="1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</a:t>
              </a:r>
              <a:r>
                <a:rPr lang="en-US" altLang="ko-KR" sz="1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D</a:t>
              </a:r>
              <a:r>
                <a:rPr lang="en-US" altLang="ko-KR" sz="1200" b="1" dirty="0"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    … 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ko-KR" sz="1200" b="1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AAF647-243D-4675-844C-C2B18A3C7714}"/>
                </a:ext>
              </a:extLst>
            </p:cNvPr>
            <p:cNvSpPr/>
            <p:nvPr/>
          </p:nvSpPr>
          <p:spPr>
            <a:xfrm>
              <a:off x="4209309" y="4084170"/>
              <a:ext cx="694421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A.java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DFB9AB-03EE-4F29-9697-6259B12239CA}"/>
                </a:ext>
              </a:extLst>
            </p:cNvPr>
            <p:cNvSpPr/>
            <p:nvPr/>
          </p:nvSpPr>
          <p:spPr>
            <a:xfrm>
              <a:off x="6123705" y="3806368"/>
              <a:ext cx="949299" cy="830997"/>
            </a:xfrm>
            <a:prstGeom prst="rect">
              <a:avLst/>
            </a:prstGeom>
            <a:solidFill>
              <a:srgbClr val="7030A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A.class</a:t>
              </a:r>
              <a:endPara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B.class</a:t>
              </a:r>
              <a:endPara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C.class</a:t>
              </a:r>
              <a:endPara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2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C$D.class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913C087-BFE0-4F44-B11D-A1495B834A40}"/>
                </a:ext>
              </a:extLst>
            </p:cNvPr>
            <p:cNvGrpSpPr/>
            <p:nvPr/>
          </p:nvGrpSpPr>
          <p:grpSpPr>
            <a:xfrm>
              <a:off x="8005168" y="3449370"/>
              <a:ext cx="3385579" cy="957177"/>
              <a:chOff x="4802235" y="164003"/>
              <a:chExt cx="3385579" cy="95717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DCD478-99B6-4CFB-8678-BEDD7451CDDC}"/>
                  </a:ext>
                </a:extLst>
              </p:cNvPr>
              <p:cNvSpPr txBox="1"/>
              <p:nvPr/>
            </p:nvSpPr>
            <p:spPr>
              <a:xfrm>
                <a:off x="4802235" y="382516"/>
                <a:ext cx="3385579" cy="73866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소스파일에는 </a:t>
                </a:r>
                <a:r>
                  <a:rPr lang="en-US" altLang="ko-KR" sz="1400" dirty="0"/>
                  <a:t>public class</a:t>
                </a:r>
                <a:r>
                  <a:rPr lang="ko-KR" altLang="en-US" sz="1400" dirty="0"/>
                  <a:t>가 최대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개만 존재할 있으며 </a:t>
                </a:r>
                <a:r>
                  <a:rPr lang="en-US" altLang="ko-KR" sz="1400" dirty="0"/>
                  <a:t>public class</a:t>
                </a:r>
                <a:r>
                  <a:rPr lang="ko-KR" altLang="en-US" sz="1400" dirty="0"/>
                  <a:t>의 이름이 파일 이름과 동일하여야 함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8F503A-2E3C-4302-B755-55850BD24BFC}"/>
                  </a:ext>
                </a:extLst>
              </p:cNvPr>
              <p:cNvSpPr txBox="1"/>
              <p:nvPr/>
            </p:nvSpPr>
            <p:spPr>
              <a:xfrm>
                <a:off x="4802236" y="164003"/>
                <a:ext cx="868124" cy="21544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CHECK 2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C3525AF-6154-4B7B-A812-CA5E858F67BE}"/>
                </a:ext>
              </a:extLst>
            </p:cNvPr>
            <p:cNvGrpSpPr/>
            <p:nvPr/>
          </p:nvGrpSpPr>
          <p:grpSpPr>
            <a:xfrm>
              <a:off x="7995932" y="4711253"/>
              <a:ext cx="3385579" cy="1172620"/>
              <a:chOff x="4802235" y="164003"/>
              <a:chExt cx="3385579" cy="117262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1F4569-B959-4AE8-BAEB-D41E8E096D3B}"/>
                  </a:ext>
                </a:extLst>
              </p:cNvPr>
              <p:cNvSpPr txBox="1"/>
              <p:nvPr/>
            </p:nvSpPr>
            <p:spPr>
              <a:xfrm>
                <a:off x="4802235" y="382516"/>
                <a:ext cx="3385579" cy="95410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외부클래스</a:t>
                </a:r>
                <a:r>
                  <a:rPr lang="en-US" altLang="ko-KR" sz="1400" dirty="0"/>
                  <a:t>(external class)</a:t>
                </a:r>
                <a:br>
                  <a:rPr lang="en-US" altLang="ko-KR" sz="1400" dirty="0"/>
                </a:br>
                <a:r>
                  <a:rPr lang="en-US" altLang="ko-KR" sz="1400" dirty="0"/>
                  <a:t>  </a:t>
                </a:r>
                <a:r>
                  <a:rPr lang="ko-KR" altLang="en-US" sz="1400" b="1" dirty="0">
                    <a:solidFill>
                      <a:srgbClr val="C00000"/>
                    </a:solidFill>
                  </a:rPr>
                  <a:t>클래스이름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.class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내부클래스</a:t>
                </a:r>
                <a:r>
                  <a:rPr lang="en-US" altLang="ko-KR" sz="1400" dirty="0"/>
                  <a:t>(inner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class)</a:t>
                </a:r>
              </a:p>
              <a:p>
                <a:r>
                  <a:rPr lang="en-US" altLang="ko-KR" sz="1400" dirty="0"/>
                  <a:t>  </a:t>
                </a:r>
                <a:r>
                  <a:rPr lang="ko-KR" altLang="en-US" sz="1400" b="1" dirty="0" err="1">
                    <a:solidFill>
                      <a:srgbClr val="C00000"/>
                    </a:solidFill>
                  </a:rPr>
                  <a:t>외부클래스이름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$</a:t>
                </a:r>
                <a:r>
                  <a:rPr lang="ko-KR" altLang="en-US" sz="1400" b="1" dirty="0" err="1">
                    <a:solidFill>
                      <a:srgbClr val="C00000"/>
                    </a:solidFill>
                  </a:rPr>
                  <a:t>내부클래스이름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.class</a:t>
                </a:r>
                <a:endParaRPr lang="ko-KR" alt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2230E-B38A-435C-A8EC-4ECCB9B28E48}"/>
                  </a:ext>
                </a:extLst>
              </p:cNvPr>
              <p:cNvSpPr txBox="1"/>
              <p:nvPr/>
            </p:nvSpPr>
            <p:spPr>
              <a:xfrm>
                <a:off x="4802236" y="164003"/>
                <a:ext cx="877360" cy="215444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CHECK 3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25C8FAF-D6D6-465F-B5C3-1CCF4A40D457}"/>
                </a:ext>
              </a:extLst>
            </p:cNvPr>
            <p:cNvCxnSpPr>
              <a:stCxn id="4" idx="3"/>
              <a:endCxn id="38" idx="1"/>
            </p:cNvCxnSpPr>
            <p:nvPr/>
          </p:nvCxnSpPr>
          <p:spPr>
            <a:xfrm flipV="1">
              <a:off x="4903730" y="4221867"/>
              <a:ext cx="1219975" cy="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0136005-E833-4795-9446-97190FF021E5}"/>
                </a:ext>
              </a:extLst>
            </p:cNvPr>
            <p:cNvSpPr/>
            <p:nvPr/>
          </p:nvSpPr>
          <p:spPr>
            <a:xfrm>
              <a:off x="5107718" y="3958945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컴파일</a:t>
              </a: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F3B2E7-CF11-4CD8-A8EB-3CDCDD013FC1}"/>
              </a:ext>
            </a:extLst>
          </p:cNvPr>
          <p:cNvCxnSpPr/>
          <p:nvPr/>
        </p:nvCxnSpPr>
        <p:spPr>
          <a:xfrm flipH="1">
            <a:off x="2105891" y="2540000"/>
            <a:ext cx="175491" cy="5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77A640-C41E-499F-8D38-5AA51E2DEC2A}"/>
              </a:ext>
            </a:extLst>
          </p:cNvPr>
          <p:cNvSpPr/>
          <p:nvPr/>
        </p:nvSpPr>
        <p:spPr>
          <a:xfrm>
            <a:off x="2281382" y="2280799"/>
            <a:ext cx="2727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하나의</a:t>
            </a:r>
            <a:r>
              <a:rPr lang="en-US" altLang="ko-KR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소스파일</a:t>
            </a:r>
            <a:r>
              <a:rPr lang="en-US" altLang="ko-KR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(.java)</a:t>
            </a:r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에는</a:t>
            </a:r>
            <a:r>
              <a:rPr lang="en-US" altLang="ko-KR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최대 </a:t>
            </a:r>
            <a:endParaRPr lang="en-US" altLang="ko-KR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하나의 </a:t>
            </a:r>
            <a:r>
              <a:rPr lang="en-US" altLang="ko-KR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</a:t>
            </a:r>
            <a:r>
              <a:rPr lang="ko-KR" alt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만 선언 가능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DD75E56-1BC5-4C6E-86EC-4A7927857DEF}"/>
              </a:ext>
            </a:extLst>
          </p:cNvPr>
          <p:cNvSpPr/>
          <p:nvPr/>
        </p:nvSpPr>
        <p:spPr>
          <a:xfrm>
            <a:off x="1340376" y="411074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3366DB-BE36-400B-83C4-82B1758A9B6A}"/>
              </a:ext>
            </a:extLst>
          </p:cNvPr>
          <p:cNvSpPr/>
          <p:nvPr/>
        </p:nvSpPr>
        <p:spPr>
          <a:xfrm>
            <a:off x="7255401" y="271449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75C6E8-6321-41C5-8704-EB23B656B3AF}"/>
              </a:ext>
            </a:extLst>
          </p:cNvPr>
          <p:cNvSpPr/>
          <p:nvPr/>
        </p:nvSpPr>
        <p:spPr>
          <a:xfrm>
            <a:off x="7255401" y="385719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6F1984-7668-4B14-811F-4E5CCFA44181}"/>
              </a:ext>
            </a:extLst>
          </p:cNvPr>
          <p:cNvSpPr/>
          <p:nvPr/>
        </p:nvSpPr>
        <p:spPr>
          <a:xfrm>
            <a:off x="7255401" y="529167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8931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34B80-2BD3-420C-B916-40686B42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b="1" dirty="0"/>
              <a:t>기본 구조 및 문법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45AFA-79B4-421C-A564-CD29887A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57" y="2710032"/>
            <a:ext cx="3657600" cy="2239973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557D0-CD91-4BEA-8F7F-A4EF3E60D25E}"/>
              </a:ext>
            </a:extLst>
          </p:cNvPr>
          <p:cNvSpPr txBox="1"/>
          <p:nvPr/>
        </p:nvSpPr>
        <p:spPr>
          <a:xfrm>
            <a:off x="930876" y="1344783"/>
            <a:ext cx="420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 err="1"/>
              <a:t>실습예제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8EA70-33FF-47F6-BE22-D52E1C17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96" y="2457449"/>
            <a:ext cx="1876425" cy="274514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A07FAB-07CC-4953-8E73-A06C9B6E34CA}"/>
              </a:ext>
            </a:extLst>
          </p:cNvPr>
          <p:cNvSpPr/>
          <p:nvPr/>
        </p:nvSpPr>
        <p:spPr>
          <a:xfrm>
            <a:off x="2894713" y="1344783"/>
            <a:ext cx="20136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프로젝트이름</a:t>
            </a:r>
            <a:r>
              <a:rPr lang="en-US" altLang="ko-KR" sz="1400" b="1" dirty="0">
                <a:solidFill>
                  <a:srgbClr val="C00000"/>
                </a:solidFill>
              </a:rPr>
              <a:t>: Chap01</a:t>
            </a:r>
          </a:p>
          <a:p>
            <a:r>
              <a:rPr lang="ko-KR" altLang="en-US" sz="1400" b="1" dirty="0">
                <a:solidFill>
                  <a:srgbClr val="C00000"/>
                </a:solidFill>
              </a:rPr>
              <a:t>패키지이름</a:t>
            </a:r>
            <a:r>
              <a:rPr lang="en-US" altLang="ko-KR" sz="1400" b="1" dirty="0">
                <a:solidFill>
                  <a:srgbClr val="C00000"/>
                </a:solidFill>
              </a:rPr>
              <a:t>: exam01</a:t>
            </a:r>
          </a:p>
          <a:p>
            <a:r>
              <a:rPr lang="ko-KR" altLang="en-US" sz="1400" b="1" dirty="0">
                <a:solidFill>
                  <a:srgbClr val="C00000"/>
                </a:solidFill>
              </a:rPr>
              <a:t>클래스이름</a:t>
            </a:r>
            <a:r>
              <a:rPr lang="en-US" altLang="ko-KR" sz="1400" b="1" dirty="0">
                <a:solidFill>
                  <a:srgbClr val="C00000"/>
                </a:solidFill>
              </a:rPr>
              <a:t>: A.java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1668B2-117E-4C6B-B178-3A8FFEA196A9}"/>
              </a:ext>
            </a:extLst>
          </p:cNvPr>
          <p:cNvSpPr/>
          <p:nvPr/>
        </p:nvSpPr>
        <p:spPr>
          <a:xfrm>
            <a:off x="3588538" y="23316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890151-EC1C-4662-A0FA-EAE553731055}"/>
              </a:ext>
            </a:extLst>
          </p:cNvPr>
          <p:cNvSpPr/>
          <p:nvPr/>
        </p:nvSpPr>
        <p:spPr>
          <a:xfrm>
            <a:off x="7484263" y="357851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1578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기본 구조 및 문법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5" y="1344783"/>
            <a:ext cx="60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b="1" dirty="0">
                <a:solidFill>
                  <a:srgbClr val="C00000"/>
                </a:solidFill>
              </a:rPr>
              <a:t>콘솔출력</a:t>
            </a:r>
            <a:r>
              <a:rPr lang="ko-KR" altLang="en-US" dirty="0"/>
              <a:t> </a:t>
            </a:r>
            <a:r>
              <a:rPr lang="en-US" altLang="ko-KR" dirty="0" err="1"/>
              <a:t>System.out.</a:t>
            </a:r>
            <a:r>
              <a:rPr lang="en-US" altLang="ko-KR" b="1" dirty="0" err="1">
                <a:solidFill>
                  <a:srgbClr val="C00000"/>
                </a:solidFill>
              </a:rPr>
              <a:t>xxx</a:t>
            </a:r>
            <a:r>
              <a:rPr lang="en-US" altLang="ko-KR" b="1" dirty="0">
                <a:solidFill>
                  <a:srgbClr val="C00000"/>
                </a:solidFill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메서드와 문자열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451436-E770-4D14-B820-3A18431EEFE7}"/>
              </a:ext>
            </a:extLst>
          </p:cNvPr>
          <p:cNvSpPr/>
          <p:nvPr/>
        </p:nvSpPr>
        <p:spPr>
          <a:xfrm>
            <a:off x="1275372" y="1894385"/>
            <a:ext cx="4236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C00000"/>
                </a:solidFill>
              </a:rPr>
              <a:t>print</a:t>
            </a:r>
            <a:r>
              <a:rPr lang="en-US" altLang="ko-KR" sz="1400" b="1" dirty="0" err="1">
                <a:solidFill>
                  <a:srgbClr val="7030A0"/>
                </a:solidFill>
              </a:rPr>
              <a:t>ln</a:t>
            </a:r>
            <a:r>
              <a:rPr lang="en-US" altLang="ko-KR" sz="1400" b="1" dirty="0">
                <a:solidFill>
                  <a:srgbClr val="C00000"/>
                </a:solidFill>
              </a:rPr>
              <a:t>() </a:t>
            </a:r>
            <a:r>
              <a:rPr lang="ko-KR" altLang="en-US" sz="1400" b="1" dirty="0">
                <a:solidFill>
                  <a:srgbClr val="C00000"/>
                </a:solidFill>
              </a:rPr>
              <a:t>메서드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ko-KR" altLang="en-US" sz="1400" b="1" dirty="0"/>
              <a:t>괄호안의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내용 출력 </a:t>
            </a:r>
            <a:r>
              <a:rPr lang="en-US" altLang="ko-KR" sz="1400" b="1" dirty="0"/>
              <a:t>+ </a:t>
            </a:r>
            <a:r>
              <a:rPr lang="ko-KR" altLang="en-US" sz="1400" b="1" dirty="0" err="1">
                <a:solidFill>
                  <a:srgbClr val="C00000"/>
                </a:solidFill>
              </a:rPr>
              <a:t>줄바꿈</a:t>
            </a:r>
            <a:endParaRPr lang="ko-KR" altLang="en-US" sz="1400" b="1" u="sng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A1CF7-7BC6-442C-90EC-5A0C7B1B5C26}"/>
              </a:ext>
            </a:extLst>
          </p:cNvPr>
          <p:cNvSpPr txBox="1"/>
          <p:nvPr/>
        </p:nvSpPr>
        <p:spPr>
          <a:xfrm>
            <a:off x="1622824" y="2386460"/>
            <a:ext cx="3415900" cy="1661993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화면출력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/>
              <a:t>+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3.8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3+5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/>
              <a:t>+3);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/>
              <a:t>+3+5);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3+5+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/>
              <a:t>);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D75DEC-E0D6-4D0A-B89C-D3BCDA4C001E}"/>
              </a:ext>
            </a:extLst>
          </p:cNvPr>
          <p:cNvSpPr/>
          <p:nvPr/>
        </p:nvSpPr>
        <p:spPr>
          <a:xfrm>
            <a:off x="6620026" y="1880338"/>
            <a:ext cx="3283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print() </a:t>
            </a:r>
            <a:r>
              <a:rPr lang="ko-KR" altLang="en-US" sz="1400" b="1" dirty="0">
                <a:solidFill>
                  <a:srgbClr val="C00000"/>
                </a:solidFill>
              </a:rPr>
              <a:t>메서드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ko-KR" altLang="en-US" sz="1400" b="1" dirty="0"/>
              <a:t>괄호안의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내용 출력</a:t>
            </a:r>
            <a:endParaRPr lang="ko-KR" altLang="en-US" sz="1400" b="1" u="sng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7D79B-9DF7-48DA-9754-63C02CB539FB}"/>
              </a:ext>
            </a:extLst>
          </p:cNvPr>
          <p:cNvSpPr txBox="1"/>
          <p:nvPr/>
        </p:nvSpPr>
        <p:spPr>
          <a:xfrm>
            <a:off x="1622824" y="4400570"/>
            <a:ext cx="3415900" cy="160043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 = 3;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String b = 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(b+"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a+b</a:t>
            </a:r>
            <a:r>
              <a:rPr lang="en-US" altLang="ko-KR" sz="1400" dirty="0">
                <a:latin typeface="Consolas" panose="020B0609020204030204" pitchFamily="49" charset="0"/>
              </a:rPr>
              <a:t>+"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E61204-14A9-46F8-B325-3C8AD1ADDB1C}"/>
              </a:ext>
            </a:extLst>
          </p:cNvPr>
          <p:cNvSpPr/>
          <p:nvPr/>
        </p:nvSpPr>
        <p:spPr>
          <a:xfrm>
            <a:off x="5320433" y="2382432"/>
            <a:ext cx="1104899" cy="160043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화면출력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화면출력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3.8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EBC91-116C-4306-857C-CF070AE4C37D}"/>
              </a:ext>
            </a:extLst>
          </p:cNvPr>
          <p:cNvSpPr/>
          <p:nvPr/>
        </p:nvSpPr>
        <p:spPr>
          <a:xfrm>
            <a:off x="5272148" y="5043562"/>
            <a:ext cx="1104900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화면출력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화면출력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C2552B5-6C9D-47DA-940F-C446333EC49D}"/>
              </a:ext>
            </a:extLst>
          </p:cNvPr>
          <p:cNvSpPr/>
          <p:nvPr/>
        </p:nvSpPr>
        <p:spPr>
          <a:xfrm>
            <a:off x="5124450" y="2828925"/>
            <a:ext cx="128648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2772861-0576-4358-9D38-5932C53F6EB2}"/>
              </a:ext>
            </a:extLst>
          </p:cNvPr>
          <p:cNvSpPr/>
          <p:nvPr/>
        </p:nvSpPr>
        <p:spPr>
          <a:xfrm>
            <a:off x="5086350" y="5227336"/>
            <a:ext cx="128648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3ED53-A64A-4568-A032-C274B142D6F9}"/>
              </a:ext>
            </a:extLst>
          </p:cNvPr>
          <p:cNvSpPr txBox="1"/>
          <p:nvPr/>
        </p:nvSpPr>
        <p:spPr>
          <a:xfrm>
            <a:off x="6967478" y="2376591"/>
            <a:ext cx="3415900" cy="738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화면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3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C9B695-2EE0-43B2-97D6-F9C7211813DC}"/>
              </a:ext>
            </a:extLst>
          </p:cNvPr>
          <p:cNvSpPr/>
          <p:nvPr/>
        </p:nvSpPr>
        <p:spPr>
          <a:xfrm>
            <a:off x="10655562" y="2592034"/>
            <a:ext cx="1104899" cy="30777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화면출력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71546B4-EC62-4EED-8FC5-0A7FB0CE9EA1}"/>
              </a:ext>
            </a:extLst>
          </p:cNvPr>
          <p:cNvSpPr/>
          <p:nvPr/>
        </p:nvSpPr>
        <p:spPr>
          <a:xfrm>
            <a:off x="10455146" y="2450647"/>
            <a:ext cx="128648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1302A6D-8D69-4D10-9AF2-3D2455DF0C45}"/>
              </a:ext>
            </a:extLst>
          </p:cNvPr>
          <p:cNvGrpSpPr/>
          <p:nvPr/>
        </p:nvGrpSpPr>
        <p:grpSpPr>
          <a:xfrm>
            <a:off x="8376050" y="268652"/>
            <a:ext cx="3415900" cy="1200328"/>
            <a:chOff x="6979292" y="-267536"/>
            <a:chExt cx="3415900" cy="1200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529C85-5413-4E6D-AF81-C38C328C438C}"/>
                </a:ext>
              </a:extLst>
            </p:cNvPr>
            <p:cNvSpPr txBox="1"/>
            <p:nvPr/>
          </p:nvSpPr>
          <p:spPr>
            <a:xfrm>
              <a:off x="6979292" y="-21315"/>
              <a:ext cx="3415900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자료형과의 </a:t>
              </a:r>
              <a:r>
                <a:rPr lang="en-US" altLang="ko-KR" sz="1400" dirty="0"/>
                <a:t>‘+’ </a:t>
              </a:r>
              <a:r>
                <a:rPr lang="ko-KR" altLang="en-US" sz="1400" dirty="0"/>
                <a:t>연산</a:t>
              </a:r>
              <a:br>
                <a:rPr lang="en-US" altLang="ko-KR" sz="1400" dirty="0"/>
              </a:br>
              <a:r>
                <a:rPr lang="en-US" altLang="ko-KR" sz="1400" dirty="0"/>
                <a:t>   - String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String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=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 String</a:t>
              </a:r>
            </a:p>
            <a:p>
              <a:r>
                <a:rPr lang="en-US" altLang="ko-KR" sz="1400" dirty="0"/>
                <a:t>   - String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+</a:t>
              </a:r>
              <a:r>
                <a:rPr lang="ko-KR" altLang="en-US" sz="1400" dirty="0"/>
                <a:t> 기본자료형 </a:t>
              </a:r>
              <a:r>
                <a:rPr lang="en-US" altLang="ko-KR" sz="1400" dirty="0"/>
                <a:t>=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 String</a:t>
              </a:r>
            </a:p>
            <a:p>
              <a:r>
                <a:rPr lang="en-US" altLang="ko-KR" sz="1400" dirty="0"/>
                <a:t>   - </a:t>
              </a:r>
              <a:r>
                <a:rPr lang="ko-KR" altLang="en-US" sz="1400" dirty="0"/>
                <a:t>기본자료형</a:t>
              </a:r>
              <a:r>
                <a:rPr lang="en-US" altLang="ko-KR" sz="1400" dirty="0"/>
                <a:t> + String = String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BC8C92-2037-40CD-92AB-2E861E1B16C6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8B88BC-107D-4F37-A5E1-F6EE6702AB38}"/>
              </a:ext>
            </a:extLst>
          </p:cNvPr>
          <p:cNvSpPr/>
          <p:nvPr/>
        </p:nvSpPr>
        <p:spPr>
          <a:xfrm>
            <a:off x="6741388" y="3673047"/>
            <a:ext cx="3772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C00000"/>
                </a:solidFill>
              </a:rPr>
              <a:t>printf</a:t>
            </a:r>
            <a:r>
              <a:rPr lang="en-US" altLang="ko-KR" sz="1400" b="1" dirty="0">
                <a:solidFill>
                  <a:srgbClr val="C00000"/>
                </a:solidFill>
              </a:rPr>
              <a:t>() </a:t>
            </a:r>
            <a:r>
              <a:rPr lang="ko-KR" altLang="en-US" sz="1400" b="1" dirty="0">
                <a:solidFill>
                  <a:srgbClr val="C00000"/>
                </a:solidFill>
              </a:rPr>
              <a:t>메서드</a:t>
            </a:r>
            <a:r>
              <a:rPr lang="en-US" altLang="ko-KR" sz="1400" b="1" dirty="0">
                <a:solidFill>
                  <a:srgbClr val="C00000"/>
                </a:solidFill>
              </a:rPr>
              <a:t>: </a:t>
            </a:r>
            <a:r>
              <a:rPr lang="ko-KR" altLang="en-US" sz="1400" b="1" dirty="0"/>
              <a:t>자료형 포맷에 따라 출력</a:t>
            </a:r>
            <a:endParaRPr lang="ko-KR" altLang="en-US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38FBB3-29C3-4025-ABAB-F2127E4163EE}"/>
              </a:ext>
            </a:extLst>
          </p:cNvPr>
          <p:cNvSpPr txBox="1"/>
          <p:nvPr/>
        </p:nvSpPr>
        <p:spPr>
          <a:xfrm>
            <a:off x="6620026" y="4223141"/>
            <a:ext cx="4079407" cy="181588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("%d\n",30);(10</a:t>
            </a:r>
            <a:r>
              <a:rPr lang="ko-KR" altLang="en-US" sz="1400" dirty="0">
                <a:latin typeface="Consolas" panose="020B0609020204030204" pitchFamily="49" charset="0"/>
              </a:rPr>
              <a:t>진수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("%o\n",30);(8</a:t>
            </a:r>
            <a:r>
              <a:rPr lang="ko-KR" altLang="en-US" sz="1400" dirty="0">
                <a:latin typeface="Consolas" panose="020B0609020204030204" pitchFamily="49" charset="0"/>
              </a:rPr>
              <a:t>진수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("%x\n",30);(16</a:t>
            </a:r>
            <a:r>
              <a:rPr lang="ko-KR" altLang="en-US" sz="1400" dirty="0">
                <a:latin typeface="Consolas" panose="020B0609020204030204" pitchFamily="49" charset="0"/>
              </a:rPr>
              <a:t>진수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("%s\n","</a:t>
            </a:r>
            <a:r>
              <a:rPr lang="ko-KR" altLang="en-US" sz="1400" dirty="0">
                <a:latin typeface="Consolas" panose="020B0609020204030204" pitchFamily="49" charset="0"/>
              </a:rPr>
              <a:t>출력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("%f\n",5.8);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("%4.2f\n",5.8);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("%d</a:t>
            </a:r>
            <a:r>
              <a:rPr lang="ko-KR" altLang="en-US" sz="1400" dirty="0">
                <a:latin typeface="Consolas" panose="020B0609020204030204" pitchFamily="49" charset="0"/>
              </a:rPr>
              <a:t>와 </a:t>
            </a:r>
            <a:r>
              <a:rPr lang="en-US" altLang="ko-KR" sz="1400" dirty="0">
                <a:latin typeface="Consolas" panose="020B0609020204030204" pitchFamily="49" charset="0"/>
              </a:rPr>
              <a:t>%4.2f\n",4,5.8);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CA7AED-D38F-4130-9273-506319883586}"/>
              </a:ext>
            </a:extLst>
          </p:cNvPr>
          <p:cNvSpPr/>
          <p:nvPr/>
        </p:nvSpPr>
        <p:spPr>
          <a:xfrm>
            <a:off x="10965355" y="4220260"/>
            <a:ext cx="987889" cy="1815882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36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1e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출력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5.800000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5.80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5.80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5C2D1F4-778D-44D8-9487-113027D35CF5}"/>
              </a:ext>
            </a:extLst>
          </p:cNvPr>
          <p:cNvSpPr/>
          <p:nvPr/>
        </p:nvSpPr>
        <p:spPr>
          <a:xfrm>
            <a:off x="10751939" y="4943528"/>
            <a:ext cx="128648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65876-E2A0-455C-8F5D-4D6EF387DB7C}"/>
              </a:ext>
            </a:extLst>
          </p:cNvPr>
          <p:cNvSpPr txBox="1"/>
          <p:nvPr/>
        </p:nvSpPr>
        <p:spPr>
          <a:xfrm>
            <a:off x="4826200" y="840102"/>
            <a:ext cx="341590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문자열은 </a:t>
            </a:r>
            <a:r>
              <a:rPr lang="ko-KR" altLang="en-US" sz="1400" dirty="0" err="1"/>
              <a:t>쌍따옴표</a:t>
            </a:r>
            <a:r>
              <a:rPr lang="en-US" altLang="ko-KR" sz="1400" dirty="0"/>
              <a:t>(“ “)</a:t>
            </a:r>
            <a:r>
              <a:rPr lang="ko-KR" altLang="en-US" sz="1400" dirty="0"/>
              <a:t>안에만 표기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64E58-CFDE-4652-9DB0-6CF706430BFC}"/>
              </a:ext>
            </a:extLst>
          </p:cNvPr>
          <p:cNvSpPr txBox="1"/>
          <p:nvPr/>
        </p:nvSpPr>
        <p:spPr>
          <a:xfrm>
            <a:off x="4826202" y="593881"/>
            <a:ext cx="32833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TIP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F00F34-0DF9-44D0-87FB-0635453DA8DD}"/>
              </a:ext>
            </a:extLst>
          </p:cNvPr>
          <p:cNvSpPr/>
          <p:nvPr/>
        </p:nvSpPr>
        <p:spPr>
          <a:xfrm>
            <a:off x="6296473" y="4654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2B351F-BB0C-45BC-8741-B87EE721EA2C}"/>
              </a:ext>
            </a:extLst>
          </p:cNvPr>
          <p:cNvSpPr/>
          <p:nvPr/>
        </p:nvSpPr>
        <p:spPr>
          <a:xfrm>
            <a:off x="571563" y="14036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5F626B-B0C3-452B-9F18-7104914ABBD7}"/>
              </a:ext>
            </a:extLst>
          </p:cNvPr>
          <p:cNvSpPr/>
          <p:nvPr/>
        </p:nvSpPr>
        <p:spPr>
          <a:xfrm>
            <a:off x="1218433" y="29751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9F37DEB-3CED-48ED-AC99-EF81290D7424}"/>
              </a:ext>
            </a:extLst>
          </p:cNvPr>
          <p:cNvSpPr/>
          <p:nvPr/>
        </p:nvSpPr>
        <p:spPr>
          <a:xfrm>
            <a:off x="9950681" y="187817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0D03B4-8F11-4EDE-B9C8-B1DD371E6D1C}"/>
              </a:ext>
            </a:extLst>
          </p:cNvPr>
          <p:cNvSpPr/>
          <p:nvPr/>
        </p:nvSpPr>
        <p:spPr>
          <a:xfrm>
            <a:off x="1215246" y="496413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7807D62-D35C-4547-8E9E-A86543E359FC}"/>
              </a:ext>
            </a:extLst>
          </p:cNvPr>
          <p:cNvSpPr/>
          <p:nvPr/>
        </p:nvSpPr>
        <p:spPr>
          <a:xfrm>
            <a:off x="10549626" y="367016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240921E-D654-430C-9E07-7AEFAEAF5289}"/>
              </a:ext>
            </a:extLst>
          </p:cNvPr>
          <p:cNvSpPr/>
          <p:nvPr/>
        </p:nvSpPr>
        <p:spPr>
          <a:xfrm>
            <a:off x="9969731" y="16912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1062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787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A13104-7836-4C44-A738-D1930612D411}"/>
              </a:ext>
            </a:extLst>
          </p:cNvPr>
          <p:cNvSpPr/>
          <p:nvPr/>
        </p:nvSpPr>
        <p:spPr>
          <a:xfrm>
            <a:off x="4357816" y="1406338"/>
            <a:ext cx="3941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STEP1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JDK(Java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</a:t>
            </a:r>
            <a:r>
              <a:rPr lang="ko-KR" altLang="en-US" sz="1400" dirty="0"/>
              <a:t> </a:t>
            </a:r>
            <a:r>
              <a:rPr lang="en-US" altLang="ko-KR" sz="1400" dirty="0"/>
              <a:t>Kit) [</a:t>
            </a:r>
            <a:r>
              <a:rPr lang="ko-KR" altLang="en-US" sz="1400" dirty="0">
                <a:hlinkClick r:id="rId2"/>
              </a:rPr>
              <a:t>오라클</a:t>
            </a:r>
            <a:r>
              <a:rPr lang="en-US" altLang="ko-KR" sz="1400" dirty="0"/>
              <a:t>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D5D489-F3DF-47F0-83BC-D72444D0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253764"/>
            <a:ext cx="6667500" cy="4087177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281CA1-F20D-44D7-B07C-245D744C9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06" y="2751764"/>
            <a:ext cx="4080510" cy="2980373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DEA9D-5FC5-426D-ADE8-EC5A15C264FF}"/>
              </a:ext>
            </a:extLst>
          </p:cNvPr>
          <p:cNvSpPr/>
          <p:nvPr/>
        </p:nvSpPr>
        <p:spPr>
          <a:xfrm>
            <a:off x="1088663" y="2780339"/>
            <a:ext cx="844912" cy="2200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AB3AC5-C046-4484-A234-A2E728A85835}"/>
              </a:ext>
            </a:extLst>
          </p:cNvPr>
          <p:cNvSpPr/>
          <p:nvPr/>
        </p:nvSpPr>
        <p:spPr>
          <a:xfrm>
            <a:off x="2644346" y="23754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6259F8E-CFAE-45BC-B2E5-4D53BF63EC40}"/>
              </a:ext>
            </a:extLst>
          </p:cNvPr>
          <p:cNvSpPr/>
          <p:nvPr/>
        </p:nvSpPr>
        <p:spPr>
          <a:xfrm>
            <a:off x="8530796" y="185818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127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5" y="1344783"/>
            <a:ext cx="756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 </a:t>
            </a:r>
            <a:r>
              <a:rPr lang="en-US" altLang="ko-KR" b="1" dirty="0">
                <a:solidFill>
                  <a:srgbClr val="C00000"/>
                </a:solidFill>
              </a:rPr>
              <a:t>STEP1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JDK(Java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Kit) [</a:t>
            </a:r>
            <a:r>
              <a:rPr lang="ko-KR" altLang="en-US" dirty="0">
                <a:hlinkClick r:id="rId2"/>
              </a:rPr>
              <a:t>오라클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805CF8-38E1-45D8-8B6C-D6E98D930937}"/>
              </a:ext>
            </a:extLst>
          </p:cNvPr>
          <p:cNvGrpSpPr/>
          <p:nvPr/>
        </p:nvGrpSpPr>
        <p:grpSpPr>
          <a:xfrm>
            <a:off x="538254" y="2682359"/>
            <a:ext cx="11127276" cy="2736505"/>
            <a:chOff x="593671" y="2654651"/>
            <a:chExt cx="11127276" cy="27365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7682DF5-2D12-4081-8CF1-60862422E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671" y="2654652"/>
              <a:ext cx="3591213" cy="273650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1205CD-41A2-444C-B938-587648474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029" y="2654651"/>
              <a:ext cx="3591215" cy="273650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26E03B7-F5B1-4228-AA79-55452854D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9733" y="2654651"/>
              <a:ext cx="3591214" cy="273650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5C4245FA-46E4-46F7-A8C4-FA2E4840E133}"/>
                </a:ext>
              </a:extLst>
            </p:cNvPr>
            <p:cNvSpPr/>
            <p:nvPr/>
          </p:nvSpPr>
          <p:spPr>
            <a:xfrm>
              <a:off x="4212592" y="3794686"/>
              <a:ext cx="120072" cy="4564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A5CF237-21BD-4EA4-8991-A9EE67F126C1}"/>
                </a:ext>
              </a:extLst>
            </p:cNvPr>
            <p:cNvSpPr/>
            <p:nvPr/>
          </p:nvSpPr>
          <p:spPr>
            <a:xfrm>
              <a:off x="7981952" y="3794686"/>
              <a:ext cx="120072" cy="4564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0B57B538-5FDE-47F7-A713-8C52420FC22F}"/>
              </a:ext>
            </a:extLst>
          </p:cNvPr>
          <p:cNvSpPr/>
          <p:nvPr/>
        </p:nvSpPr>
        <p:spPr>
          <a:xfrm>
            <a:off x="5962681" y="199111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4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5" y="1344783"/>
            <a:ext cx="792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 </a:t>
            </a:r>
            <a:r>
              <a:rPr lang="en-US" altLang="ko-KR" dirty="0"/>
              <a:t>- </a:t>
            </a:r>
            <a:r>
              <a:rPr lang="en-US" altLang="ko-KR" b="1" dirty="0">
                <a:solidFill>
                  <a:srgbClr val="C00000"/>
                </a:solidFill>
              </a:rPr>
              <a:t>STEP1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JDK(Java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Kit) [</a:t>
            </a:r>
            <a:r>
              <a:rPr lang="ko-KR" altLang="en-US" dirty="0">
                <a:hlinkClick r:id="rId2"/>
              </a:rPr>
              <a:t>오라클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8085C9-302D-4EA2-84D1-A37FCE801448}"/>
              </a:ext>
            </a:extLst>
          </p:cNvPr>
          <p:cNvGrpSpPr/>
          <p:nvPr/>
        </p:nvGrpSpPr>
        <p:grpSpPr>
          <a:xfrm>
            <a:off x="891888" y="2018198"/>
            <a:ext cx="10292385" cy="4511232"/>
            <a:chOff x="744107" y="2036670"/>
            <a:chExt cx="10292385" cy="45112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E906C4D-4847-414A-B3EC-46FB046A1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107" y="2036671"/>
              <a:ext cx="3107325" cy="168645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8AD139C-B21E-4B7B-A8EB-7F5C1599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6636" y="2036670"/>
              <a:ext cx="3107327" cy="1686455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C2D0614-779A-4BC5-83BD-8401CB05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9167" y="2036671"/>
              <a:ext cx="3107325" cy="168645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0439745-C205-4B60-9C0F-ECDA95EE5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5328" y="4102769"/>
              <a:ext cx="3208836" cy="244513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B454D7-7805-4264-B192-E56F9E32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08019" y="4102768"/>
              <a:ext cx="4978742" cy="244513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8ABEF1-94A7-4D30-9FC9-7CF0C2EC7469}"/>
                </a:ext>
              </a:extLst>
            </p:cNvPr>
            <p:cNvSpPr/>
            <p:nvPr/>
          </p:nvSpPr>
          <p:spPr>
            <a:xfrm>
              <a:off x="6853350" y="6031345"/>
              <a:ext cx="590613" cy="15701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3130FFF9-C9FE-48D9-A6F0-6A7ED0AAAE68}"/>
              </a:ext>
            </a:extLst>
          </p:cNvPr>
          <p:cNvSpPr/>
          <p:nvPr/>
        </p:nvSpPr>
        <p:spPr>
          <a:xfrm>
            <a:off x="704881" y="417233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9FD7EA-2F7A-48AF-9F2E-3350189A716F}"/>
              </a:ext>
            </a:extLst>
          </p:cNvPr>
          <p:cNvSpPr/>
          <p:nvPr/>
        </p:nvSpPr>
        <p:spPr>
          <a:xfrm>
            <a:off x="6038080" y="538746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1906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E2BB-5AA4-47D2-8067-4ABC120372CE}"/>
              </a:ext>
            </a:extLst>
          </p:cNvPr>
          <p:cNvSpPr/>
          <p:nvPr/>
        </p:nvSpPr>
        <p:spPr>
          <a:xfrm>
            <a:off x="838200" y="1846346"/>
            <a:ext cx="3752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C00000"/>
                </a:solidFill>
              </a:rPr>
              <a:t>STEP2</a:t>
            </a:r>
            <a:r>
              <a:rPr lang="en-US" altLang="ko-KR" sz="1400" dirty="0"/>
              <a:t>. </a:t>
            </a:r>
            <a:r>
              <a:rPr lang="ko-KR" altLang="en-US" sz="1400" dirty="0"/>
              <a:t>이클립스</a:t>
            </a:r>
            <a:r>
              <a:rPr lang="en-US" altLang="ko-KR" sz="1400" dirty="0"/>
              <a:t>(Eclipse) </a:t>
            </a:r>
            <a:r>
              <a:rPr lang="ko-KR" altLang="en-US" sz="1400" dirty="0"/>
              <a:t>설치 </a:t>
            </a:r>
            <a:r>
              <a:rPr lang="en-US" altLang="ko-KR" sz="1400" dirty="0"/>
              <a:t>[</a:t>
            </a:r>
            <a:r>
              <a:rPr lang="ko-KR" altLang="en-US" sz="1400" dirty="0">
                <a:hlinkClick r:id="rId2"/>
              </a:rPr>
              <a:t>이클립스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124943-18D8-474B-AD83-83EB9706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138" y="3135362"/>
            <a:ext cx="4891553" cy="167510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4A0D-60D7-482F-A6D6-78B08694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86" y="2950650"/>
            <a:ext cx="4907786" cy="204452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0F476C-3CE8-4C25-A10E-76944044267A}"/>
              </a:ext>
            </a:extLst>
          </p:cNvPr>
          <p:cNvSpPr/>
          <p:nvPr/>
        </p:nvSpPr>
        <p:spPr>
          <a:xfrm>
            <a:off x="8321787" y="3557275"/>
            <a:ext cx="1182254" cy="4156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59ED8F9-BE70-4B78-9FFE-D3F5E73D8D62}"/>
              </a:ext>
            </a:extLst>
          </p:cNvPr>
          <p:cNvSpPr/>
          <p:nvPr/>
        </p:nvSpPr>
        <p:spPr>
          <a:xfrm>
            <a:off x="3342660" y="24266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7BD1DDA-4A38-4440-B174-9894DC5715AD}"/>
              </a:ext>
            </a:extLst>
          </p:cNvPr>
          <p:cNvSpPr/>
          <p:nvPr/>
        </p:nvSpPr>
        <p:spPr>
          <a:xfrm>
            <a:off x="8779595" y="24266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BFD8D1-F236-4D99-9377-13563F84986C}"/>
              </a:ext>
            </a:extLst>
          </p:cNvPr>
          <p:cNvSpPr/>
          <p:nvPr/>
        </p:nvSpPr>
        <p:spPr>
          <a:xfrm>
            <a:off x="5063876" y="3116312"/>
            <a:ext cx="913621" cy="304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74AE7-09E8-419B-8E8B-CB4C0B43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자바 개발환경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7895-8122-49EA-BCD3-97C1396FC6DB}"/>
              </a:ext>
            </a:extLst>
          </p:cNvPr>
          <p:cNvSpPr txBox="1"/>
          <p:nvPr/>
        </p:nvSpPr>
        <p:spPr>
          <a:xfrm>
            <a:off x="930876" y="1344783"/>
            <a:ext cx="948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자바 개발환경 설치 순서 </a:t>
            </a:r>
            <a:r>
              <a:rPr lang="en-US" altLang="ko-KR" dirty="0"/>
              <a:t>- </a:t>
            </a:r>
            <a:r>
              <a:rPr lang="en-US" altLang="ko-KR" b="1" dirty="0">
                <a:solidFill>
                  <a:srgbClr val="C00000"/>
                </a:solidFill>
              </a:rPr>
              <a:t>STEP2</a:t>
            </a:r>
            <a:r>
              <a:rPr lang="en-US" altLang="ko-KR" dirty="0"/>
              <a:t>. </a:t>
            </a:r>
            <a:r>
              <a:rPr lang="ko-KR" altLang="en-US" dirty="0"/>
              <a:t>이클립스</a:t>
            </a:r>
            <a:r>
              <a:rPr lang="en-US" altLang="ko-KR" dirty="0"/>
              <a:t>(Eclipse) </a:t>
            </a:r>
            <a:r>
              <a:rPr lang="ko-KR" altLang="en-US" dirty="0"/>
              <a:t>설치 </a:t>
            </a:r>
            <a:r>
              <a:rPr lang="en-US" altLang="ko-KR" dirty="0"/>
              <a:t>[</a:t>
            </a:r>
            <a:r>
              <a:rPr lang="ko-KR" altLang="en-US" dirty="0">
                <a:hlinkClick r:id="rId2"/>
              </a:rPr>
              <a:t>이클립스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B1B0B2-D22A-4E04-AD06-5076AE2F8270}"/>
              </a:ext>
            </a:extLst>
          </p:cNvPr>
          <p:cNvGrpSpPr/>
          <p:nvPr/>
        </p:nvGrpSpPr>
        <p:grpSpPr>
          <a:xfrm>
            <a:off x="105234" y="2440443"/>
            <a:ext cx="11994406" cy="3491803"/>
            <a:chOff x="105234" y="2846842"/>
            <a:chExt cx="11994406" cy="349180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4D42F3-7FA6-4349-B2B4-EE4089B4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34" y="2846842"/>
              <a:ext cx="3130203" cy="321480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ED7DB1-3927-42A0-924C-5BE1B0418BF5}"/>
                </a:ext>
              </a:extLst>
            </p:cNvPr>
            <p:cNvSpPr/>
            <p:nvPr/>
          </p:nvSpPr>
          <p:spPr>
            <a:xfrm>
              <a:off x="175459" y="3428999"/>
              <a:ext cx="2900250" cy="45950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733185-DE14-4A5F-A610-6CB9AAFB7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757" y="2846842"/>
              <a:ext cx="3130205" cy="321480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33828C9-CB16-405A-A62D-2105C5B92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4283" y="2846842"/>
              <a:ext cx="5345357" cy="3214804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49BEC23-9333-455B-A8D7-030EBDF62F98}"/>
                </a:ext>
              </a:extLst>
            </p:cNvPr>
            <p:cNvSpPr/>
            <p:nvPr/>
          </p:nvSpPr>
          <p:spPr>
            <a:xfrm>
              <a:off x="3269673" y="4235640"/>
              <a:ext cx="120072" cy="4564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9145254D-2258-453C-966C-602C9F961BBF}"/>
                </a:ext>
              </a:extLst>
            </p:cNvPr>
            <p:cNvSpPr/>
            <p:nvPr/>
          </p:nvSpPr>
          <p:spPr>
            <a:xfrm>
              <a:off x="6597265" y="4226027"/>
              <a:ext cx="120072" cy="4564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D6416E-F6D9-463D-8F20-40A60339FDA6}"/>
                </a:ext>
              </a:extLst>
            </p:cNvPr>
            <p:cNvSpPr/>
            <p:nvPr/>
          </p:nvSpPr>
          <p:spPr>
            <a:xfrm>
              <a:off x="9033163" y="5818909"/>
              <a:ext cx="1062181" cy="16625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48057C-3A7F-4ABA-B8F3-B7FD3490E4D8}"/>
                </a:ext>
              </a:extLst>
            </p:cNvPr>
            <p:cNvSpPr/>
            <p:nvPr/>
          </p:nvSpPr>
          <p:spPr>
            <a:xfrm>
              <a:off x="8425679" y="6061646"/>
              <a:ext cx="620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</a:rPr>
                <a:t>Check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313A2E-FE2E-4A90-A43E-2302557A6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2327" y="5906654"/>
              <a:ext cx="193964" cy="2457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3540BABE-3874-4340-802F-583F0D098576}"/>
              </a:ext>
            </a:extLst>
          </p:cNvPr>
          <p:cNvSpPr/>
          <p:nvPr/>
        </p:nvSpPr>
        <p:spPr>
          <a:xfrm>
            <a:off x="1403698" y="199111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A17F8B-BFA7-4F8D-BD58-DE1F89AD5BB9}"/>
              </a:ext>
            </a:extLst>
          </p:cNvPr>
          <p:cNvSpPr/>
          <p:nvPr/>
        </p:nvSpPr>
        <p:spPr>
          <a:xfrm>
            <a:off x="6905010" y="196427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B806EE-F5BB-47E0-BE5F-FCF2EDE8F598}"/>
              </a:ext>
            </a:extLst>
          </p:cNvPr>
          <p:cNvSpPr/>
          <p:nvPr/>
        </p:nvSpPr>
        <p:spPr>
          <a:xfrm>
            <a:off x="9019309" y="597882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223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24866</TotalTime>
  <Words>2222</Words>
  <Application>Microsoft Office PowerPoint</Application>
  <PresentationFormat>와이드스크린</PresentationFormat>
  <Paragraphs>586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Arial</vt:lpstr>
      <vt:lpstr>Consolas</vt:lpstr>
      <vt:lpstr>Wingdings</vt:lpstr>
      <vt:lpstr>Office 테마</vt:lpstr>
      <vt:lpstr>자바 시작하기</vt:lpstr>
      <vt:lpstr>자바 개발환경</vt:lpstr>
      <vt:lpstr>자바 개발환경</vt:lpstr>
      <vt:lpstr>자바 개발환경</vt:lpstr>
      <vt:lpstr>자바 개발환경</vt:lpstr>
      <vt:lpstr>자바 개발환경</vt:lpstr>
      <vt:lpstr>자바 개발환경</vt:lpstr>
      <vt:lpstr>자바 개발환경</vt:lpstr>
      <vt:lpstr>자바 개발환경</vt:lpstr>
      <vt:lpstr>자바 개발환경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이클립스 구성 및 기본설정</vt:lpstr>
      <vt:lpstr>The End</vt:lpstr>
      <vt:lpstr>자바 개요</vt:lpstr>
      <vt:lpstr>자바 개요</vt:lpstr>
      <vt:lpstr>자바 개요</vt:lpstr>
      <vt:lpstr>자바 개요</vt:lpstr>
      <vt:lpstr>자바 개요</vt:lpstr>
      <vt:lpstr>자바 개요</vt:lpstr>
      <vt:lpstr>자바 개요</vt:lpstr>
      <vt:lpstr>자바 개요</vt:lpstr>
      <vt:lpstr>The End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자바프로젝트 생성 및 실행</vt:lpstr>
      <vt:lpstr>The End</vt:lpstr>
      <vt:lpstr> 기본 구조 및 문법</vt:lpstr>
      <vt:lpstr>기본 구조 및 문법</vt:lpstr>
      <vt:lpstr>기본 구조 및 문법</vt:lpstr>
      <vt:lpstr>기본 구조 및 문법</vt:lpstr>
      <vt:lpstr>기본 구조 및 문법</vt:lpstr>
      <vt:lpstr>기본 구조 및 문법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kimdh@hywoman.ac.kr</dc:creator>
  <cp:lastModifiedBy>김동형</cp:lastModifiedBy>
  <cp:revision>487</cp:revision>
  <cp:lastPrinted>2019-01-25T11:05:07Z</cp:lastPrinted>
  <dcterms:created xsi:type="dcterms:W3CDTF">2019-01-16T05:41:16Z</dcterms:created>
  <dcterms:modified xsi:type="dcterms:W3CDTF">2021-01-19T02:40:49Z</dcterms:modified>
</cp:coreProperties>
</file>