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TextBox 23"/>
          <p:cNvGrpSpPr/>
          <p:nvPr/>
        </p:nvGrpSpPr>
        <p:grpSpPr>
          <a:xfrm>
            <a:off x="2190668" y="2041291"/>
            <a:ext cx="457948" cy="369336"/>
            <a:chOff x="0" y="-1"/>
            <a:chExt cx="457946" cy="369335"/>
          </a:xfrm>
        </p:grpSpPr>
        <p:sp>
          <p:nvSpPr>
            <p:cNvPr id="112" name="Rectangle"/>
            <p:cNvSpPr/>
            <p:nvPr/>
          </p:nvSpPr>
          <p:spPr>
            <a:xfrm>
              <a:off x="-1" y="-2"/>
              <a:ext cx="457948" cy="36933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3" name="Text"/>
            <p:cNvSpPr/>
            <p:nvPr/>
          </p:nvSpPr>
          <p:spPr>
            <a:xfrm>
              <a:off x="-1" y="-2"/>
              <a:ext cx="45794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5" name="Connector: Elbow 87"/>
          <p:cNvSpPr/>
          <p:nvPr/>
        </p:nvSpPr>
        <p:spPr>
          <a:xfrm rot="5400000">
            <a:off x="8111716" y="2558747"/>
            <a:ext cx="1454157" cy="111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18" name="Rectangle 88"/>
          <p:cNvGrpSpPr/>
          <p:nvPr/>
        </p:nvGrpSpPr>
        <p:grpSpPr>
          <a:xfrm>
            <a:off x="9108277" y="2041291"/>
            <a:ext cx="552078" cy="369336"/>
            <a:chOff x="0" y="-1"/>
            <a:chExt cx="552077" cy="369335"/>
          </a:xfrm>
        </p:grpSpPr>
        <p:sp>
          <p:nvSpPr>
            <p:cNvPr id="116" name="Rectangle"/>
            <p:cNvSpPr/>
            <p:nvPr/>
          </p:nvSpPr>
          <p:spPr>
            <a:xfrm>
              <a:off x="-1" y="-2"/>
              <a:ext cx="552078" cy="36933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7" name="Text"/>
            <p:cNvSpPr/>
            <p:nvPr/>
          </p:nvSpPr>
          <p:spPr>
            <a:xfrm>
              <a:off x="-1" y="-2"/>
              <a:ext cx="55207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9" name="Connector: Elbow 90"/>
          <p:cNvSpPr/>
          <p:nvPr/>
        </p:nvSpPr>
        <p:spPr>
          <a:xfrm>
            <a:off x="2446595" y="2412588"/>
            <a:ext cx="1856742" cy="1431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22" name="Rectangle 91"/>
          <p:cNvGrpSpPr/>
          <p:nvPr/>
        </p:nvGrpSpPr>
        <p:grpSpPr>
          <a:xfrm>
            <a:off x="5247354" y="3517480"/>
            <a:ext cx="1978367" cy="779137"/>
            <a:chOff x="0" y="-132803"/>
            <a:chExt cx="1978365" cy="779135"/>
          </a:xfrm>
        </p:grpSpPr>
        <p:sp>
          <p:nvSpPr>
            <p:cNvPr id="120" name="Rectangle"/>
            <p:cNvSpPr/>
            <p:nvPr/>
          </p:nvSpPr>
          <p:spPr>
            <a:xfrm>
              <a:off x="0" y="-1"/>
              <a:ext cx="1858843" cy="646334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1" name="Text"/>
            <p:cNvSpPr/>
            <p:nvPr/>
          </p:nvSpPr>
          <p:spPr>
            <a:xfrm>
              <a:off x="119523" y="-132804"/>
              <a:ext cx="185884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3" name="Rectangle 92"/>
          <p:cNvSpPr/>
          <p:nvPr/>
        </p:nvSpPr>
        <p:spPr>
          <a:xfrm>
            <a:off x="1859279" y="1600819"/>
            <a:ext cx="8473442" cy="1061567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n w="6349">
                  <a:solidFill>
                    <a:srgbClr val="000000"/>
                  </a:solidFill>
                </a:ln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" name="TextBox 93"/>
          <p:cNvSpPr/>
          <p:nvPr/>
        </p:nvSpPr>
        <p:spPr>
          <a:xfrm>
            <a:off x="1876864" y="1659478"/>
            <a:ext cx="1085556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Node 1</a:t>
            </a:r>
          </a:p>
        </p:txBody>
      </p:sp>
      <p:grpSp>
        <p:nvGrpSpPr>
          <p:cNvPr id="127" name="Rectangle 94"/>
          <p:cNvGrpSpPr/>
          <p:nvPr/>
        </p:nvGrpSpPr>
        <p:grpSpPr>
          <a:xfrm>
            <a:off x="2646216" y="4624335"/>
            <a:ext cx="1014156" cy="647134"/>
            <a:chOff x="0" y="0"/>
            <a:chExt cx="1014155" cy="647133"/>
          </a:xfrm>
        </p:grpSpPr>
        <p:sp>
          <p:nvSpPr>
            <p:cNvPr id="125" name="Rectangle"/>
            <p:cNvSpPr/>
            <p:nvPr/>
          </p:nvSpPr>
          <p:spPr>
            <a:xfrm>
              <a:off x="-1" y="0"/>
              <a:ext cx="1014156" cy="647134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6" name="Node 2"/>
            <p:cNvSpPr/>
            <p:nvPr/>
          </p:nvSpPr>
          <p:spPr>
            <a:xfrm>
              <a:off x="-1" y="144495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2</a:t>
              </a:r>
            </a:p>
          </p:txBody>
        </p:sp>
      </p:grpSp>
      <p:grpSp>
        <p:nvGrpSpPr>
          <p:cNvPr id="130" name="Rectangle 95"/>
          <p:cNvGrpSpPr/>
          <p:nvPr/>
        </p:nvGrpSpPr>
        <p:grpSpPr>
          <a:xfrm>
            <a:off x="4328075" y="4624335"/>
            <a:ext cx="1014156" cy="647132"/>
            <a:chOff x="0" y="0"/>
            <a:chExt cx="1014155" cy="647130"/>
          </a:xfrm>
        </p:grpSpPr>
        <p:sp>
          <p:nvSpPr>
            <p:cNvPr id="128" name="Rectangle"/>
            <p:cNvSpPr/>
            <p:nvPr/>
          </p:nvSpPr>
          <p:spPr>
            <a:xfrm>
              <a:off x="-1" y="0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9" name="Node 3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3</a:t>
              </a:r>
            </a:p>
          </p:txBody>
        </p:sp>
      </p:grpSp>
      <p:grpSp>
        <p:nvGrpSpPr>
          <p:cNvPr id="133" name="Rectangle 96"/>
          <p:cNvGrpSpPr/>
          <p:nvPr/>
        </p:nvGrpSpPr>
        <p:grpSpPr>
          <a:xfrm>
            <a:off x="7234172" y="4624334"/>
            <a:ext cx="1014156" cy="647132"/>
            <a:chOff x="0" y="0"/>
            <a:chExt cx="1014155" cy="647130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2" name="Node 6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6</a:t>
              </a:r>
            </a:p>
          </p:txBody>
        </p:sp>
      </p:grpSp>
      <p:grpSp>
        <p:nvGrpSpPr>
          <p:cNvPr id="136" name="Rectangle 97"/>
          <p:cNvGrpSpPr/>
          <p:nvPr/>
        </p:nvGrpSpPr>
        <p:grpSpPr>
          <a:xfrm>
            <a:off x="8877237" y="4624335"/>
            <a:ext cx="1014156" cy="647131"/>
            <a:chOff x="0" y="0"/>
            <a:chExt cx="1014155" cy="647129"/>
          </a:xfrm>
        </p:grpSpPr>
        <p:sp>
          <p:nvSpPr>
            <p:cNvPr id="134" name="Rectangle"/>
            <p:cNvSpPr/>
            <p:nvPr/>
          </p:nvSpPr>
          <p:spPr>
            <a:xfrm>
              <a:off x="-1" y="0"/>
              <a:ext cx="1014156" cy="64713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5" name="Node 7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7</a:t>
              </a:r>
            </a:p>
          </p:txBody>
        </p:sp>
      </p:grpSp>
      <p:sp>
        <p:nvSpPr>
          <p:cNvPr id="137" name="TextBox 122"/>
          <p:cNvSpPr/>
          <p:nvPr/>
        </p:nvSpPr>
        <p:spPr>
          <a:xfrm>
            <a:off x="5996242" y="4699627"/>
            <a:ext cx="66224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38" name="Arrow: Up-Down 129"/>
          <p:cNvSpPr/>
          <p:nvPr/>
        </p:nvSpPr>
        <p:spPr>
          <a:xfrm rot="3738393">
            <a:off x="3610319" y="3599088"/>
            <a:ext cx="190676" cy="126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9" name="Arrow: Up-Down 130"/>
          <p:cNvSpPr/>
          <p:nvPr/>
        </p:nvSpPr>
        <p:spPr>
          <a:xfrm rot="6867900">
            <a:off x="8746631" y="3642350"/>
            <a:ext cx="190676" cy="126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0" name="Arrow: Up-Down 131"/>
          <p:cNvSpPr/>
          <p:nvPr/>
        </p:nvSpPr>
        <p:spPr>
          <a:xfrm rot="2452795">
            <a:off x="4831843" y="4038553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1" name="Arrow: Up-Down 132"/>
          <p:cNvSpPr/>
          <p:nvPr/>
        </p:nvSpPr>
        <p:spPr>
          <a:xfrm rot="7920874">
            <a:off x="7445885" y="4016335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45" name="Arrow: Curved Up 133"/>
          <p:cNvGrpSpPr/>
          <p:nvPr/>
        </p:nvGrpSpPr>
        <p:grpSpPr>
          <a:xfrm>
            <a:off x="5645105" y="4090516"/>
            <a:ext cx="1182867" cy="354703"/>
            <a:chOff x="0" y="0"/>
            <a:chExt cx="1182866" cy="354702"/>
          </a:xfrm>
        </p:grpSpPr>
        <p:sp>
          <p:nvSpPr>
            <p:cNvPr id="142" name="Shape"/>
            <p:cNvSpPr/>
            <p:nvPr/>
          </p:nvSpPr>
          <p:spPr>
            <a:xfrm>
              <a:off x="0" y="-1"/>
              <a:ext cx="1182867" cy="354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0" fill="norm" stroke="1" extrusionOk="0">
                  <a:moveTo>
                    <a:pt x="20290" y="0"/>
                  </a:moveTo>
                  <a:lnTo>
                    <a:pt x="21600" y="5207"/>
                  </a:lnTo>
                  <a:lnTo>
                    <a:pt x="20790" y="5207"/>
                  </a:lnTo>
                  <a:cubicBezTo>
                    <a:pt x="19604" y="15033"/>
                    <a:pt x="15279" y="21600"/>
                    <a:pt x="10550" y="20757"/>
                  </a:cubicBezTo>
                  <a:cubicBezTo>
                    <a:pt x="14677" y="20020"/>
                    <a:pt x="18136" y="13783"/>
                    <a:pt x="19171" y="5207"/>
                  </a:cubicBezTo>
                  <a:lnTo>
                    <a:pt x="18362" y="5207"/>
                  </a:lnTo>
                  <a:close/>
                  <a:moveTo>
                    <a:pt x="9740" y="20829"/>
                  </a:moveTo>
                  <a:cubicBezTo>
                    <a:pt x="4361" y="20829"/>
                    <a:pt x="0" y="11503"/>
                    <a:pt x="0" y="0"/>
                  </a:cubicBezTo>
                  <a:lnTo>
                    <a:pt x="1619" y="0"/>
                  </a:lnTo>
                  <a:cubicBezTo>
                    <a:pt x="1619" y="11503"/>
                    <a:pt x="5980" y="20829"/>
                    <a:pt x="11359" y="208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3" name="Shape"/>
            <p:cNvSpPr/>
            <p:nvPr/>
          </p:nvSpPr>
          <p:spPr>
            <a:xfrm>
              <a:off x="-1" y="-1"/>
              <a:ext cx="622072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21" y="21600"/>
                  </a:moveTo>
                  <a:cubicBezTo>
                    <a:pt x="8292" y="21600"/>
                    <a:pt x="0" y="11929"/>
                    <a:pt x="0" y="0"/>
                  </a:cubicBezTo>
                  <a:lnTo>
                    <a:pt x="3079" y="0"/>
                  </a:lnTo>
                  <a:cubicBezTo>
                    <a:pt x="3079" y="11929"/>
                    <a:pt x="11371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0" y="-1"/>
              <a:ext cx="1182867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50" y="21525"/>
                  </a:moveTo>
                  <a:cubicBezTo>
                    <a:pt x="14677" y="20762"/>
                    <a:pt x="18136" y="14293"/>
                    <a:pt x="19171" y="5400"/>
                  </a:cubicBezTo>
                  <a:lnTo>
                    <a:pt x="18362" y="5400"/>
                  </a:lnTo>
                  <a:lnTo>
                    <a:pt x="20290" y="0"/>
                  </a:lnTo>
                  <a:lnTo>
                    <a:pt x="21600" y="5400"/>
                  </a:lnTo>
                  <a:lnTo>
                    <a:pt x="20790" y="5400"/>
                  </a:lnTo>
                  <a:cubicBezTo>
                    <a:pt x="19680" y="14937"/>
                    <a:pt x="15801" y="21600"/>
                    <a:pt x="11359" y="21600"/>
                  </a:cubicBezTo>
                  <a:lnTo>
                    <a:pt x="9740" y="21600"/>
                  </a:lnTo>
                  <a:cubicBezTo>
                    <a:pt x="4361" y="21600"/>
                    <a:pt x="0" y="11929"/>
                    <a:pt x="0" y="0"/>
                  </a:cubicBezTo>
                  <a:lnTo>
                    <a:pt x="1619" y="0"/>
                  </a:lnTo>
                  <a:cubicBezTo>
                    <a:pt x="1619" y="11929"/>
                    <a:pt x="5980" y="21600"/>
                    <a:pt x="11359" y="21600"/>
                  </a:cubicBezTo>
                </a:path>
              </a:pathLst>
            </a:custGeom>
            <a:noFill/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46" name="Back-propagation…"/>
          <p:cNvSpPr/>
          <p:nvPr/>
        </p:nvSpPr>
        <p:spPr>
          <a:xfrm>
            <a:off x="5069511" y="1819183"/>
            <a:ext cx="251571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Back-propagation</a:t>
            </a: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OpenMP/CUDA for BLAS</a:t>
            </a:r>
          </a:p>
        </p:txBody>
      </p:sp>
      <p:sp>
        <p:nvSpPr>
          <p:cNvPr id="147" name="SGD"/>
          <p:cNvSpPr/>
          <p:nvPr/>
        </p:nvSpPr>
        <p:spPr>
          <a:xfrm>
            <a:off x="5468333" y="3249931"/>
            <a:ext cx="171806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chemeClr val="accent5">
                    <a:satOff val="-19091"/>
                    <a:lumOff val="-11921"/>
                  </a:schemeClr>
                </a:solidFill>
              </a:rPr>
              <a:t>AdaGrad </a:t>
            </a:r>
            <a:r>
              <a:rPr>
                <a:solidFill>
                  <a:srgbClr val="FF2600"/>
                </a:solidFill>
              </a:rPr>
              <a:t>or</a:t>
            </a:r>
            <a:r>
              <a:rPr>
                <a:solidFill>
                  <a:schemeClr val="accent5">
                    <a:satOff val="-19091"/>
                    <a:lumOff val="-11921"/>
                  </a:schemeClr>
                </a:solidFill>
              </a:rPr>
              <a:t> PSO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5338183" y="2839653"/>
            <a:ext cx="1978367" cy="370839"/>
            <a:chOff x="0" y="0"/>
            <a:chExt cx="1978365" cy="370838"/>
          </a:xfrm>
        </p:grpSpPr>
        <p:sp>
          <p:nvSpPr>
            <p:cNvPr id="148" name="Node 0: Host (     )"/>
            <p:cNvSpPr/>
            <p:nvPr/>
          </p:nvSpPr>
          <p:spPr>
            <a:xfrm>
              <a:off x="0" y="0"/>
              <a:ext cx="1978366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Node 0: Host (     )</a:t>
              </a:r>
            </a:p>
          </p:txBody>
        </p:sp>
        <p:pic>
          <p:nvPicPr>
            <p:cNvPr id="149" name="Screen Shot 2017-04-30 at 1.10.12 PM.png" descr="Screen Shot 2017-04-30 at 1.10.1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20528" y="53338"/>
              <a:ext cx="3302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" name="Rectangle"/>
          <p:cNvSpPr/>
          <p:nvPr/>
        </p:nvSpPr>
        <p:spPr>
          <a:xfrm>
            <a:off x="4322312" y="2758003"/>
            <a:ext cx="3938498" cy="1270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