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architecture was called </a:t>
            </a:r>
            <a:r>
              <a:rPr lang="en-US" dirty="0" err="1"/>
              <a:t>DownPour</a:t>
            </a:r>
            <a:r>
              <a:rPr lang="en-US" dirty="0"/>
              <a:t> </a:t>
            </a:r>
            <a:r>
              <a:rPr lang="en-US" dirty="0" err="1"/>
              <a:t>SGD,and</a:t>
            </a:r>
            <a:r>
              <a:rPr lang="en-US" dirty="0"/>
              <a:t> implements data and model parallelism, where a master server is in charge of updating the parameter using a SGD/ADAM/Adadelta optimizer, while the workers asynchronously fetch parameter from the master and computes the gradient in large batches of data. </a:t>
            </a:r>
          </a:p>
          <a:p>
            <a:endParaRPr lang="en-US" dirty="0"/>
          </a:p>
          <a:p>
            <a:r>
              <a:rPr lang="en-US" dirty="0"/>
              <a:t>We implement this architecture in a hybrid program of MPI + OpenMP and </a:t>
            </a:r>
            <a:r>
              <a:rPr lang="en-US" dirty="0" err="1"/>
              <a:t>CUDA.MPI</a:t>
            </a:r>
            <a:r>
              <a:rPr lang="en-US" dirty="0"/>
              <a:t> for the communication between master and workers, OpenMP/CUDA for </a:t>
            </a:r>
            <a:r>
              <a:rPr lang="en-US" dirty="0" err="1"/>
              <a:t>he</a:t>
            </a:r>
            <a:r>
              <a:rPr lang="en-US" dirty="0"/>
              <a:t> heavy computation of gradient. </a:t>
            </a:r>
          </a:p>
        </p:txBody>
      </p:sp>
    </p:spTree>
    <p:extLst>
      <p:ext uri="{BB962C8B-B14F-4D97-AF65-F5344CB8AC3E}">
        <p14:creationId xmlns:p14="http://schemas.microsoft.com/office/powerpoint/2010/main" val="6768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Calibri"/>
              </a:rPr>
              <a:t>All the gradient descent </a:t>
            </a:r>
          </a:p>
        </p:txBody>
      </p:sp>
    </p:spTree>
    <p:extLst>
      <p:ext uri="{BB962C8B-B14F-4D97-AF65-F5344CB8AC3E}">
        <p14:creationId xmlns:p14="http://schemas.microsoft.com/office/powerpoint/2010/main" val="191117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OpenMP results has fastest convergence </a:t>
            </a:r>
          </a:p>
        </p:txBody>
      </p:sp>
    </p:spTree>
    <p:extLst>
      <p:ext uri="{BB962C8B-B14F-4D97-AF65-F5344CB8AC3E}">
        <p14:creationId xmlns:p14="http://schemas.microsoft.com/office/powerpoint/2010/main" val="338160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We preprocessed tick-level trade data from TAQ database for Goldman Sachs in 2016. We calculate a set of momentum technical indicators based on price and volume information, such as Exp moving averages and momentum. These features are then fed into a multilayer neural network  (this is 4 layer) to predict the next second movement with an MSE loss function. Then we evaluate the directional accuracy of price movement as well as other metrics. To get a sense of how the random initialization varies the results, we ran 100 models and report the mean and 95% confidence interval for accuracy.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28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6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w.gibiansky.com/blog/machine-learning/hessian-free-optimiz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toronto.edu/~jmartens/docs/Deep_HessianFre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TextBox 23"/>
          <p:cNvGrpSpPr/>
          <p:nvPr/>
        </p:nvGrpSpPr>
        <p:grpSpPr>
          <a:xfrm>
            <a:off x="1901803" y="3540426"/>
            <a:ext cx="457946" cy="369333"/>
            <a:chOff x="0" y="0"/>
            <a:chExt cx="457945" cy="369332"/>
          </a:xfrm>
        </p:grpSpPr>
        <p:sp>
          <p:nvSpPr>
            <p:cNvPr id="112" name="Rectangle"/>
            <p:cNvSpPr/>
            <p:nvPr/>
          </p:nvSpPr>
          <p:spPr>
            <a:xfrm>
              <a:off x="-1" y="-1"/>
              <a:ext cx="457947" cy="369334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Text"/>
            <p:cNvSpPr/>
            <p:nvPr/>
          </p:nvSpPr>
          <p:spPr>
            <a:xfrm>
              <a:off x="-1" y="-1"/>
              <a:ext cx="45794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grpSp>
        <p:nvGrpSpPr>
          <p:cNvPr id="117" name="Rectangle 85"/>
          <p:cNvGrpSpPr/>
          <p:nvPr/>
        </p:nvGrpSpPr>
        <p:grpSpPr>
          <a:xfrm>
            <a:off x="4134196" y="5164975"/>
            <a:ext cx="3912525" cy="451719"/>
            <a:chOff x="0" y="0"/>
            <a:chExt cx="3912523" cy="451718"/>
          </a:xfrm>
        </p:grpSpPr>
        <p:sp>
          <p:nvSpPr>
            <p:cNvPr id="115" name="Rectangle"/>
            <p:cNvSpPr/>
            <p:nvPr/>
          </p:nvSpPr>
          <p:spPr>
            <a:xfrm>
              <a:off x="0" y="-1"/>
              <a:ext cx="3912524" cy="451720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Text"/>
            <p:cNvSpPr/>
            <p:nvPr/>
          </p:nvSpPr>
          <p:spPr>
            <a:xfrm>
              <a:off x="0" y="-1"/>
              <a:ext cx="391252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sp>
        <p:nvSpPr>
          <p:cNvPr id="118" name="Connector: Elbow 87"/>
          <p:cNvSpPr/>
          <p:nvPr/>
        </p:nvSpPr>
        <p:spPr>
          <a:xfrm rot="5400000">
            <a:off x="7979969" y="4082716"/>
            <a:ext cx="1374871" cy="1241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21" name="Rectangle 88"/>
          <p:cNvGrpSpPr/>
          <p:nvPr/>
        </p:nvGrpSpPr>
        <p:grpSpPr>
          <a:xfrm>
            <a:off x="8933712" y="3662586"/>
            <a:ext cx="552075" cy="369333"/>
            <a:chOff x="0" y="0"/>
            <a:chExt cx="552074" cy="369332"/>
          </a:xfrm>
        </p:grpSpPr>
        <p:sp>
          <p:nvSpPr>
            <p:cNvPr id="119" name="Rectangle"/>
            <p:cNvSpPr/>
            <p:nvPr/>
          </p:nvSpPr>
          <p:spPr>
            <a:xfrm>
              <a:off x="-1" y="-1"/>
              <a:ext cx="552076" cy="369334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Text"/>
            <p:cNvSpPr/>
            <p:nvPr/>
          </p:nvSpPr>
          <p:spPr>
            <a:xfrm>
              <a:off x="-1" y="-1"/>
              <a:ext cx="5520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sp>
        <p:nvSpPr>
          <p:cNvPr id="164" name="Connector: Elbow 90"/>
          <p:cNvSpPr/>
          <p:nvPr/>
        </p:nvSpPr>
        <p:spPr>
          <a:xfrm>
            <a:off x="2272029" y="3958590"/>
            <a:ext cx="1856741" cy="1431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25" name="Rectangle 91"/>
          <p:cNvGrpSpPr/>
          <p:nvPr/>
        </p:nvGrpSpPr>
        <p:grpSpPr>
          <a:xfrm>
            <a:off x="4972050" y="4733925"/>
            <a:ext cx="1858843" cy="646332"/>
            <a:chOff x="0" y="0"/>
            <a:chExt cx="1858841" cy="646331"/>
          </a:xfrm>
        </p:grpSpPr>
        <p:sp>
          <p:nvSpPr>
            <p:cNvPr id="123" name="Rectangle"/>
            <p:cNvSpPr/>
            <p:nvPr/>
          </p:nvSpPr>
          <p:spPr>
            <a:xfrm>
              <a:off x="0" y="0"/>
              <a:ext cx="1858842" cy="646331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Text"/>
            <p:cNvSpPr/>
            <p:nvPr/>
          </p:nvSpPr>
          <p:spPr>
            <a:xfrm>
              <a:off x="0" y="0"/>
              <a:ext cx="18588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sp>
        <p:nvSpPr>
          <p:cNvPr id="126" name="Rectangle 92"/>
          <p:cNvSpPr/>
          <p:nvPr/>
        </p:nvSpPr>
        <p:spPr>
          <a:xfrm>
            <a:off x="1653218" y="3314700"/>
            <a:ext cx="8343900" cy="856682"/>
          </a:xfrm>
          <a:prstGeom prst="rect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6349">
                  <a:solidFill>
                    <a:srgbClr val="000000"/>
                  </a:solidFill>
                </a:ln>
              </a:defRPr>
            </a:pPr>
            <a:endParaRPr/>
          </a:p>
        </p:txBody>
      </p:sp>
      <p:sp>
        <p:nvSpPr>
          <p:cNvPr id="127" name="TextBox 93"/>
          <p:cNvSpPr/>
          <p:nvPr/>
        </p:nvSpPr>
        <p:spPr>
          <a:xfrm>
            <a:off x="514350" y="3540426"/>
            <a:ext cx="108555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r>
              <a:rPr dirty="0"/>
              <a:t>Node 1</a:t>
            </a:r>
          </a:p>
        </p:txBody>
      </p:sp>
      <p:grpSp>
        <p:nvGrpSpPr>
          <p:cNvPr id="130" name="Rectangle 94"/>
          <p:cNvGrpSpPr/>
          <p:nvPr/>
        </p:nvGrpSpPr>
        <p:grpSpPr>
          <a:xfrm>
            <a:off x="2471651" y="6170336"/>
            <a:ext cx="1014154" cy="647132"/>
            <a:chOff x="0" y="0"/>
            <a:chExt cx="1014153" cy="647130"/>
          </a:xfrm>
        </p:grpSpPr>
        <p:sp>
          <p:nvSpPr>
            <p:cNvPr id="128" name="Rectangle"/>
            <p:cNvSpPr/>
            <p:nvPr/>
          </p:nvSpPr>
          <p:spPr>
            <a:xfrm>
              <a:off x="-1" y="0"/>
              <a:ext cx="1014155" cy="647131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" name="Node 2"/>
            <p:cNvSpPr/>
            <p:nvPr/>
          </p:nvSpPr>
          <p:spPr>
            <a:xfrm>
              <a:off x="-1" y="144495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Node 2</a:t>
              </a:r>
            </a:p>
          </p:txBody>
        </p:sp>
      </p:grpSp>
      <p:grpSp>
        <p:nvGrpSpPr>
          <p:cNvPr id="133" name="Rectangle 95"/>
          <p:cNvGrpSpPr/>
          <p:nvPr/>
        </p:nvGrpSpPr>
        <p:grpSpPr>
          <a:xfrm>
            <a:off x="4153510" y="6170336"/>
            <a:ext cx="1014154" cy="647131"/>
            <a:chOff x="0" y="0"/>
            <a:chExt cx="1014153" cy="647129"/>
          </a:xfrm>
        </p:grpSpPr>
        <p:sp>
          <p:nvSpPr>
            <p:cNvPr id="131" name="Rectangle"/>
            <p:cNvSpPr/>
            <p:nvPr/>
          </p:nvSpPr>
          <p:spPr>
            <a:xfrm>
              <a:off x="-1" y="0"/>
              <a:ext cx="1014155" cy="64713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" name="Node 3"/>
            <p:cNvSpPr/>
            <p:nvPr/>
          </p:nvSpPr>
          <p:spPr>
            <a:xfrm>
              <a:off x="-1" y="144494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Node 3</a:t>
              </a:r>
            </a:p>
          </p:txBody>
        </p:sp>
      </p:grpSp>
      <p:grpSp>
        <p:nvGrpSpPr>
          <p:cNvPr id="136" name="Rectangle 96"/>
          <p:cNvGrpSpPr/>
          <p:nvPr/>
        </p:nvGrpSpPr>
        <p:grpSpPr>
          <a:xfrm>
            <a:off x="7059607" y="6170336"/>
            <a:ext cx="1014154" cy="647130"/>
            <a:chOff x="0" y="0"/>
            <a:chExt cx="1014153" cy="647129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1014155" cy="647131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" name="Node 6"/>
            <p:cNvSpPr/>
            <p:nvPr/>
          </p:nvSpPr>
          <p:spPr>
            <a:xfrm>
              <a:off x="-1" y="144494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Node 6</a:t>
              </a:r>
            </a:p>
          </p:txBody>
        </p:sp>
      </p:grpSp>
      <p:grpSp>
        <p:nvGrpSpPr>
          <p:cNvPr id="139" name="Rectangle 97"/>
          <p:cNvGrpSpPr/>
          <p:nvPr/>
        </p:nvGrpSpPr>
        <p:grpSpPr>
          <a:xfrm>
            <a:off x="8702672" y="6170336"/>
            <a:ext cx="1014154" cy="647129"/>
            <a:chOff x="0" y="0"/>
            <a:chExt cx="1014153" cy="647127"/>
          </a:xfrm>
        </p:grpSpPr>
        <p:sp>
          <p:nvSpPr>
            <p:cNvPr id="137" name="Rectangle"/>
            <p:cNvSpPr/>
            <p:nvPr/>
          </p:nvSpPr>
          <p:spPr>
            <a:xfrm>
              <a:off x="-1" y="0"/>
              <a:ext cx="1014155" cy="647128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8" name="Node 7"/>
            <p:cNvSpPr/>
            <p:nvPr/>
          </p:nvSpPr>
          <p:spPr>
            <a:xfrm>
              <a:off x="-1" y="144494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Node 7</a:t>
              </a:r>
            </a:p>
          </p:txBody>
        </p:sp>
      </p:grpSp>
      <p:sp>
        <p:nvSpPr>
          <p:cNvPr id="140" name="TextBox 122"/>
          <p:cNvSpPr/>
          <p:nvPr/>
        </p:nvSpPr>
        <p:spPr>
          <a:xfrm>
            <a:off x="5821676" y="6245628"/>
            <a:ext cx="66224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……</a:t>
            </a:r>
          </a:p>
        </p:txBody>
      </p:sp>
      <p:sp>
        <p:nvSpPr>
          <p:cNvPr id="141" name="Arrow: Up-Down 129"/>
          <p:cNvSpPr/>
          <p:nvPr/>
        </p:nvSpPr>
        <p:spPr>
          <a:xfrm rot="3738393">
            <a:off x="3435753" y="5145090"/>
            <a:ext cx="190675" cy="1262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Arrow: Up-Down 130"/>
          <p:cNvSpPr/>
          <p:nvPr/>
        </p:nvSpPr>
        <p:spPr>
          <a:xfrm rot="6867900">
            <a:off x="8572065" y="5188351"/>
            <a:ext cx="190675" cy="126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Arrow: Up-Down 131"/>
          <p:cNvSpPr/>
          <p:nvPr/>
        </p:nvSpPr>
        <p:spPr>
          <a:xfrm rot="2452795">
            <a:off x="4657276" y="5584554"/>
            <a:ext cx="201460" cy="63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Arrow: Up-Down 132"/>
          <p:cNvSpPr/>
          <p:nvPr/>
        </p:nvSpPr>
        <p:spPr>
          <a:xfrm rot="7920874">
            <a:off x="7271319" y="5562336"/>
            <a:ext cx="201460" cy="63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8" name="Arrow: Curved Up 133"/>
          <p:cNvGrpSpPr/>
          <p:nvPr/>
        </p:nvGrpSpPr>
        <p:grpSpPr>
          <a:xfrm>
            <a:off x="5470538" y="5636517"/>
            <a:ext cx="1182864" cy="354689"/>
            <a:chOff x="0" y="0"/>
            <a:chExt cx="1182862" cy="354688"/>
          </a:xfrm>
        </p:grpSpPr>
        <p:sp>
          <p:nvSpPr>
            <p:cNvPr id="145" name="Shape"/>
            <p:cNvSpPr/>
            <p:nvPr/>
          </p:nvSpPr>
          <p:spPr>
            <a:xfrm>
              <a:off x="0" y="0"/>
              <a:ext cx="1182864" cy="35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9" extrusionOk="0">
                  <a:moveTo>
                    <a:pt x="20290" y="0"/>
                  </a:moveTo>
                  <a:lnTo>
                    <a:pt x="21600" y="5207"/>
                  </a:lnTo>
                  <a:lnTo>
                    <a:pt x="20790" y="5207"/>
                  </a:lnTo>
                  <a:cubicBezTo>
                    <a:pt x="19604" y="15033"/>
                    <a:pt x="15279" y="21600"/>
                    <a:pt x="10550" y="20757"/>
                  </a:cubicBezTo>
                  <a:lnTo>
                    <a:pt x="10550" y="20757"/>
                  </a:lnTo>
                  <a:cubicBezTo>
                    <a:pt x="14677" y="20020"/>
                    <a:pt x="18136" y="13783"/>
                    <a:pt x="19171" y="5207"/>
                  </a:cubicBezTo>
                  <a:lnTo>
                    <a:pt x="18362" y="5207"/>
                  </a:lnTo>
                  <a:close/>
                  <a:moveTo>
                    <a:pt x="9740" y="20829"/>
                  </a:moveTo>
                  <a:cubicBezTo>
                    <a:pt x="4361" y="20829"/>
                    <a:pt x="0" y="11503"/>
                    <a:pt x="0" y="0"/>
                  </a:cubicBezTo>
                  <a:lnTo>
                    <a:pt x="1619" y="0"/>
                  </a:lnTo>
                  <a:cubicBezTo>
                    <a:pt x="1619" y="11503"/>
                    <a:pt x="5980" y="20829"/>
                    <a:pt x="11359" y="208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0" y="0"/>
              <a:ext cx="622069" cy="35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1" y="21600"/>
                  </a:moveTo>
                  <a:cubicBezTo>
                    <a:pt x="8292" y="21600"/>
                    <a:pt x="0" y="11929"/>
                    <a:pt x="0" y="0"/>
                  </a:cubicBezTo>
                  <a:lnTo>
                    <a:pt x="3079" y="0"/>
                  </a:lnTo>
                  <a:cubicBezTo>
                    <a:pt x="3079" y="11929"/>
                    <a:pt x="11371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7" name="Line"/>
            <p:cNvSpPr/>
            <p:nvPr/>
          </p:nvSpPr>
          <p:spPr>
            <a:xfrm>
              <a:off x="0" y="0"/>
              <a:ext cx="1182864" cy="35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50" y="21525"/>
                  </a:moveTo>
                  <a:lnTo>
                    <a:pt x="10550" y="21525"/>
                  </a:lnTo>
                  <a:cubicBezTo>
                    <a:pt x="14677" y="20762"/>
                    <a:pt x="18136" y="14293"/>
                    <a:pt x="19171" y="5400"/>
                  </a:cubicBezTo>
                  <a:lnTo>
                    <a:pt x="18362" y="5400"/>
                  </a:lnTo>
                  <a:lnTo>
                    <a:pt x="20290" y="0"/>
                  </a:lnTo>
                  <a:lnTo>
                    <a:pt x="21600" y="5400"/>
                  </a:lnTo>
                  <a:lnTo>
                    <a:pt x="20790" y="5400"/>
                  </a:lnTo>
                  <a:cubicBezTo>
                    <a:pt x="19680" y="14937"/>
                    <a:pt x="15801" y="21600"/>
                    <a:pt x="11359" y="21600"/>
                  </a:cubicBezTo>
                  <a:lnTo>
                    <a:pt x="9740" y="21600"/>
                  </a:lnTo>
                  <a:cubicBezTo>
                    <a:pt x="4361" y="21600"/>
                    <a:pt x="0" y="11929"/>
                    <a:pt x="0" y="0"/>
                  </a:cubicBezTo>
                  <a:lnTo>
                    <a:pt x="1619" y="0"/>
                  </a:lnTo>
                  <a:cubicBezTo>
                    <a:pt x="1619" y="11929"/>
                    <a:pt x="5980" y="21600"/>
                    <a:pt x="11359" y="21600"/>
                  </a:cubicBezTo>
                </a:path>
              </a:pathLst>
            </a:custGeom>
            <a:noFill/>
            <a:ln w="1270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49" name="SGD"/>
          <p:cNvSpPr/>
          <p:nvPr/>
        </p:nvSpPr>
        <p:spPr>
          <a:xfrm>
            <a:off x="4392106" y="4375535"/>
            <a:ext cx="50887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SGD</a:t>
            </a:r>
          </a:p>
        </p:txBody>
      </p:sp>
      <p:sp>
        <p:nvSpPr>
          <p:cNvPr id="150" name="Adam"/>
          <p:cNvSpPr/>
          <p:nvPr/>
        </p:nvSpPr>
        <p:spPr>
          <a:xfrm>
            <a:off x="6604439" y="4375535"/>
            <a:ext cx="6761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Adam</a:t>
            </a:r>
          </a:p>
        </p:txBody>
      </p:sp>
      <p:sp>
        <p:nvSpPr>
          <p:cNvPr id="151" name="AdaGrad"/>
          <p:cNvSpPr/>
          <p:nvPr/>
        </p:nvSpPr>
        <p:spPr>
          <a:xfrm>
            <a:off x="5362578" y="4375535"/>
            <a:ext cx="91627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AdaGrad</a:t>
            </a:r>
          </a:p>
        </p:txBody>
      </p:sp>
      <p:sp>
        <p:nvSpPr>
          <p:cNvPr id="167" name="Connection Line"/>
          <p:cNvSpPr/>
          <p:nvPr/>
        </p:nvSpPr>
        <p:spPr>
          <a:xfrm>
            <a:off x="2562046" y="3836988"/>
            <a:ext cx="1576567" cy="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1" name="Connection Line"/>
          <p:cNvSpPr/>
          <p:nvPr/>
        </p:nvSpPr>
        <p:spPr>
          <a:xfrm flipV="1">
            <a:off x="7221328" y="3814673"/>
            <a:ext cx="1651210" cy="28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2987175814"/>
              </p:ext>
            </p:extLst>
          </p:nvPr>
        </p:nvSpPr>
        <p:spPr>
          <a:xfrm>
            <a:off x="4448641" y="3384102"/>
            <a:ext cx="27432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Backpropagation OpenMP/</a:t>
            </a:r>
            <a:r>
              <a:rPr lang="en-US" dirty="0">
                <a:latin typeface="Calibri"/>
              </a:rPr>
              <a:t>CUDA</a:t>
            </a:r>
            <a:r>
              <a:rPr lang="en-US" dirty="0"/>
              <a:t> </a:t>
            </a:r>
            <a:r>
              <a:rPr lang="en-US" dirty="0">
                <a:latin typeface="Calibri"/>
              </a:rPr>
              <a:t>for BLAS</a:t>
            </a:r>
            <a:r>
              <a:rPr lang="en-US" dirty="0"/>
              <a:t> </a:t>
            </a:r>
          </a:p>
          <a:p>
            <a:endParaRPr kumimoji="0" lang="en-US" spc="0" normalizeH="0" dirty="0">
              <a:ln>
                <a:noFill/>
              </a:ln>
              <a:effectLst/>
              <a:uFillTx/>
              <a:latin typeface="Calibri"/>
              <a:sym typeface="Calibri"/>
            </a:endParaRPr>
          </a:p>
        </p:txBody>
      </p:sp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2125231213"/>
              </p:ext>
            </p:extLst>
          </p:nvPr>
        </p:nvSpPr>
        <p:spPr>
          <a:xfrm>
            <a:off x="3863481" y="2609850"/>
            <a:ext cx="4813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/>
              </a:rPr>
              <a:t>Gradient Descent Methods</a:t>
            </a:r>
            <a:endParaRPr kumimoji="0" lang="en-US" sz="2400" b="1" spc="0" normalizeH="0" dirty="0">
              <a:ln>
                <a:noFill/>
              </a:ln>
              <a:effectLst/>
              <a:uFillTx/>
              <a:latin typeface="Calibri"/>
              <a:sym typeface="Calibri"/>
            </a:endParaRP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3736958656"/>
              </p:ext>
            </p:extLst>
          </p:nvPr>
        </p:nvSpPr>
        <p:spPr>
          <a:xfrm>
            <a:off x="4392106" y="2800350"/>
            <a:ext cx="3048000" cy="457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3639674607"/>
              </p:ext>
            </p:extLst>
          </p:nvPr>
        </p:nvSpPr>
        <p:spPr>
          <a:xfrm>
            <a:off x="1026363" y="514350"/>
            <a:ext cx="9385240" cy="1200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/>
              <a:t>Parallelizing Neural </a:t>
            </a:r>
            <a:r>
              <a:rPr lang="en-US" sz="3600" b="1" dirty="0">
                <a:solidFill>
                  <a:schemeClr val="tx1"/>
                </a:solidFill>
              </a:rPr>
              <a:t>Network for </a:t>
            </a:r>
            <a:endParaRPr lang="en-US"/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High-frequency Stock Prediction</a:t>
            </a:r>
            <a:endParaRPr kumimoji="0" sz="3600" b="1" spc="0" normalizeH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3125233856"/>
              </p:ext>
            </p:extLst>
          </p:nvPr>
        </p:nvSpPr>
        <p:spPr>
          <a:xfrm>
            <a:off x="1781175" y="1933575"/>
            <a:ext cx="786153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24292E"/>
                </a:solidFill>
                <a:latin typeface="Helvetica"/>
                <a:cs typeface="Helvetica"/>
              </a:rPr>
              <a:t>Linglin Huang, Chang Liu, Greyson Liu, Kamrine Poels</a:t>
            </a:r>
            <a:endParaRPr lang="en-US" dirty="0">
              <a:solidFill>
                <a:schemeClr val="tx1"/>
              </a:solidFill>
            </a:endParaRPr>
          </a:p>
          <a:p>
            <a:pPr algn="l" defTabSz="91440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Rectangle 85"/>
          <p:cNvGrpSpPr/>
          <p:nvPr/>
        </p:nvGrpSpPr>
        <p:grpSpPr>
          <a:xfrm>
            <a:off x="4134196" y="5164975"/>
            <a:ext cx="3912525" cy="451719"/>
            <a:chOff x="0" y="0"/>
            <a:chExt cx="3912523" cy="451718"/>
          </a:xfrm>
        </p:grpSpPr>
        <p:sp>
          <p:nvSpPr>
            <p:cNvPr id="115" name="Rectangle"/>
            <p:cNvSpPr/>
            <p:nvPr/>
          </p:nvSpPr>
          <p:spPr>
            <a:xfrm>
              <a:off x="0" y="-1"/>
              <a:ext cx="3912524" cy="451720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Text"/>
            <p:cNvSpPr/>
            <p:nvPr/>
          </p:nvSpPr>
          <p:spPr>
            <a:xfrm>
              <a:off x="0" y="-1"/>
              <a:ext cx="391252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grpSp>
        <p:nvGrpSpPr>
          <p:cNvPr id="130" name="Rectangle 94"/>
          <p:cNvGrpSpPr/>
          <p:nvPr/>
        </p:nvGrpSpPr>
        <p:grpSpPr>
          <a:xfrm>
            <a:off x="2471651" y="6170336"/>
            <a:ext cx="1014154" cy="647132"/>
            <a:chOff x="0" y="0"/>
            <a:chExt cx="1014153" cy="647130"/>
          </a:xfrm>
        </p:grpSpPr>
        <p:sp>
          <p:nvSpPr>
            <p:cNvPr id="128" name="Rectangle"/>
            <p:cNvSpPr/>
            <p:nvPr/>
          </p:nvSpPr>
          <p:spPr>
            <a:xfrm>
              <a:off x="-1" y="0"/>
              <a:ext cx="1014155" cy="647131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" name="Node 2"/>
            <p:cNvSpPr/>
            <p:nvPr/>
          </p:nvSpPr>
          <p:spPr>
            <a:xfrm>
              <a:off x="-1" y="144495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Node 2</a:t>
              </a:r>
            </a:p>
          </p:txBody>
        </p:sp>
      </p:grpSp>
      <p:grpSp>
        <p:nvGrpSpPr>
          <p:cNvPr id="133" name="Rectangle 95"/>
          <p:cNvGrpSpPr/>
          <p:nvPr/>
        </p:nvGrpSpPr>
        <p:grpSpPr>
          <a:xfrm>
            <a:off x="4153510" y="6170336"/>
            <a:ext cx="1014154" cy="647131"/>
            <a:chOff x="0" y="0"/>
            <a:chExt cx="1014153" cy="647129"/>
          </a:xfrm>
        </p:grpSpPr>
        <p:sp>
          <p:nvSpPr>
            <p:cNvPr id="131" name="Rectangle"/>
            <p:cNvSpPr/>
            <p:nvPr/>
          </p:nvSpPr>
          <p:spPr>
            <a:xfrm>
              <a:off x="-1" y="0"/>
              <a:ext cx="1014155" cy="64713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2" name="Node 3"/>
            <p:cNvSpPr/>
            <p:nvPr/>
          </p:nvSpPr>
          <p:spPr>
            <a:xfrm>
              <a:off x="-1" y="144494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Node 3</a:t>
              </a:r>
            </a:p>
          </p:txBody>
        </p:sp>
      </p:grpSp>
      <p:grpSp>
        <p:nvGrpSpPr>
          <p:cNvPr id="136" name="Rectangle 96"/>
          <p:cNvGrpSpPr/>
          <p:nvPr/>
        </p:nvGrpSpPr>
        <p:grpSpPr>
          <a:xfrm>
            <a:off x="7059606" y="6170335"/>
            <a:ext cx="1014156" cy="647132"/>
            <a:chOff x="-1" y="-1"/>
            <a:chExt cx="1014155" cy="647131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1014155" cy="647131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" name="Node 6"/>
            <p:cNvSpPr/>
            <p:nvPr/>
          </p:nvSpPr>
          <p:spPr>
            <a:xfrm>
              <a:off x="-1" y="144494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Node 6</a:t>
              </a:r>
            </a:p>
          </p:txBody>
        </p:sp>
      </p:grpSp>
      <p:grpSp>
        <p:nvGrpSpPr>
          <p:cNvPr id="139" name="Rectangle 97"/>
          <p:cNvGrpSpPr/>
          <p:nvPr/>
        </p:nvGrpSpPr>
        <p:grpSpPr>
          <a:xfrm>
            <a:off x="8702672" y="6170336"/>
            <a:ext cx="1014154" cy="647129"/>
            <a:chOff x="0" y="0"/>
            <a:chExt cx="1014153" cy="647127"/>
          </a:xfrm>
        </p:grpSpPr>
        <p:sp>
          <p:nvSpPr>
            <p:cNvPr id="137" name="Rectangle"/>
            <p:cNvSpPr/>
            <p:nvPr/>
          </p:nvSpPr>
          <p:spPr>
            <a:xfrm>
              <a:off x="-1" y="0"/>
              <a:ext cx="1014155" cy="647128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8" name="Node 7"/>
            <p:cNvSpPr/>
            <p:nvPr/>
          </p:nvSpPr>
          <p:spPr>
            <a:xfrm>
              <a:off x="-1" y="144494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Node 7</a:t>
              </a:r>
            </a:p>
          </p:txBody>
        </p:sp>
      </p:grpSp>
      <p:sp>
        <p:nvSpPr>
          <p:cNvPr id="140" name="TextBox 122"/>
          <p:cNvSpPr/>
          <p:nvPr/>
        </p:nvSpPr>
        <p:spPr>
          <a:xfrm>
            <a:off x="5821676" y="6245628"/>
            <a:ext cx="66224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……</a:t>
            </a:r>
          </a:p>
        </p:txBody>
      </p:sp>
      <p:sp>
        <p:nvSpPr>
          <p:cNvPr id="141" name="Arrow: Up-Down 129"/>
          <p:cNvSpPr/>
          <p:nvPr/>
        </p:nvSpPr>
        <p:spPr>
          <a:xfrm rot="3738393">
            <a:off x="3435753" y="5145090"/>
            <a:ext cx="190675" cy="1262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Arrow: Up-Down 130"/>
          <p:cNvSpPr/>
          <p:nvPr/>
        </p:nvSpPr>
        <p:spPr>
          <a:xfrm rot="6867900">
            <a:off x="8572065" y="5188351"/>
            <a:ext cx="190675" cy="126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Arrow: Up-Down 131"/>
          <p:cNvSpPr/>
          <p:nvPr/>
        </p:nvSpPr>
        <p:spPr>
          <a:xfrm rot="2452795">
            <a:off x="4657276" y="5584554"/>
            <a:ext cx="201460" cy="63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Arrow: Up-Down 132"/>
          <p:cNvSpPr/>
          <p:nvPr/>
        </p:nvSpPr>
        <p:spPr>
          <a:xfrm rot="7920874">
            <a:off x="7271319" y="5562336"/>
            <a:ext cx="201460" cy="63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8" name="Arrow: Curved Up 133"/>
          <p:cNvGrpSpPr/>
          <p:nvPr/>
        </p:nvGrpSpPr>
        <p:grpSpPr>
          <a:xfrm>
            <a:off x="5470538" y="5636517"/>
            <a:ext cx="1182864" cy="354689"/>
            <a:chOff x="0" y="0"/>
            <a:chExt cx="1182862" cy="354688"/>
          </a:xfrm>
        </p:grpSpPr>
        <p:sp>
          <p:nvSpPr>
            <p:cNvPr id="145" name="Shape"/>
            <p:cNvSpPr/>
            <p:nvPr/>
          </p:nvSpPr>
          <p:spPr>
            <a:xfrm>
              <a:off x="0" y="0"/>
              <a:ext cx="1182864" cy="35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9" extrusionOk="0">
                  <a:moveTo>
                    <a:pt x="20290" y="0"/>
                  </a:moveTo>
                  <a:lnTo>
                    <a:pt x="21600" y="5207"/>
                  </a:lnTo>
                  <a:lnTo>
                    <a:pt x="20790" y="5207"/>
                  </a:lnTo>
                  <a:cubicBezTo>
                    <a:pt x="19604" y="15033"/>
                    <a:pt x="15279" y="21600"/>
                    <a:pt x="10550" y="20757"/>
                  </a:cubicBezTo>
                  <a:lnTo>
                    <a:pt x="10550" y="20757"/>
                  </a:lnTo>
                  <a:cubicBezTo>
                    <a:pt x="14677" y="20020"/>
                    <a:pt x="18136" y="13783"/>
                    <a:pt x="19171" y="5207"/>
                  </a:cubicBezTo>
                  <a:lnTo>
                    <a:pt x="18362" y="5207"/>
                  </a:lnTo>
                  <a:close/>
                  <a:moveTo>
                    <a:pt x="9740" y="20829"/>
                  </a:moveTo>
                  <a:cubicBezTo>
                    <a:pt x="4361" y="20829"/>
                    <a:pt x="0" y="11503"/>
                    <a:pt x="0" y="0"/>
                  </a:cubicBezTo>
                  <a:lnTo>
                    <a:pt x="1619" y="0"/>
                  </a:lnTo>
                  <a:cubicBezTo>
                    <a:pt x="1619" y="11503"/>
                    <a:pt x="5980" y="20829"/>
                    <a:pt x="11359" y="208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0" y="0"/>
              <a:ext cx="622069" cy="35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1" y="21600"/>
                  </a:moveTo>
                  <a:cubicBezTo>
                    <a:pt x="8292" y="21600"/>
                    <a:pt x="0" y="11929"/>
                    <a:pt x="0" y="0"/>
                  </a:cubicBezTo>
                  <a:lnTo>
                    <a:pt x="3079" y="0"/>
                  </a:lnTo>
                  <a:cubicBezTo>
                    <a:pt x="3079" y="11929"/>
                    <a:pt x="11371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7" name="Line"/>
            <p:cNvSpPr/>
            <p:nvPr/>
          </p:nvSpPr>
          <p:spPr>
            <a:xfrm>
              <a:off x="0" y="0"/>
              <a:ext cx="1182864" cy="35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50" y="21525"/>
                  </a:moveTo>
                  <a:lnTo>
                    <a:pt x="10550" y="21525"/>
                  </a:lnTo>
                  <a:cubicBezTo>
                    <a:pt x="14677" y="20762"/>
                    <a:pt x="18136" y="14293"/>
                    <a:pt x="19171" y="5400"/>
                  </a:cubicBezTo>
                  <a:lnTo>
                    <a:pt x="18362" y="5400"/>
                  </a:lnTo>
                  <a:lnTo>
                    <a:pt x="20290" y="0"/>
                  </a:lnTo>
                  <a:lnTo>
                    <a:pt x="21600" y="5400"/>
                  </a:lnTo>
                  <a:lnTo>
                    <a:pt x="20790" y="5400"/>
                  </a:lnTo>
                  <a:cubicBezTo>
                    <a:pt x="19680" y="14937"/>
                    <a:pt x="15801" y="21600"/>
                    <a:pt x="11359" y="21600"/>
                  </a:cubicBezTo>
                  <a:lnTo>
                    <a:pt x="9740" y="21600"/>
                  </a:lnTo>
                  <a:cubicBezTo>
                    <a:pt x="4361" y="21600"/>
                    <a:pt x="0" y="11929"/>
                    <a:pt x="0" y="0"/>
                  </a:cubicBezTo>
                  <a:lnTo>
                    <a:pt x="1619" y="0"/>
                  </a:lnTo>
                  <a:cubicBezTo>
                    <a:pt x="1619" y="11929"/>
                    <a:pt x="5980" y="21600"/>
                    <a:pt x="11359" y="21600"/>
                  </a:cubicBezTo>
                </a:path>
              </a:pathLst>
            </a:custGeom>
            <a:noFill/>
            <a:ln w="1270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" name="TextBox 1"/>
          <p:cNvSpPr txBox="1"/>
          <p:nvPr>
            <p:extLst>
              <p:ext uri="{D42A27DB-BD31-4B8C-83A1-F6EECF244321}">
                <p14:modId xmlns:p14="http://schemas.microsoft.com/office/powerpoint/2010/main" val="3571911768"/>
              </p:ext>
            </p:extLst>
          </p:nvPr>
        </p:nvSpPr>
        <p:spPr>
          <a:xfrm>
            <a:off x="1407434" y="4838700"/>
            <a:ext cx="2743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Update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latin typeface="Calibri"/>
              </a:rPr>
              <a:t>best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latin typeface="Calibri"/>
              </a:rPr>
              <a:t>swarm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latin typeface="Calibri"/>
              </a:rPr>
              <a:t>found</a:t>
            </a:r>
            <a:endParaRPr kumimoji="0" lang="en-US" spc="0" normalizeH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3200400"/>
            <a:ext cx="3048000" cy="457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1530833739"/>
              </p:ext>
            </p:extLst>
          </p:nvPr>
        </p:nvSpPr>
        <p:spPr>
          <a:xfrm>
            <a:off x="130475" y="5636517"/>
            <a:ext cx="27432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Move probabilistically to best swarm position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1759313739"/>
              </p:ext>
            </p:extLst>
          </p:nvPr>
        </p:nvSpPr>
        <p:spPr>
          <a:xfrm>
            <a:off x="2509748" y="6278384"/>
            <a:ext cx="901790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Swarm 1</a:t>
            </a:r>
            <a:endParaRPr lang="en-US" dirty="0">
              <a:latin typeface="Calibri"/>
            </a:endParaRPr>
          </a:p>
        </p:txBody>
      </p:sp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3479135539"/>
              </p:ext>
            </p:extLst>
          </p:nvPr>
        </p:nvSpPr>
        <p:spPr>
          <a:xfrm>
            <a:off x="4167188" y="6292850"/>
            <a:ext cx="918623" cy="36988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Swarm 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/>
          <p:cNvSpPr txBox="1"/>
          <p:nvPr>
            <p:extLst>
              <p:ext uri="{D42A27DB-BD31-4B8C-83A1-F6EECF244321}">
                <p14:modId xmlns:p14="http://schemas.microsoft.com/office/powerpoint/2010/main" val="4022188080"/>
              </p:ext>
            </p:extLst>
          </p:nvPr>
        </p:nvSpPr>
        <p:spPr>
          <a:xfrm>
            <a:off x="7077075" y="6296025"/>
            <a:ext cx="975264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Swarm 6 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/>
          <p:cNvSpPr txBox="1"/>
          <p:nvPr>
            <p:extLst>
              <p:ext uri="{D42A27DB-BD31-4B8C-83A1-F6EECF244321}">
                <p14:modId xmlns:p14="http://schemas.microsoft.com/office/powerpoint/2010/main" val="660455590"/>
              </p:ext>
            </p:extLst>
          </p:nvPr>
        </p:nvSpPr>
        <p:spPr>
          <a:xfrm>
            <a:off x="8729663" y="6307138"/>
            <a:ext cx="991048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Swarm 7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/>
          <p:cNvSpPr txBox="1"/>
          <p:nvPr>
            <p:extLst>
              <p:ext uri="{D42A27DB-BD31-4B8C-83A1-F6EECF244321}">
                <p14:modId xmlns:p14="http://schemas.microsoft.com/office/powerpoint/2010/main" val="2326796596"/>
              </p:ext>
            </p:extLst>
          </p:nvPr>
        </p:nvSpPr>
        <p:spPr>
          <a:xfrm>
            <a:off x="514350" y="1391764"/>
            <a:ext cx="2743200" cy="1692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/>
              <a:t>Hessian-free</a:t>
            </a:r>
            <a:r>
              <a:rPr lang="en-US" sz="2600" dirty="0">
                <a:latin typeface="Calibri"/>
              </a:rPr>
              <a:t> </a:t>
            </a:r>
            <a:endParaRPr lang="en-US" sz="2600" dirty="0"/>
          </a:p>
          <a:p>
            <a:r>
              <a:rPr lang="en-US" sz="2600" dirty="0"/>
              <a:t>Optimization</a:t>
            </a:r>
          </a:p>
          <a:p>
            <a:r>
              <a:rPr lang="en-US" sz="2600" dirty="0">
                <a:latin typeface="Calibri"/>
              </a:rPr>
              <a:t>(CUDA)</a:t>
            </a:r>
          </a:p>
          <a:p>
            <a:endParaRPr lang="en-US" sz="2600" dirty="0">
              <a:latin typeface="Calibri"/>
            </a:endParaRPr>
          </a:p>
        </p:txBody>
      </p:sp>
      <p:pic>
        <p:nvPicPr>
          <p:cNvPr id="16" name="Picture 16" descr="Screen Shot 2017-04-27 at 11.14.39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50" y="1247140"/>
            <a:ext cx="7853333" cy="2065811"/>
          </a:xfrm>
          <a:prstGeom prst="rect">
            <a:avLst/>
          </a:prstGeom>
        </p:spPr>
      </p:pic>
      <p:sp>
        <p:nvSpPr>
          <p:cNvPr id="18" name="TextBox 17"/>
          <p:cNvSpPr txBox="1"/>
          <p:nvPr>
            <p:extLst>
              <p:ext uri="{D42A27DB-BD31-4B8C-83A1-F6EECF244321}">
                <p14:modId xmlns:p14="http://schemas.microsoft.com/office/powerpoint/2010/main" val="4126440374"/>
              </p:ext>
            </p:extLst>
          </p:nvPr>
        </p:nvSpPr>
        <p:spPr>
          <a:xfrm>
            <a:off x="409575" y="3713480"/>
            <a:ext cx="2743200" cy="892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/>
              <a:t>Particle Swarm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/>
              <a:t>Optimization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/>
          <p:cNvSpPr txBox="1"/>
          <p:nvPr>
            <p:extLst>
              <p:ext uri="{D42A27DB-BD31-4B8C-83A1-F6EECF244321}">
                <p14:modId xmlns:p14="http://schemas.microsoft.com/office/powerpoint/2010/main" val="3422723711"/>
              </p:ext>
            </p:extLst>
          </p:nvPr>
        </p:nvSpPr>
        <p:spPr>
          <a:xfrm>
            <a:off x="4019550" y="204470"/>
            <a:ext cx="456912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91440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Improvements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0" name="Picture 20" descr="Screen Shot 2017-04-27 at 11.29.13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550" y="3857625"/>
            <a:ext cx="8163104" cy="60873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411208" y="3420298"/>
            <a:ext cx="11015160" cy="27752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217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18118850"/>
              </p:ext>
            </p:extLst>
          </p:nvPr>
        </p:nvSpPr>
        <p:spPr>
          <a:xfrm>
            <a:off x="590550" y="-100330"/>
            <a:ext cx="10515600" cy="159873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/>
              </a:rPr>
              <a:t>Efficiency Results</a:t>
            </a:r>
            <a:r>
              <a:rPr lang="en-US" sz="3600" b="1" dirty="0">
                <a:solidFill>
                  <a:schemeClr val="tx1"/>
                </a:solidFill>
                <a:latin typeface="Calibri"/>
              </a:rPr>
              <a:t> </a:t>
            </a:r>
            <a:r>
              <a:rPr lang="en-US" sz="3600" b="1" dirty="0">
                <a:latin typeface="Calibri"/>
              </a:rPr>
              <a:t>for Model Replica</a:t>
            </a:r>
            <a:endParaRPr lang="en-US" sz="3600" b="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ex4_validationLoss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247775"/>
            <a:ext cx="5157458" cy="5157458"/>
          </a:xfrm>
          <a:prstGeom prst="rect">
            <a:avLst/>
          </a:prstGeom>
        </p:spPr>
      </p:pic>
      <p:pic>
        <p:nvPicPr>
          <p:cNvPr id="6" name="Picture 6" descr="experiment_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247" y="1142701"/>
            <a:ext cx="5748067" cy="5732335"/>
          </a:xfrm>
          <a:prstGeom prst="rect">
            <a:avLst/>
          </a:prstGeom>
        </p:spPr>
      </p:pic>
      <p:sp>
        <p:nvSpPr>
          <p:cNvPr id="9" name="TextBox 8"/>
          <p:cNvSpPr txBox="1"/>
          <p:nvPr>
            <p:extLst>
              <p:ext uri="{D42A27DB-BD31-4B8C-83A1-F6EECF244321}">
                <p14:modId xmlns:p14="http://schemas.microsoft.com/office/powerpoint/2010/main" val="1962836151"/>
              </p:ext>
            </p:extLst>
          </p:nvPr>
        </p:nvSpPr>
        <p:spPr>
          <a:xfrm>
            <a:off x="2324100" y="1333500"/>
            <a:ext cx="2743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91440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Convergence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7676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67087216"/>
              </p:ext>
            </p:ext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Prediction Accuracy of </a:t>
            </a:r>
            <a:r>
              <a:rPr lang="en-US" sz="2800" b="1" dirty="0">
                <a:solidFill>
                  <a:schemeClr val="tx1"/>
                </a:solidFill>
              </a:rPr>
              <a:t>Direction</a:t>
            </a:r>
            <a:r>
              <a:rPr lang="en-US" sz="2800" b="1" dirty="0"/>
              <a:t> of Next-second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/>
              <a:t>Price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/>
              <a:t>Movement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6" name="Picture 6" descr="Screen Shot 2017-04-27 at 11.58.0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1743075"/>
            <a:ext cx="7670614" cy="3612313"/>
          </a:xfrm>
          <a:prstGeom prst="rect">
            <a:avLst/>
          </a:prstGeom>
        </p:spPr>
      </p:pic>
      <p:sp>
        <p:nvSpPr>
          <p:cNvPr id="3" name="TextBox 2"/>
          <p:cNvSpPr txBox="1"/>
          <p:nvPr>
            <p:extLst>
              <p:ext uri="{D42A27DB-BD31-4B8C-83A1-F6EECF244321}">
                <p14:modId xmlns:p14="http://schemas.microsoft.com/office/powerpoint/2010/main" val="2999412275"/>
              </p:ext>
            </p:extLst>
          </p:nvPr>
        </p:nvSpPr>
        <p:spPr>
          <a:xfrm>
            <a:off x="2028825" y="5667375"/>
            <a:ext cx="573832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/>
              </a:rPr>
              <a:t>Baseline on test dataset: 41%</a:t>
            </a:r>
            <a:endParaRPr kumimoji="0" lang="en-US" sz="3200" spc="0" normalizeH="0" dirty="0">
              <a:ln>
                <a:noFill/>
              </a:ln>
              <a:effectLst/>
              <a:uFillTx/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3919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9296740"/>
              </p:ext>
            </p:extLst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3277387019"/>
              </p:ext>
            </p:extLst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http://andrew.gibiansky.com/blog/machine-learning/hessian-free-optimization/</a:t>
            </a:r>
            <a:endParaRPr lang="en-US" dirty="0">
              <a:latin typeface="Calibri"/>
              <a:hlinkClick r:id="rId3"/>
            </a:endParaRP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http://www.cs.toronto.edu/~jmartens/docs/Deep_HessianFree.pdf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https://static.googleusercontent.com/media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research.google.com/en//archive/large_deep_networks_nips2012.pdf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100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29878396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Conjugate Gradient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3920833979"/>
              </p:ext>
            </p:extLst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4180743152"/>
              </p:ext>
            </p:extLst>
          </p:nvPr>
        </p:nvSpPr>
        <p:spPr>
          <a:xfrm>
            <a:off x="4572000" y="3200400"/>
            <a:ext cx="3048000" cy="457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5" descr="Screen Shot 2017-04-27 at 11.11.2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66725"/>
            <a:ext cx="5949350" cy="57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276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Efficiency Results for Model Replica</vt:lpstr>
      <vt:lpstr>Prediction Accuracy of Direction of Next-second Price Movement</vt:lpstr>
      <vt:lpstr>Appendix</vt:lpstr>
      <vt:lpstr>Conjugate Gradient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11</cp:revision>
  <dcterms:modified xsi:type="dcterms:W3CDTF">2017-04-27T19:50:33Z</dcterms:modified>
</cp:coreProperties>
</file>