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TextBox 23"/>
          <p:cNvGrpSpPr/>
          <p:nvPr/>
        </p:nvGrpSpPr>
        <p:grpSpPr>
          <a:xfrm>
            <a:off x="2016101" y="3587292"/>
            <a:ext cx="457948" cy="369336"/>
            <a:chOff x="0" y="-1"/>
            <a:chExt cx="457946" cy="369335"/>
          </a:xfrm>
        </p:grpSpPr>
        <p:sp>
          <p:nvSpPr>
            <p:cNvPr id="112" name="Rectangle"/>
            <p:cNvSpPr/>
            <p:nvPr/>
          </p:nvSpPr>
          <p:spPr>
            <a:xfrm>
              <a:off x="-1" y="-2"/>
              <a:ext cx="457948" cy="369337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13" name="Text"/>
            <p:cNvSpPr/>
            <p:nvPr/>
          </p:nvSpPr>
          <p:spPr>
            <a:xfrm>
              <a:off x="-1" y="-2"/>
              <a:ext cx="457948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 </a:t>
              </a:r>
            </a:p>
          </p:txBody>
        </p:sp>
      </p:grpSp>
      <p:sp>
        <p:nvSpPr>
          <p:cNvPr id="115" name="Connector: Elbow 87"/>
          <p:cNvSpPr/>
          <p:nvPr/>
        </p:nvSpPr>
        <p:spPr>
          <a:xfrm rot="5400000">
            <a:off x="7937149" y="4104749"/>
            <a:ext cx="1454157" cy="11180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118" name="Rectangle 88"/>
          <p:cNvGrpSpPr/>
          <p:nvPr/>
        </p:nvGrpSpPr>
        <p:grpSpPr>
          <a:xfrm>
            <a:off x="8933710" y="3587292"/>
            <a:ext cx="552078" cy="369336"/>
            <a:chOff x="0" y="-1"/>
            <a:chExt cx="552077" cy="369335"/>
          </a:xfrm>
        </p:grpSpPr>
        <p:sp>
          <p:nvSpPr>
            <p:cNvPr id="116" name="Rectangle"/>
            <p:cNvSpPr/>
            <p:nvPr/>
          </p:nvSpPr>
          <p:spPr>
            <a:xfrm>
              <a:off x="-1" y="-2"/>
              <a:ext cx="552078" cy="369337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17" name="Text"/>
            <p:cNvSpPr/>
            <p:nvPr/>
          </p:nvSpPr>
          <p:spPr>
            <a:xfrm>
              <a:off x="-1" y="-2"/>
              <a:ext cx="552078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 </a:t>
              </a:r>
            </a:p>
          </p:txBody>
        </p:sp>
      </p:grpSp>
      <p:sp>
        <p:nvSpPr>
          <p:cNvPr id="119" name="Connector: Elbow 90"/>
          <p:cNvSpPr/>
          <p:nvPr/>
        </p:nvSpPr>
        <p:spPr>
          <a:xfrm>
            <a:off x="2272028" y="3958590"/>
            <a:ext cx="1856742" cy="14312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122" name="Rectangle 91"/>
          <p:cNvGrpSpPr/>
          <p:nvPr/>
        </p:nvGrpSpPr>
        <p:grpSpPr>
          <a:xfrm>
            <a:off x="5072788" y="5063482"/>
            <a:ext cx="1978367" cy="779136"/>
            <a:chOff x="0" y="-132803"/>
            <a:chExt cx="1978365" cy="779135"/>
          </a:xfrm>
        </p:grpSpPr>
        <p:sp>
          <p:nvSpPr>
            <p:cNvPr id="120" name="Rectangle"/>
            <p:cNvSpPr/>
            <p:nvPr/>
          </p:nvSpPr>
          <p:spPr>
            <a:xfrm>
              <a:off x="0" y="-1"/>
              <a:ext cx="1858843" cy="646334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21" name="Text"/>
            <p:cNvSpPr/>
            <p:nvPr/>
          </p:nvSpPr>
          <p:spPr>
            <a:xfrm>
              <a:off x="119523" y="-132804"/>
              <a:ext cx="1858843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 </a:t>
              </a:r>
            </a:p>
          </p:txBody>
        </p:sp>
      </p:grpSp>
      <p:sp>
        <p:nvSpPr>
          <p:cNvPr id="123" name="Rectangle 92"/>
          <p:cNvSpPr/>
          <p:nvPr/>
        </p:nvSpPr>
        <p:spPr>
          <a:xfrm>
            <a:off x="1684712" y="3146820"/>
            <a:ext cx="8473442" cy="1061567"/>
          </a:xfrm>
          <a:prstGeom prst="rect">
            <a:avLst/>
          </a:prstGeom>
          <a:ln w="28575">
            <a:solidFill>
              <a:schemeClr val="accent2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ln w="6349">
                  <a:solidFill>
                    <a:srgbClr val="000000"/>
                  </a:solidFill>
                </a:ln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4" name="TextBox 93"/>
          <p:cNvSpPr/>
          <p:nvPr/>
        </p:nvSpPr>
        <p:spPr>
          <a:xfrm>
            <a:off x="1702297" y="3205479"/>
            <a:ext cx="1085556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solidFill>
                  <a:schemeClr val="accent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Node 1</a:t>
            </a:r>
          </a:p>
        </p:txBody>
      </p:sp>
      <p:grpSp>
        <p:nvGrpSpPr>
          <p:cNvPr id="127" name="Rectangle 94"/>
          <p:cNvGrpSpPr/>
          <p:nvPr/>
        </p:nvGrpSpPr>
        <p:grpSpPr>
          <a:xfrm>
            <a:off x="2471650" y="6170336"/>
            <a:ext cx="1014156" cy="647134"/>
            <a:chOff x="0" y="0"/>
            <a:chExt cx="1014155" cy="647133"/>
          </a:xfrm>
        </p:grpSpPr>
        <p:sp>
          <p:nvSpPr>
            <p:cNvPr id="125" name="Rectangle"/>
            <p:cNvSpPr/>
            <p:nvPr/>
          </p:nvSpPr>
          <p:spPr>
            <a:xfrm>
              <a:off x="-1" y="0"/>
              <a:ext cx="1014156" cy="647134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26" name="Node 2"/>
            <p:cNvSpPr/>
            <p:nvPr/>
          </p:nvSpPr>
          <p:spPr>
            <a:xfrm>
              <a:off x="-1" y="144495"/>
              <a:ext cx="1014156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Node 2</a:t>
              </a:r>
            </a:p>
          </p:txBody>
        </p:sp>
      </p:grpSp>
      <p:grpSp>
        <p:nvGrpSpPr>
          <p:cNvPr id="130" name="Rectangle 95"/>
          <p:cNvGrpSpPr/>
          <p:nvPr/>
        </p:nvGrpSpPr>
        <p:grpSpPr>
          <a:xfrm>
            <a:off x="4153509" y="6170336"/>
            <a:ext cx="1014156" cy="647132"/>
            <a:chOff x="0" y="0"/>
            <a:chExt cx="1014155" cy="647130"/>
          </a:xfrm>
        </p:grpSpPr>
        <p:sp>
          <p:nvSpPr>
            <p:cNvPr id="128" name="Rectangle"/>
            <p:cNvSpPr/>
            <p:nvPr/>
          </p:nvSpPr>
          <p:spPr>
            <a:xfrm>
              <a:off x="-1" y="0"/>
              <a:ext cx="1014156" cy="647132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29" name="Node 3"/>
            <p:cNvSpPr/>
            <p:nvPr/>
          </p:nvSpPr>
          <p:spPr>
            <a:xfrm>
              <a:off x="-1" y="144494"/>
              <a:ext cx="1014156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Node 3</a:t>
              </a:r>
            </a:p>
          </p:txBody>
        </p:sp>
      </p:grpSp>
      <p:grpSp>
        <p:nvGrpSpPr>
          <p:cNvPr id="133" name="Rectangle 96"/>
          <p:cNvGrpSpPr/>
          <p:nvPr/>
        </p:nvGrpSpPr>
        <p:grpSpPr>
          <a:xfrm>
            <a:off x="7059606" y="6170335"/>
            <a:ext cx="1014156" cy="647132"/>
            <a:chOff x="0" y="0"/>
            <a:chExt cx="1014155" cy="647130"/>
          </a:xfrm>
        </p:grpSpPr>
        <p:sp>
          <p:nvSpPr>
            <p:cNvPr id="131" name="Rectangle"/>
            <p:cNvSpPr/>
            <p:nvPr/>
          </p:nvSpPr>
          <p:spPr>
            <a:xfrm>
              <a:off x="-1" y="-1"/>
              <a:ext cx="1014156" cy="647132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32" name="Node 6"/>
            <p:cNvSpPr/>
            <p:nvPr/>
          </p:nvSpPr>
          <p:spPr>
            <a:xfrm>
              <a:off x="-1" y="144494"/>
              <a:ext cx="1014156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Node 6</a:t>
              </a:r>
            </a:p>
          </p:txBody>
        </p:sp>
      </p:grpSp>
      <p:grpSp>
        <p:nvGrpSpPr>
          <p:cNvPr id="136" name="Rectangle 97"/>
          <p:cNvGrpSpPr/>
          <p:nvPr/>
        </p:nvGrpSpPr>
        <p:grpSpPr>
          <a:xfrm>
            <a:off x="8702670" y="6170336"/>
            <a:ext cx="1014156" cy="647131"/>
            <a:chOff x="0" y="0"/>
            <a:chExt cx="1014155" cy="647129"/>
          </a:xfrm>
        </p:grpSpPr>
        <p:sp>
          <p:nvSpPr>
            <p:cNvPr id="134" name="Rectangle"/>
            <p:cNvSpPr/>
            <p:nvPr/>
          </p:nvSpPr>
          <p:spPr>
            <a:xfrm>
              <a:off x="-1" y="0"/>
              <a:ext cx="1014156" cy="64713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35" name="Node 7"/>
            <p:cNvSpPr/>
            <p:nvPr/>
          </p:nvSpPr>
          <p:spPr>
            <a:xfrm>
              <a:off x="-1" y="144494"/>
              <a:ext cx="1014156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Node 7</a:t>
              </a:r>
            </a:p>
          </p:txBody>
        </p:sp>
      </p:grpSp>
      <p:sp>
        <p:nvSpPr>
          <p:cNvPr id="137" name="TextBox 122"/>
          <p:cNvSpPr/>
          <p:nvPr/>
        </p:nvSpPr>
        <p:spPr>
          <a:xfrm>
            <a:off x="5821676" y="6245628"/>
            <a:ext cx="662249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138" name="Arrow: Up-Down 129"/>
          <p:cNvSpPr/>
          <p:nvPr/>
        </p:nvSpPr>
        <p:spPr>
          <a:xfrm rot="3738393">
            <a:off x="3435753" y="5145089"/>
            <a:ext cx="190676" cy="1262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32"/>
                </a:moveTo>
                <a:lnTo>
                  <a:pt x="10800" y="0"/>
                </a:lnTo>
                <a:lnTo>
                  <a:pt x="21600" y="1632"/>
                </a:lnTo>
                <a:lnTo>
                  <a:pt x="16200" y="1632"/>
                </a:lnTo>
                <a:lnTo>
                  <a:pt x="16200" y="19968"/>
                </a:lnTo>
                <a:lnTo>
                  <a:pt x="21600" y="19968"/>
                </a:lnTo>
                <a:lnTo>
                  <a:pt x="10800" y="21600"/>
                </a:lnTo>
                <a:lnTo>
                  <a:pt x="0" y="19968"/>
                </a:lnTo>
                <a:lnTo>
                  <a:pt x="5400" y="19968"/>
                </a:lnTo>
                <a:lnTo>
                  <a:pt x="5400" y="1632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9" name="Arrow: Up-Down 130"/>
          <p:cNvSpPr/>
          <p:nvPr/>
        </p:nvSpPr>
        <p:spPr>
          <a:xfrm rot="6867900">
            <a:off x="8572065" y="5188351"/>
            <a:ext cx="190676" cy="12621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32"/>
                </a:moveTo>
                <a:lnTo>
                  <a:pt x="10800" y="0"/>
                </a:lnTo>
                <a:lnTo>
                  <a:pt x="21600" y="1632"/>
                </a:lnTo>
                <a:lnTo>
                  <a:pt x="16200" y="1632"/>
                </a:lnTo>
                <a:lnTo>
                  <a:pt x="16200" y="19968"/>
                </a:lnTo>
                <a:lnTo>
                  <a:pt x="21600" y="19968"/>
                </a:lnTo>
                <a:lnTo>
                  <a:pt x="10800" y="21600"/>
                </a:lnTo>
                <a:lnTo>
                  <a:pt x="0" y="19968"/>
                </a:lnTo>
                <a:lnTo>
                  <a:pt x="5400" y="19968"/>
                </a:lnTo>
                <a:lnTo>
                  <a:pt x="5400" y="1632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0" name="Arrow: Up-Down 131"/>
          <p:cNvSpPr/>
          <p:nvPr/>
        </p:nvSpPr>
        <p:spPr>
          <a:xfrm rot="2452795">
            <a:off x="4657276" y="5584554"/>
            <a:ext cx="201461" cy="636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421"/>
                </a:moveTo>
                <a:lnTo>
                  <a:pt x="10800" y="0"/>
                </a:lnTo>
                <a:lnTo>
                  <a:pt x="21600" y="3421"/>
                </a:lnTo>
                <a:lnTo>
                  <a:pt x="16200" y="3421"/>
                </a:lnTo>
                <a:lnTo>
                  <a:pt x="16200" y="18179"/>
                </a:lnTo>
                <a:lnTo>
                  <a:pt x="21600" y="18179"/>
                </a:lnTo>
                <a:lnTo>
                  <a:pt x="10800" y="21600"/>
                </a:lnTo>
                <a:lnTo>
                  <a:pt x="0" y="18179"/>
                </a:lnTo>
                <a:lnTo>
                  <a:pt x="5400" y="18179"/>
                </a:lnTo>
                <a:lnTo>
                  <a:pt x="5400" y="3421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1" name="Arrow: Up-Down 132"/>
          <p:cNvSpPr/>
          <p:nvPr/>
        </p:nvSpPr>
        <p:spPr>
          <a:xfrm rot="7920874">
            <a:off x="7271318" y="5562336"/>
            <a:ext cx="201461" cy="636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421"/>
                </a:moveTo>
                <a:lnTo>
                  <a:pt x="10800" y="0"/>
                </a:lnTo>
                <a:lnTo>
                  <a:pt x="21600" y="3421"/>
                </a:lnTo>
                <a:lnTo>
                  <a:pt x="16200" y="3421"/>
                </a:lnTo>
                <a:lnTo>
                  <a:pt x="16200" y="18179"/>
                </a:lnTo>
                <a:lnTo>
                  <a:pt x="21600" y="18179"/>
                </a:lnTo>
                <a:lnTo>
                  <a:pt x="10800" y="21600"/>
                </a:lnTo>
                <a:lnTo>
                  <a:pt x="0" y="18179"/>
                </a:lnTo>
                <a:lnTo>
                  <a:pt x="5400" y="18179"/>
                </a:lnTo>
                <a:lnTo>
                  <a:pt x="5400" y="3421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145" name="Arrow: Curved Up 133"/>
          <p:cNvGrpSpPr/>
          <p:nvPr/>
        </p:nvGrpSpPr>
        <p:grpSpPr>
          <a:xfrm>
            <a:off x="5470538" y="5636517"/>
            <a:ext cx="1182867" cy="354703"/>
            <a:chOff x="0" y="0"/>
            <a:chExt cx="1182866" cy="354702"/>
          </a:xfrm>
        </p:grpSpPr>
        <p:sp>
          <p:nvSpPr>
            <p:cNvPr id="142" name="Shape"/>
            <p:cNvSpPr/>
            <p:nvPr/>
          </p:nvSpPr>
          <p:spPr>
            <a:xfrm>
              <a:off x="0" y="-1"/>
              <a:ext cx="1182867" cy="354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30" fill="norm" stroke="1" extrusionOk="0">
                  <a:moveTo>
                    <a:pt x="20290" y="0"/>
                  </a:moveTo>
                  <a:lnTo>
                    <a:pt x="21600" y="5207"/>
                  </a:lnTo>
                  <a:lnTo>
                    <a:pt x="20790" y="5207"/>
                  </a:lnTo>
                  <a:cubicBezTo>
                    <a:pt x="19604" y="15033"/>
                    <a:pt x="15279" y="21600"/>
                    <a:pt x="10550" y="20757"/>
                  </a:cubicBezTo>
                  <a:cubicBezTo>
                    <a:pt x="14677" y="20020"/>
                    <a:pt x="18136" y="13783"/>
                    <a:pt x="19171" y="5207"/>
                  </a:cubicBezTo>
                  <a:lnTo>
                    <a:pt x="18362" y="5207"/>
                  </a:lnTo>
                  <a:close/>
                  <a:moveTo>
                    <a:pt x="9740" y="20829"/>
                  </a:moveTo>
                  <a:cubicBezTo>
                    <a:pt x="4361" y="20829"/>
                    <a:pt x="0" y="11503"/>
                    <a:pt x="0" y="0"/>
                  </a:cubicBezTo>
                  <a:lnTo>
                    <a:pt x="1619" y="0"/>
                  </a:lnTo>
                  <a:cubicBezTo>
                    <a:pt x="1619" y="11503"/>
                    <a:pt x="5980" y="20829"/>
                    <a:pt x="11359" y="20829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43" name="Shape"/>
            <p:cNvSpPr/>
            <p:nvPr/>
          </p:nvSpPr>
          <p:spPr>
            <a:xfrm>
              <a:off x="-1" y="-1"/>
              <a:ext cx="622072" cy="354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21" y="21600"/>
                  </a:moveTo>
                  <a:cubicBezTo>
                    <a:pt x="8292" y="21600"/>
                    <a:pt x="0" y="11929"/>
                    <a:pt x="0" y="0"/>
                  </a:cubicBezTo>
                  <a:lnTo>
                    <a:pt x="3079" y="0"/>
                  </a:lnTo>
                  <a:cubicBezTo>
                    <a:pt x="3079" y="11929"/>
                    <a:pt x="11371" y="21600"/>
                    <a:pt x="21600" y="2160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44" name="Line"/>
            <p:cNvSpPr/>
            <p:nvPr/>
          </p:nvSpPr>
          <p:spPr>
            <a:xfrm>
              <a:off x="0" y="-1"/>
              <a:ext cx="1182867" cy="354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50" y="21525"/>
                  </a:moveTo>
                  <a:cubicBezTo>
                    <a:pt x="14677" y="20762"/>
                    <a:pt x="18136" y="14293"/>
                    <a:pt x="19171" y="5400"/>
                  </a:cubicBezTo>
                  <a:lnTo>
                    <a:pt x="18362" y="5400"/>
                  </a:lnTo>
                  <a:lnTo>
                    <a:pt x="20290" y="0"/>
                  </a:lnTo>
                  <a:lnTo>
                    <a:pt x="21600" y="5400"/>
                  </a:lnTo>
                  <a:lnTo>
                    <a:pt x="20790" y="5400"/>
                  </a:lnTo>
                  <a:cubicBezTo>
                    <a:pt x="19680" y="14937"/>
                    <a:pt x="15801" y="21600"/>
                    <a:pt x="11359" y="21600"/>
                  </a:cubicBezTo>
                  <a:lnTo>
                    <a:pt x="9740" y="21600"/>
                  </a:lnTo>
                  <a:cubicBezTo>
                    <a:pt x="4361" y="21600"/>
                    <a:pt x="0" y="11929"/>
                    <a:pt x="0" y="0"/>
                  </a:cubicBezTo>
                  <a:lnTo>
                    <a:pt x="1619" y="0"/>
                  </a:lnTo>
                  <a:cubicBezTo>
                    <a:pt x="1619" y="11929"/>
                    <a:pt x="5980" y="21600"/>
                    <a:pt x="11359" y="21600"/>
                  </a:cubicBezTo>
                </a:path>
              </a:pathLst>
            </a:custGeom>
            <a:noFill/>
            <a:ln w="12700" cap="flat">
              <a:solidFill>
                <a:srgbClr val="BA8C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146" name="Backpropagation…"/>
          <p:cNvSpPr/>
          <p:nvPr/>
        </p:nvSpPr>
        <p:spPr>
          <a:xfrm>
            <a:off x="4894944" y="3365184"/>
            <a:ext cx="2515712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Backpropagation</a:t>
            </a:r>
          </a:p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OpenMP/CUDA for BLAS</a:t>
            </a:r>
          </a:p>
        </p:txBody>
      </p:sp>
      <p:sp>
        <p:nvSpPr>
          <p:cNvPr id="147" name="SGD"/>
          <p:cNvSpPr/>
          <p:nvPr/>
        </p:nvSpPr>
        <p:spPr>
          <a:xfrm>
            <a:off x="4205070" y="4759935"/>
            <a:ext cx="3895461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solidFill>
                  <a:schemeClr val="accent5">
                    <a:satOff val="-19091"/>
                    <a:lumOff val="-11921"/>
                  </a:schemeClr>
                </a:solidFill>
              </a:rPr>
              <a:t>SGD</a:t>
            </a:r>
            <a:r>
              <a:t>, </a:t>
            </a:r>
            <a:r>
              <a:rPr>
                <a:solidFill>
                  <a:schemeClr val="accent5">
                    <a:satOff val="-19091"/>
                    <a:lumOff val="-11921"/>
                  </a:schemeClr>
                </a:solidFill>
              </a:rPr>
              <a:t>Adam</a:t>
            </a:r>
            <a:r>
              <a:t>, </a:t>
            </a:r>
            <a:r>
              <a:rPr>
                <a:solidFill>
                  <a:schemeClr val="accent5">
                    <a:satOff val="-19091"/>
                    <a:lumOff val="-11921"/>
                  </a:schemeClr>
                </a:solidFill>
              </a:rPr>
              <a:t>AdaGrad</a:t>
            </a:r>
            <a:r>
              <a:t> or </a:t>
            </a:r>
            <a:r>
              <a:rPr>
                <a:solidFill>
                  <a:schemeClr val="accent5">
                    <a:satOff val="-19091"/>
                    <a:lumOff val="-11921"/>
                  </a:schemeClr>
                </a:solidFill>
              </a:rPr>
              <a:t>Hessian-Free</a:t>
            </a:r>
          </a:p>
        </p:txBody>
      </p:sp>
      <p:grpSp>
        <p:nvGrpSpPr>
          <p:cNvPr id="150" name="Group"/>
          <p:cNvGrpSpPr/>
          <p:nvPr/>
        </p:nvGrpSpPr>
        <p:grpSpPr>
          <a:xfrm>
            <a:off x="5163617" y="4385654"/>
            <a:ext cx="1978366" cy="370839"/>
            <a:chOff x="0" y="0"/>
            <a:chExt cx="1978365" cy="370838"/>
          </a:xfrm>
        </p:grpSpPr>
        <p:sp>
          <p:nvSpPr>
            <p:cNvPr id="148" name="Node 0: Host (     )"/>
            <p:cNvSpPr/>
            <p:nvPr/>
          </p:nvSpPr>
          <p:spPr>
            <a:xfrm>
              <a:off x="0" y="0"/>
              <a:ext cx="1978366" cy="3708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/>
              <a:r>
                <a:t>Node 0: Host (     )</a:t>
              </a:r>
            </a:p>
          </p:txBody>
        </p:sp>
        <p:pic>
          <p:nvPicPr>
            <p:cNvPr id="149" name="Screen Shot 2017-04-30 at 1.10.12 PM.png" descr="Screen Shot 2017-04-30 at 1.10.12 P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520528" y="53338"/>
              <a:ext cx="330201" cy="317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1" name="Rectangle"/>
          <p:cNvSpPr/>
          <p:nvPr/>
        </p:nvSpPr>
        <p:spPr>
          <a:xfrm>
            <a:off x="4147746" y="4304004"/>
            <a:ext cx="3938497" cy="12700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