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TextBox 23"/>
          <p:cNvGrpSpPr/>
          <p:nvPr/>
        </p:nvGrpSpPr>
        <p:grpSpPr>
          <a:xfrm>
            <a:off x="2016101" y="3587292"/>
            <a:ext cx="457948" cy="369336"/>
            <a:chOff x="0" y="-1"/>
            <a:chExt cx="457946" cy="369335"/>
          </a:xfrm>
        </p:grpSpPr>
        <p:sp>
          <p:nvSpPr>
            <p:cNvPr id="112" name="Rectangle"/>
            <p:cNvSpPr/>
            <p:nvPr/>
          </p:nvSpPr>
          <p:spPr>
            <a:xfrm>
              <a:off x="-1" y="-2"/>
              <a:ext cx="457948" cy="369337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" name="Text"/>
            <p:cNvSpPr/>
            <p:nvPr/>
          </p:nvSpPr>
          <p:spPr>
            <a:xfrm>
              <a:off x="-1" y="-2"/>
              <a:ext cx="45794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grpSp>
        <p:nvGrpSpPr>
          <p:cNvPr id="117" name="Rectangle 85"/>
          <p:cNvGrpSpPr/>
          <p:nvPr/>
        </p:nvGrpSpPr>
        <p:grpSpPr>
          <a:xfrm>
            <a:off x="4134196" y="5164974"/>
            <a:ext cx="3912526" cy="451722"/>
            <a:chOff x="0" y="-1"/>
            <a:chExt cx="3912525" cy="451721"/>
          </a:xfrm>
        </p:grpSpPr>
        <p:sp>
          <p:nvSpPr>
            <p:cNvPr id="115" name="Rectangle"/>
            <p:cNvSpPr/>
            <p:nvPr/>
          </p:nvSpPr>
          <p:spPr>
            <a:xfrm>
              <a:off x="-1" y="-2"/>
              <a:ext cx="3912527" cy="45172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6" name="Text"/>
            <p:cNvSpPr/>
            <p:nvPr/>
          </p:nvSpPr>
          <p:spPr>
            <a:xfrm>
              <a:off x="-1" y="-2"/>
              <a:ext cx="3912527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18" name="Connector: Elbow 87"/>
          <p:cNvSpPr/>
          <p:nvPr/>
        </p:nvSpPr>
        <p:spPr>
          <a:xfrm rot="5400000">
            <a:off x="7907900" y="4075499"/>
            <a:ext cx="1454157" cy="117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1" name="Rectangle 88"/>
          <p:cNvGrpSpPr/>
          <p:nvPr/>
        </p:nvGrpSpPr>
        <p:grpSpPr>
          <a:xfrm>
            <a:off x="8933709" y="3587292"/>
            <a:ext cx="552078" cy="369336"/>
            <a:chOff x="0" y="-1"/>
            <a:chExt cx="552077" cy="369335"/>
          </a:xfrm>
        </p:grpSpPr>
        <p:sp>
          <p:nvSpPr>
            <p:cNvPr id="119" name="Rectangle"/>
            <p:cNvSpPr/>
            <p:nvPr/>
          </p:nvSpPr>
          <p:spPr>
            <a:xfrm>
              <a:off x="-1" y="-2"/>
              <a:ext cx="552078" cy="36933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0" name="Text"/>
            <p:cNvSpPr/>
            <p:nvPr/>
          </p:nvSpPr>
          <p:spPr>
            <a:xfrm>
              <a:off x="-1" y="-2"/>
              <a:ext cx="55207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2" name="Connector: Elbow 90"/>
          <p:cNvSpPr/>
          <p:nvPr/>
        </p:nvSpPr>
        <p:spPr>
          <a:xfrm>
            <a:off x="2272028" y="3958590"/>
            <a:ext cx="1856742" cy="1431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25" name="Rectangle 91"/>
          <p:cNvGrpSpPr/>
          <p:nvPr/>
        </p:nvGrpSpPr>
        <p:grpSpPr>
          <a:xfrm>
            <a:off x="2264899" y="4970362"/>
            <a:ext cx="1858843" cy="646333"/>
            <a:chOff x="0" y="0"/>
            <a:chExt cx="1858842" cy="646332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1858843" cy="646334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4" name="Text"/>
            <p:cNvSpPr/>
            <p:nvPr/>
          </p:nvSpPr>
          <p:spPr>
            <a:xfrm>
              <a:off x="0" y="-1"/>
              <a:ext cx="18588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26" name="Rectangle 92"/>
          <p:cNvSpPr/>
          <p:nvPr/>
        </p:nvSpPr>
        <p:spPr>
          <a:xfrm>
            <a:off x="1684712" y="2744705"/>
            <a:ext cx="8473442" cy="2054510"/>
          </a:xfrm>
          <a:prstGeom prst="rect">
            <a:avLst/>
          </a:prstGeom>
          <a:ln w="28575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n w="6349">
                  <a:solidFill>
                    <a:srgbClr val="000000"/>
                  </a:solidFill>
                </a:ln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7" name="TextBox 93"/>
          <p:cNvSpPr/>
          <p:nvPr/>
        </p:nvSpPr>
        <p:spPr>
          <a:xfrm>
            <a:off x="1828919" y="2854505"/>
            <a:ext cx="1085555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Node 1</a:t>
            </a:r>
          </a:p>
        </p:txBody>
      </p:sp>
      <p:grpSp>
        <p:nvGrpSpPr>
          <p:cNvPr id="130" name="Rectangle 94"/>
          <p:cNvGrpSpPr/>
          <p:nvPr/>
        </p:nvGrpSpPr>
        <p:grpSpPr>
          <a:xfrm>
            <a:off x="2471650" y="6170336"/>
            <a:ext cx="1014156" cy="647134"/>
            <a:chOff x="0" y="0"/>
            <a:chExt cx="1014155" cy="647133"/>
          </a:xfrm>
        </p:grpSpPr>
        <p:sp>
          <p:nvSpPr>
            <p:cNvPr id="128" name="Rectangle"/>
            <p:cNvSpPr/>
            <p:nvPr/>
          </p:nvSpPr>
          <p:spPr>
            <a:xfrm>
              <a:off x="-1" y="0"/>
              <a:ext cx="1014156" cy="647134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Node 2"/>
            <p:cNvSpPr/>
            <p:nvPr/>
          </p:nvSpPr>
          <p:spPr>
            <a:xfrm>
              <a:off x="-1" y="144495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2</a:t>
              </a:r>
            </a:p>
          </p:txBody>
        </p:sp>
      </p:grpSp>
      <p:grpSp>
        <p:nvGrpSpPr>
          <p:cNvPr id="133" name="Rectangle 95"/>
          <p:cNvGrpSpPr/>
          <p:nvPr/>
        </p:nvGrpSpPr>
        <p:grpSpPr>
          <a:xfrm>
            <a:off x="4153509" y="6170336"/>
            <a:ext cx="1014156" cy="647132"/>
            <a:chOff x="0" y="0"/>
            <a:chExt cx="1014155" cy="647130"/>
          </a:xfrm>
        </p:grpSpPr>
        <p:sp>
          <p:nvSpPr>
            <p:cNvPr id="131" name="Rectangle"/>
            <p:cNvSpPr/>
            <p:nvPr/>
          </p:nvSpPr>
          <p:spPr>
            <a:xfrm>
              <a:off x="-1" y="0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2" name="Node 3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3</a:t>
              </a:r>
            </a:p>
          </p:txBody>
        </p:sp>
      </p:grpSp>
      <p:grpSp>
        <p:nvGrpSpPr>
          <p:cNvPr id="136" name="Rectangle 96"/>
          <p:cNvGrpSpPr/>
          <p:nvPr/>
        </p:nvGrpSpPr>
        <p:grpSpPr>
          <a:xfrm>
            <a:off x="7059606" y="6170335"/>
            <a:ext cx="1014156" cy="647132"/>
            <a:chOff x="0" y="0"/>
            <a:chExt cx="1014155" cy="64713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1014156" cy="64713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5" name="Node 6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6</a:t>
              </a:r>
            </a:p>
          </p:txBody>
        </p:sp>
      </p:grpSp>
      <p:grpSp>
        <p:nvGrpSpPr>
          <p:cNvPr id="139" name="Rectangle 97"/>
          <p:cNvGrpSpPr/>
          <p:nvPr/>
        </p:nvGrpSpPr>
        <p:grpSpPr>
          <a:xfrm>
            <a:off x="8702670" y="6170336"/>
            <a:ext cx="1014156" cy="647131"/>
            <a:chOff x="0" y="0"/>
            <a:chExt cx="1014155" cy="647129"/>
          </a:xfrm>
        </p:grpSpPr>
        <p:sp>
          <p:nvSpPr>
            <p:cNvPr id="137" name="Rectangle"/>
            <p:cNvSpPr/>
            <p:nvPr/>
          </p:nvSpPr>
          <p:spPr>
            <a:xfrm>
              <a:off x="-1" y="0"/>
              <a:ext cx="1014156" cy="64713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8" name="Node 7"/>
            <p:cNvSpPr/>
            <p:nvPr/>
          </p:nvSpPr>
          <p:spPr>
            <a:xfrm>
              <a:off x="-1" y="144494"/>
              <a:ext cx="101415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Node 7</a:t>
              </a:r>
            </a:p>
          </p:txBody>
        </p:sp>
      </p:grpSp>
      <p:sp>
        <p:nvSpPr>
          <p:cNvPr id="140" name="TextBox 122"/>
          <p:cNvSpPr/>
          <p:nvPr/>
        </p:nvSpPr>
        <p:spPr>
          <a:xfrm>
            <a:off x="5821676" y="6245628"/>
            <a:ext cx="66224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41" name="Arrow: Up-Down 129"/>
          <p:cNvSpPr/>
          <p:nvPr/>
        </p:nvSpPr>
        <p:spPr>
          <a:xfrm rot="3738393">
            <a:off x="3435753" y="5145089"/>
            <a:ext cx="190676" cy="126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2" name="Arrow: Up-Down 130"/>
          <p:cNvSpPr/>
          <p:nvPr/>
        </p:nvSpPr>
        <p:spPr>
          <a:xfrm rot="6867900">
            <a:off x="8572065" y="5188351"/>
            <a:ext cx="190676" cy="1262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"/>
                </a:moveTo>
                <a:lnTo>
                  <a:pt x="10800" y="0"/>
                </a:lnTo>
                <a:lnTo>
                  <a:pt x="21600" y="1632"/>
                </a:lnTo>
                <a:lnTo>
                  <a:pt x="16200" y="1632"/>
                </a:lnTo>
                <a:lnTo>
                  <a:pt x="16200" y="19968"/>
                </a:lnTo>
                <a:lnTo>
                  <a:pt x="21600" y="19968"/>
                </a:lnTo>
                <a:lnTo>
                  <a:pt x="10800" y="21600"/>
                </a:lnTo>
                <a:lnTo>
                  <a:pt x="0" y="19968"/>
                </a:lnTo>
                <a:lnTo>
                  <a:pt x="5400" y="19968"/>
                </a:lnTo>
                <a:lnTo>
                  <a:pt x="5400" y="1632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3" name="Arrow: Up-Down 131"/>
          <p:cNvSpPr/>
          <p:nvPr/>
        </p:nvSpPr>
        <p:spPr>
          <a:xfrm rot="2452795">
            <a:off x="4657276" y="5584554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4" name="Arrow: Up-Down 132"/>
          <p:cNvSpPr/>
          <p:nvPr/>
        </p:nvSpPr>
        <p:spPr>
          <a:xfrm rot="7920874">
            <a:off x="7271318" y="5562336"/>
            <a:ext cx="201461" cy="636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21"/>
                </a:moveTo>
                <a:lnTo>
                  <a:pt x="10800" y="0"/>
                </a:lnTo>
                <a:lnTo>
                  <a:pt x="21600" y="3421"/>
                </a:lnTo>
                <a:lnTo>
                  <a:pt x="16200" y="3421"/>
                </a:lnTo>
                <a:lnTo>
                  <a:pt x="16200" y="18179"/>
                </a:lnTo>
                <a:lnTo>
                  <a:pt x="21600" y="18179"/>
                </a:lnTo>
                <a:lnTo>
                  <a:pt x="10800" y="21600"/>
                </a:lnTo>
                <a:lnTo>
                  <a:pt x="0" y="18179"/>
                </a:lnTo>
                <a:lnTo>
                  <a:pt x="5400" y="18179"/>
                </a:lnTo>
                <a:lnTo>
                  <a:pt x="5400" y="342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48" name="Arrow: Curved Up 133"/>
          <p:cNvGrpSpPr/>
          <p:nvPr/>
        </p:nvGrpSpPr>
        <p:grpSpPr>
          <a:xfrm>
            <a:off x="5470538" y="5636517"/>
            <a:ext cx="1182867" cy="354703"/>
            <a:chOff x="0" y="0"/>
            <a:chExt cx="1182866" cy="354702"/>
          </a:xfrm>
        </p:grpSpPr>
        <p:sp>
          <p:nvSpPr>
            <p:cNvPr id="145" name="Shape"/>
            <p:cNvSpPr/>
            <p:nvPr/>
          </p:nvSpPr>
          <p:spPr>
            <a:xfrm>
              <a:off x="0" y="-1"/>
              <a:ext cx="1182867" cy="35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0" fill="norm" stroke="1" extrusionOk="0">
                  <a:moveTo>
                    <a:pt x="20290" y="0"/>
                  </a:moveTo>
                  <a:lnTo>
                    <a:pt x="21600" y="5207"/>
                  </a:lnTo>
                  <a:lnTo>
                    <a:pt x="20790" y="5207"/>
                  </a:lnTo>
                  <a:cubicBezTo>
                    <a:pt x="19604" y="15033"/>
                    <a:pt x="15279" y="21600"/>
                    <a:pt x="10550" y="20757"/>
                  </a:cubicBezTo>
                  <a:cubicBezTo>
                    <a:pt x="14677" y="20020"/>
                    <a:pt x="18136" y="13783"/>
                    <a:pt x="19171" y="5207"/>
                  </a:cubicBezTo>
                  <a:lnTo>
                    <a:pt x="18362" y="5207"/>
                  </a:lnTo>
                  <a:close/>
                  <a:moveTo>
                    <a:pt x="9740" y="20829"/>
                  </a:moveTo>
                  <a:cubicBezTo>
                    <a:pt x="4361" y="20829"/>
                    <a:pt x="0" y="11503"/>
                    <a:pt x="0" y="0"/>
                  </a:cubicBezTo>
                  <a:lnTo>
                    <a:pt x="1619" y="0"/>
                  </a:lnTo>
                  <a:cubicBezTo>
                    <a:pt x="1619" y="11503"/>
                    <a:pt x="5980" y="20829"/>
                    <a:pt x="11359" y="208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6" name="Shape"/>
            <p:cNvSpPr/>
            <p:nvPr/>
          </p:nvSpPr>
          <p:spPr>
            <a:xfrm>
              <a:off x="-1" y="-1"/>
              <a:ext cx="622072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21" y="21600"/>
                  </a:moveTo>
                  <a:cubicBezTo>
                    <a:pt x="8292" y="21600"/>
                    <a:pt x="0" y="11929"/>
                    <a:pt x="0" y="0"/>
                  </a:cubicBezTo>
                  <a:lnTo>
                    <a:pt x="3079" y="0"/>
                  </a:lnTo>
                  <a:cubicBezTo>
                    <a:pt x="3079" y="11929"/>
                    <a:pt x="11371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0" y="-1"/>
              <a:ext cx="1182867" cy="35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50" y="21525"/>
                  </a:moveTo>
                  <a:cubicBezTo>
                    <a:pt x="14677" y="20762"/>
                    <a:pt x="18136" y="14293"/>
                    <a:pt x="19171" y="5400"/>
                  </a:cubicBezTo>
                  <a:lnTo>
                    <a:pt x="18362" y="5400"/>
                  </a:lnTo>
                  <a:lnTo>
                    <a:pt x="20290" y="0"/>
                  </a:lnTo>
                  <a:lnTo>
                    <a:pt x="21600" y="5400"/>
                  </a:lnTo>
                  <a:lnTo>
                    <a:pt x="20790" y="5400"/>
                  </a:lnTo>
                  <a:cubicBezTo>
                    <a:pt x="19680" y="14937"/>
                    <a:pt x="15801" y="21600"/>
                    <a:pt x="11359" y="21600"/>
                  </a:cubicBezTo>
                  <a:lnTo>
                    <a:pt x="9740" y="21600"/>
                  </a:lnTo>
                  <a:cubicBezTo>
                    <a:pt x="4361" y="21600"/>
                    <a:pt x="0" y="11929"/>
                    <a:pt x="0" y="0"/>
                  </a:cubicBezTo>
                  <a:lnTo>
                    <a:pt x="1619" y="0"/>
                  </a:lnTo>
                  <a:cubicBezTo>
                    <a:pt x="1619" y="11929"/>
                    <a:pt x="5980" y="21600"/>
                    <a:pt x="11359" y="21600"/>
                  </a:cubicBezTo>
                </a:path>
              </a:pathLst>
            </a:custGeom>
            <a:noFill/>
            <a:ln w="1270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149" name="SGD"/>
          <p:cNvSpPr/>
          <p:nvPr/>
        </p:nvSpPr>
        <p:spPr>
          <a:xfrm>
            <a:off x="5807531" y="2898954"/>
            <a:ext cx="50887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SGD</a:t>
            </a:r>
          </a:p>
        </p:txBody>
      </p:sp>
      <p:sp>
        <p:nvSpPr>
          <p:cNvPr id="150" name="Adam"/>
          <p:cNvSpPr/>
          <p:nvPr/>
        </p:nvSpPr>
        <p:spPr>
          <a:xfrm>
            <a:off x="5723871" y="3592889"/>
            <a:ext cx="67619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Adam</a:t>
            </a:r>
          </a:p>
        </p:txBody>
      </p:sp>
      <p:sp>
        <p:nvSpPr>
          <p:cNvPr id="151" name="AdaGrad"/>
          <p:cNvSpPr/>
          <p:nvPr/>
        </p:nvSpPr>
        <p:spPr>
          <a:xfrm>
            <a:off x="5573294" y="4177899"/>
            <a:ext cx="97735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AdaGrad</a:t>
            </a:r>
          </a:p>
        </p:txBody>
      </p:sp>
      <p:sp>
        <p:nvSpPr>
          <p:cNvPr id="152" name="or"/>
          <p:cNvSpPr/>
          <p:nvPr/>
        </p:nvSpPr>
        <p:spPr>
          <a:xfrm>
            <a:off x="5927641" y="3914626"/>
            <a:ext cx="268656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53" name="or"/>
          <p:cNvSpPr/>
          <p:nvPr/>
        </p:nvSpPr>
        <p:spPr>
          <a:xfrm>
            <a:off x="5927641" y="3277672"/>
            <a:ext cx="268656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FF26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160" name="Connection Line"/>
          <p:cNvSpPr/>
          <p:nvPr/>
        </p:nvSpPr>
        <p:spPr>
          <a:xfrm>
            <a:off x="2474096" y="3124282"/>
            <a:ext cx="3333436" cy="606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" name="Connection Line"/>
          <p:cNvSpPr/>
          <p:nvPr/>
        </p:nvSpPr>
        <p:spPr>
          <a:xfrm>
            <a:off x="2474096" y="3771959"/>
            <a:ext cx="3249776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2" name="Connection Line"/>
          <p:cNvSpPr/>
          <p:nvPr/>
        </p:nvSpPr>
        <p:spPr>
          <a:xfrm>
            <a:off x="2474096" y="3807062"/>
            <a:ext cx="3099199" cy="475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3" name="Connection Line"/>
          <p:cNvSpPr/>
          <p:nvPr/>
        </p:nvSpPr>
        <p:spPr>
          <a:xfrm>
            <a:off x="6316410" y="3134115"/>
            <a:ext cx="2617301" cy="576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" name="Connection Line"/>
          <p:cNvSpPr/>
          <p:nvPr/>
        </p:nvSpPr>
        <p:spPr>
          <a:xfrm>
            <a:off x="6400070" y="3771959"/>
            <a:ext cx="2533641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5" name="Connection Line"/>
          <p:cNvSpPr/>
          <p:nvPr/>
        </p:nvSpPr>
        <p:spPr>
          <a:xfrm>
            <a:off x="6550646" y="3823261"/>
            <a:ext cx="2383065" cy="442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