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373737"/>
                </a:solidFill>
                <a:highlight>
                  <a:srgbClr val="F2F2F2"/>
                </a:highlight>
                <a:latin typeface="Calibri"/>
                <a:ea typeface="Calibri"/>
                <a:cs typeface="Calibri"/>
                <a:sym typeface="Calibri"/>
              </a:rPr>
              <a:t>Figure 4 and 5 compares the running time till convergence and average running time per iteration respectively. We conclude that Hessian-free with GPU performs the best in terms of total runtime till convergence. As for Adjusted gradient (ADA) methods, though each iteration runs fast on average, they usually need more iterations to converge, and variance of the number of iterations is large. These observations fit our expectation because ADA based methods are more stochastic.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Figure 6 is about the strong scaling. </a:t>
            </a:r>
            <a:r>
              <a:rPr i="1" lang="en" sz="1200">
                <a:solidFill>
                  <a:srgbClr val="373737"/>
                </a:solidFill>
                <a:highlight>
                  <a:srgbClr val="F2F2F2"/>
                </a:highlight>
                <a:latin typeface="Calibri"/>
                <a:ea typeface="Calibri"/>
                <a:cs typeface="Calibri"/>
                <a:sym typeface="Calibri"/>
              </a:rPr>
              <a:t>Left: Total time until convergence by node for all ADA algorithms run with 4 cores. Right: average runtime per iteration. Dashed curves belong to algorithms with chain length = 20,  namely each model replica had to run 20 iterations before pushing gradient weight to master node. Solid curves are algorithms with chain length = 1.</a:t>
            </a:r>
          </a:p>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We find that in both graphs the batch size does not affect the runtime too much. This suggests in each model replica, matrix computations are well handled, and is not a bottleneck of our algorithm. </a:t>
            </a:r>
          </a:p>
          <a:p>
            <a:pPr lvl="0" rtl="0">
              <a:lnSpc>
                <a:spcPct val="115000"/>
              </a:lnSpc>
              <a:spcBef>
                <a:spcPts val="800"/>
              </a:spcBef>
              <a:spcAft>
                <a:spcPts val="1100"/>
              </a:spcAft>
              <a:buNone/>
            </a:pPr>
            <a:r>
              <a:rPr lang="en" sz="1200">
                <a:solidFill>
                  <a:srgbClr val="373737"/>
                </a:solidFill>
                <a:highlight>
                  <a:srgbClr val="F2F2F2"/>
                </a:highlight>
                <a:latin typeface="Calibri"/>
                <a:ea typeface="Calibri"/>
                <a:cs typeface="Calibri"/>
                <a:sym typeface="Calibri"/>
              </a:rPr>
              <a:t>Comparing the curves for different chain lengths, we see that chain length = 1 (instant updating scheme) leads to longer average per iteration time, but shorter overall convergence time. We think this is because when chain length is shorter, we have more message passings, and hence more communication overhead. In the meanwhile, the whole model is closest to the sequential model. It makes use of data in all data shards, and therefore converges with fewer iterations.  We suppose that if the communication cost is high (internet speed, data chunk sizes, communication barriers, etc.), the cumulative updating scheme could outperform the instant version.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solidFill>
                  <a:srgbClr val="373737"/>
                </a:solidFill>
                <a:highlight>
                  <a:srgbClr val="F2F2F2"/>
                </a:highlight>
                <a:latin typeface="Calibri"/>
                <a:ea typeface="Calibri"/>
                <a:cs typeface="Calibri"/>
                <a:sym typeface="Calibri"/>
              </a:rPr>
              <a:t>In this figure, we examined the predictive accuracy of our models. The baseline accuracy is ~40%. We find none of these methods give high accuracies (e.g. &gt;80%).   </a:t>
            </a:r>
          </a:p>
          <a:p>
            <a:pPr lvl="0">
              <a:spcBef>
                <a:spcPts val="0"/>
              </a:spcBef>
              <a:buNone/>
            </a:pPr>
            <a:r>
              <a:rPr lang="en" sz="1200">
                <a:solidFill>
                  <a:srgbClr val="373737"/>
                </a:solidFill>
                <a:highlight>
                  <a:srgbClr val="F2F2F2"/>
                </a:highlight>
                <a:latin typeface="Calibri"/>
                <a:ea typeface="Calibri"/>
                <a:cs typeface="Calibri"/>
                <a:sym typeface="Calibri"/>
              </a:rPr>
              <a:t>A worrying observation is that MPI based models seem to have higher variances in accuracies. We find the loss metrics is actually very similar for all these models, so we think it’s partly because the stock price data is inherently hard to predict, and the algorithms  easily converges to some local optima. It could be helpful to run model “multiple times”, by shuffling and re-scattering data to data shards. Aslo, we could probably gain higher accuracies if we have larger input dimensions (e.g. more indexes, make use of time dependencies of timestamp data, etc.) or more suitable network structures (e.g. dropouts, recursive neural networks, deeper network, 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we found in our implementation in </a:t>
            </a:r>
            <a:r>
              <a:rPr lang="en">
                <a:solidFill>
                  <a:schemeClr val="dk1"/>
                </a:solidFill>
              </a:rPr>
              <a:t>multiprocessing module in python </a:t>
            </a:r>
            <a:r>
              <a:rPr lang="en"/>
              <a:t>that speedups are not very significant, let alone linear scaling partly because of the module-specific overheads of creating and merging the threads, partly because of the problem size not large enough now that we don’t have expensive computations as in backpropagation.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We created a hybrid sys that combines AdaGrad abd PSO, AdaGrad and gradient methods are good at local search, and PSO because it adds randomness to the search, is good at global search. the hybrid sys is  [talk about Algo] It take 3000 seconds for 100 swarms to converge (too long compared to others). More swarms, better accuracy and possibly faster convergence. Because the problem size scales linearly with the number of swarms and updating each swarm is independent of each other, if we match the threads with swarms, then we should ideally take 20s to reach convergence, and have the potential for parallelism to outperform other methods. </a:t>
            </a:r>
          </a:p>
          <a:p>
            <a:pPr lv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mentioned, future work should include parallelizing PSO in cython, and a more advanced hybird sys by alternating between PSO and Adagrad algorithm: when we have a good position via PSO global search, we deep dive into the neighbor of best position AdaGrad; if we found a better position, we replace the worst swarm with it; otherwise, we continue our global search.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t/>
            </a:r>
            <a:endParaRPr sz="1200">
              <a:solidFill>
                <a:srgbClr val="24292E"/>
              </a:solidFill>
              <a:highlight>
                <a:srgbClr val="FFFFFF"/>
              </a:highlight>
            </a:endParaRPr>
          </a:p>
          <a:p>
            <a:pPr lvl="0">
              <a:spcBef>
                <a:spcPts val="0"/>
              </a:spcBef>
              <a:buClr>
                <a:schemeClr val="dk1"/>
              </a:buClr>
              <a:buSzPct val="91666"/>
              <a:buFont typeface="Arial"/>
              <a:buNone/>
            </a:pPr>
            <a:r>
              <a:rPr lang="en" sz="1200">
                <a:solidFill>
                  <a:srgbClr val="24292E"/>
                </a:solidFill>
                <a:highlight>
                  <a:srgbClr val="FFFFFF"/>
                </a:highlight>
              </a:rPr>
              <a:t>Parallel neural network has also been a topic of great interest. There are generally two paradigms of parallelisation: data parallelism and model parallelism. Data Parallel is straightforward. Its correctness is mathematically supported, and is very commonly implemented with MPI [4]. Model parallel is more complicated. For large models that include millions to billions of parameters, the whole neural network is partitioned across different machines, and usually implemented with openMP and GPU. For our intended purpose, we can fit the whole network into one machine so that parallelism is applied to the largest computational bottleneck - BLAS operations in the backpropagation algorithm. </a:t>
            </a:r>
          </a:p>
          <a:p>
            <a:pPr lvl="0">
              <a:spcBef>
                <a:spcPts val="0"/>
              </a:spcBef>
              <a:buClr>
                <a:schemeClr val="dk1"/>
              </a:buClr>
              <a:buSzPct val="91666"/>
              <a:buFont typeface="Arial"/>
              <a:buNone/>
            </a:pPr>
            <a:r>
              <a:t/>
            </a:r>
            <a:endParaRPr sz="1200">
              <a:solidFill>
                <a:srgbClr val="24292E"/>
              </a:solidFill>
              <a:highlight>
                <a:srgbClr val="FFFFFF"/>
              </a:highlight>
            </a:endParaRPr>
          </a:p>
          <a:p>
            <a:pPr lvl="0">
              <a:spcBef>
                <a:spcPts val="0"/>
              </a:spcBef>
              <a:buNone/>
            </a:pPr>
            <a:r>
              <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In Newton’s method, we need the inverse of the hessian for optimization, but the hessian is basically a negative double derivative of the likelihood of the model</a:t>
            </a:r>
          </a:p>
          <a:p>
            <a:pPr indent="-228600" lvl="0" marL="457200" rtl="0">
              <a:spcBef>
                <a:spcPts val="0"/>
              </a:spcBef>
              <a:buChar char="-"/>
            </a:pPr>
            <a:r>
              <a:rPr lang="en"/>
              <a:t>Hessian-free is frequently used in conjugate gradient optimization (used to optimize quadratic equations, in this case f()). Delta f is a linear equation of x. </a:t>
            </a:r>
          </a:p>
          <a:p>
            <a:pPr indent="-228600" lvl="1" marL="914400" rtl="0">
              <a:spcBef>
                <a:spcPts val="0"/>
              </a:spcBef>
              <a:buChar char="-"/>
            </a:pPr>
            <a:r>
              <a:rPr lang="en"/>
              <a:t>Unlike newton’s method where no restrictions are placed on f()</a:t>
            </a:r>
          </a:p>
          <a:p>
            <a:pPr indent="-228600" lvl="0" marL="457200" rtl="0">
              <a:spcBef>
                <a:spcPts val="0"/>
              </a:spcBef>
              <a:buChar char="-"/>
            </a:pPr>
            <a:r>
              <a:rPr lang="en"/>
              <a:t>Hessian-free is approximated using finite differences</a:t>
            </a:r>
          </a:p>
          <a:p>
            <a:pPr indent="-228600" lvl="0" marL="457200" rtl="0">
              <a:spcBef>
                <a:spcPts val="0"/>
              </a:spcBef>
              <a:buChar char="-"/>
            </a:pPr>
            <a:r>
              <a:rPr lang="en"/>
              <a:t>Less tweaking of parameters than SGD, so could show faster con</a:t>
            </a:r>
            <a:r>
              <a:rPr lang="en"/>
              <a:t>vergence but less accurate results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Global search: shown in pseudocode. </a:t>
            </a:r>
          </a:p>
          <a:p>
            <a:pPr indent="-228600" lvl="0" marL="457200" rtl="0">
              <a:spcBef>
                <a:spcPts val="0"/>
              </a:spcBef>
              <a:buChar char="-"/>
            </a:pPr>
            <a:r>
              <a:rPr lang="en"/>
              <a:t>Particles move around in a search space in a probabilistic method</a:t>
            </a:r>
          </a:p>
          <a:p>
            <a:pPr indent="-228600" lvl="1" marL="914400" rtl="0">
              <a:spcBef>
                <a:spcPts val="0"/>
              </a:spcBef>
              <a:buChar char="-"/>
            </a:pPr>
            <a:r>
              <a:rPr lang="en"/>
              <a:t>Phi_1 is the component for a local search related to that particle</a:t>
            </a:r>
          </a:p>
          <a:p>
            <a:pPr indent="-228600" lvl="1" marL="914400" rtl="0">
              <a:spcBef>
                <a:spcPts val="0"/>
              </a:spcBef>
              <a:buChar char="-"/>
            </a:pPr>
            <a:r>
              <a:rPr lang="en"/>
              <a:t>Phi_2 is the component for a global search or the search-space</a:t>
            </a:r>
          </a:p>
          <a:p>
            <a:pPr indent="-228600" lvl="1" marL="914400" rtl="0">
              <a:spcBef>
                <a:spcPts val="0"/>
              </a:spcBef>
              <a:buChar char="-"/>
            </a:pPr>
            <a:r>
              <a:rPr lang="en"/>
              <a:t>The probability of mobility around the search space allows the particles to escape local minima or maxima</a:t>
            </a:r>
          </a:p>
          <a:p>
            <a:pPr indent="-228600" lvl="0" marL="457200">
              <a:spcBef>
                <a:spcPts val="0"/>
              </a:spcBef>
              <a:buChar char="-"/>
            </a:pPr>
            <a:r>
              <a:rPr lang="en"/>
              <a:t>Hybrid: in addition to global search, there was a gradient method added which allows the algorithm to converge faster.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1121850" y="2797175"/>
            <a:ext cx="6900300" cy="792600"/>
          </a:xfrm>
          <a:prstGeom prst="rect">
            <a:avLst/>
          </a:prstGeom>
        </p:spPr>
        <p:txBody>
          <a:bodyPr anchorCtr="0" anchor="t" bIns="91425" lIns="91425" rIns="91425" tIns="91425">
            <a:noAutofit/>
          </a:bodyPr>
          <a:lstStyle/>
          <a:p>
            <a:pPr lvl="0">
              <a:spcBef>
                <a:spcPts val="0"/>
              </a:spcBef>
              <a:buNone/>
            </a:pPr>
            <a:r>
              <a:rPr i="1" lang="en" sz="2400"/>
              <a:t>Chang Liu, Linglin Huang, Greyson Liu, Kamrine Poels</a:t>
            </a:r>
          </a:p>
          <a:p>
            <a:pPr lvl="0">
              <a:spcBef>
                <a:spcPts val="0"/>
              </a:spcBef>
              <a:buNone/>
            </a:pPr>
            <a:r>
              <a:t/>
            </a:r>
            <a:endParaRPr sz="2400"/>
          </a:p>
          <a:p>
            <a:pPr lvl="0">
              <a:spcBef>
                <a:spcPts val="0"/>
              </a:spcBef>
              <a:buNone/>
            </a:pPr>
            <a:r>
              <a:rPr lang="en" sz="2400"/>
              <a:t>CS 205 Final Project Presentation</a:t>
            </a:r>
          </a:p>
        </p:txBody>
      </p:sp>
      <p:sp>
        <p:nvSpPr>
          <p:cNvPr id="55" name="Shape 55"/>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4200"/>
              <a:t>Parallelizing Neural Network For High-Frequency Stock Forecast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Results and conclusions</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Experiments:</a:t>
            </a:r>
          </a:p>
          <a:p>
            <a:pPr indent="-228600" lvl="0" marL="457200" rtl="0">
              <a:spcBef>
                <a:spcPts val="0"/>
              </a:spcBef>
              <a:buAutoNum type="arabicPeriod"/>
            </a:pPr>
            <a:r>
              <a:rPr lang="en"/>
              <a:t>Hessian-free </a:t>
            </a:r>
          </a:p>
          <a:p>
            <a:pPr indent="-228600" lvl="1" marL="914400" rtl="0">
              <a:spcBef>
                <a:spcPts val="0"/>
              </a:spcBef>
              <a:buAutoNum type="alphaLcPeriod"/>
            </a:pPr>
            <a:r>
              <a:rPr lang="en"/>
              <a:t>sequential</a:t>
            </a:r>
          </a:p>
          <a:p>
            <a:pPr indent="-228600" lvl="1" marL="914400" rtl="0">
              <a:spcBef>
                <a:spcPts val="0"/>
              </a:spcBef>
              <a:buAutoNum type="alphaLcPeriod"/>
            </a:pPr>
            <a:r>
              <a:rPr lang="en"/>
              <a:t>CUDA with 1 GPU</a:t>
            </a:r>
          </a:p>
          <a:p>
            <a:pPr indent="-228600" lvl="0" marL="457200" rtl="0">
              <a:spcBef>
                <a:spcPts val="0"/>
              </a:spcBef>
              <a:buAutoNum type="arabicPeriod"/>
            </a:pPr>
            <a:r>
              <a:rPr lang="en"/>
              <a:t>PSO </a:t>
            </a:r>
          </a:p>
          <a:p>
            <a:pPr indent="-228600" lvl="1" marL="914400" rtl="0">
              <a:spcBef>
                <a:spcPts val="0"/>
              </a:spcBef>
              <a:buAutoNum type="alphaLcPeriod"/>
            </a:pPr>
            <a:r>
              <a:rPr lang="en"/>
              <a:t>sequential</a:t>
            </a:r>
          </a:p>
          <a:p>
            <a:pPr indent="-228600" lvl="1" marL="914400" rtl="0">
              <a:spcBef>
                <a:spcPts val="0"/>
              </a:spcBef>
              <a:buAutoNum type="alphaLcPeriod"/>
            </a:pPr>
            <a:r>
              <a:rPr lang="en"/>
              <a:t>multiprocessing n CPUs</a:t>
            </a:r>
          </a:p>
          <a:p>
            <a:pPr indent="-228600" lvl="0" marL="457200" rtl="0">
              <a:spcBef>
                <a:spcPts val="0"/>
              </a:spcBef>
              <a:buAutoNum type="arabicPeriod"/>
            </a:pPr>
            <a:r>
              <a:rPr lang="en"/>
              <a:t>ADA (batch size 1024 and 4096)</a:t>
            </a:r>
          </a:p>
          <a:p>
            <a:pPr indent="-228600" lvl="1" marL="914400" rtl="0">
              <a:spcBef>
                <a:spcPts val="0"/>
              </a:spcBef>
              <a:buAutoNum type="alphaLcPeriod"/>
            </a:pPr>
            <a:r>
              <a:rPr lang="en"/>
              <a:t>sequential</a:t>
            </a:r>
          </a:p>
          <a:p>
            <a:pPr indent="-228600" lvl="1" marL="914400" rtl="0">
              <a:spcBef>
                <a:spcPts val="0"/>
              </a:spcBef>
              <a:buAutoNum type="alphaLcPeriod"/>
            </a:pPr>
            <a:r>
              <a:rPr lang="en"/>
              <a:t>CUDA with 1 GPU</a:t>
            </a:r>
          </a:p>
          <a:p>
            <a:pPr indent="-228600" lvl="1" marL="914400">
              <a:spcBef>
                <a:spcPts val="0"/>
              </a:spcBef>
              <a:buAutoNum type="alphaLcPeriod"/>
            </a:pPr>
            <a:r>
              <a:rPr lang="en"/>
              <a:t>MPI + OpenMP with 3~8 nodes x 4 cores each node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21400"/>
            <a:ext cx="8520600" cy="572700"/>
          </a:xfrm>
          <a:prstGeom prst="rect">
            <a:avLst/>
          </a:prstGeom>
        </p:spPr>
        <p:txBody>
          <a:bodyPr anchorCtr="0" anchor="t" bIns="91425" lIns="91425" rIns="91425" tIns="91425">
            <a:noAutofit/>
          </a:bodyPr>
          <a:lstStyle/>
          <a:p>
            <a:pPr lvl="0">
              <a:spcBef>
                <a:spcPts val="0"/>
              </a:spcBef>
              <a:buNone/>
            </a:pPr>
            <a:r>
              <a:rPr lang="en"/>
              <a:t>All experiments</a:t>
            </a:r>
          </a:p>
        </p:txBody>
      </p:sp>
      <p:pic>
        <p:nvPicPr>
          <p:cNvPr descr="plot1_timeUntilConvergence.png" id="123" name="Shape 123"/>
          <p:cNvPicPr preferRelativeResize="0"/>
          <p:nvPr/>
        </p:nvPicPr>
        <p:blipFill>
          <a:blip r:embed="rId3">
            <a:alphaModFix/>
          </a:blip>
          <a:stretch>
            <a:fillRect/>
          </a:stretch>
        </p:blipFill>
        <p:spPr>
          <a:xfrm>
            <a:off x="152400" y="946500"/>
            <a:ext cx="4460725" cy="4044600"/>
          </a:xfrm>
          <a:prstGeom prst="rect">
            <a:avLst/>
          </a:prstGeom>
          <a:noFill/>
          <a:ln>
            <a:noFill/>
          </a:ln>
        </p:spPr>
      </p:pic>
      <p:pic>
        <p:nvPicPr>
          <p:cNvPr descr="plot2_timeWithFixedIterations.png" id="124" name="Shape 124"/>
          <p:cNvPicPr preferRelativeResize="0"/>
          <p:nvPr/>
        </p:nvPicPr>
        <p:blipFill>
          <a:blip r:embed="rId4">
            <a:alphaModFix/>
          </a:blip>
          <a:stretch>
            <a:fillRect/>
          </a:stretch>
        </p:blipFill>
        <p:spPr>
          <a:xfrm>
            <a:off x="4682424" y="944325"/>
            <a:ext cx="4226349" cy="40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plot3_ADAperNode_time.png" id="129" name="Shape 129"/>
          <p:cNvPicPr preferRelativeResize="0"/>
          <p:nvPr/>
        </p:nvPicPr>
        <p:blipFill>
          <a:blip r:embed="rId3">
            <a:alphaModFix/>
          </a:blip>
          <a:stretch>
            <a:fillRect/>
          </a:stretch>
        </p:blipFill>
        <p:spPr>
          <a:xfrm>
            <a:off x="506875" y="1006325"/>
            <a:ext cx="4137175" cy="4137175"/>
          </a:xfrm>
          <a:prstGeom prst="rect">
            <a:avLst/>
          </a:prstGeom>
          <a:noFill/>
          <a:ln>
            <a:noFill/>
          </a:ln>
        </p:spPr>
      </p:pic>
      <p:pic>
        <p:nvPicPr>
          <p:cNvPr descr="plot4_ADAperNode_timePerIteration.png" id="130" name="Shape 130"/>
          <p:cNvPicPr preferRelativeResize="0"/>
          <p:nvPr/>
        </p:nvPicPr>
        <p:blipFill>
          <a:blip r:embed="rId4">
            <a:alphaModFix/>
          </a:blip>
          <a:stretch>
            <a:fillRect/>
          </a:stretch>
        </p:blipFill>
        <p:spPr>
          <a:xfrm>
            <a:off x="4571999" y="1006325"/>
            <a:ext cx="4137175" cy="4137175"/>
          </a:xfrm>
          <a:prstGeom prst="rect">
            <a:avLst/>
          </a:prstGeom>
          <a:noFill/>
          <a:ln>
            <a:noFill/>
          </a:ln>
        </p:spPr>
      </p:pic>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Strong Scaling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pic>
        <p:nvPicPr>
          <p:cNvPr descr="plot5_accuracy.png" id="136" name="Shape 136"/>
          <p:cNvPicPr preferRelativeResize="0"/>
          <p:nvPr/>
        </p:nvPicPr>
        <p:blipFill>
          <a:blip r:embed="rId3">
            <a:alphaModFix/>
          </a:blip>
          <a:stretch>
            <a:fillRect/>
          </a:stretch>
        </p:blipFill>
        <p:spPr>
          <a:xfrm>
            <a:off x="1689825" y="285750"/>
            <a:ext cx="5747900" cy="45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687" y="246450"/>
            <a:ext cx="8520600" cy="572700"/>
          </a:xfrm>
          <a:prstGeom prst="rect">
            <a:avLst/>
          </a:prstGeom>
        </p:spPr>
        <p:txBody>
          <a:bodyPr anchorCtr="0" anchor="t" bIns="91425" lIns="91425" rIns="91425" tIns="91425">
            <a:noAutofit/>
          </a:bodyPr>
          <a:lstStyle/>
          <a:p>
            <a:pPr lvl="0" rtl="0" algn="ctr">
              <a:spcBef>
                <a:spcPts val="0"/>
              </a:spcBef>
              <a:buClr>
                <a:schemeClr val="dk1"/>
              </a:buClr>
              <a:buSzPct val="45833"/>
              <a:buFont typeface="Arial"/>
              <a:buNone/>
            </a:pPr>
            <a:r>
              <a:rPr b="1" lang="en" sz="2400"/>
              <a:t>Hybrid Particle Swarm Optimization</a:t>
            </a:r>
          </a:p>
          <a:p>
            <a:pPr lvl="0" algn="ctr">
              <a:spcBef>
                <a:spcPts val="0"/>
              </a:spcBef>
              <a:buNone/>
            </a:pPr>
            <a:r>
              <a:t/>
            </a:r>
            <a:endParaRPr sz="2400"/>
          </a:p>
        </p:txBody>
      </p:sp>
      <p:sp>
        <p:nvSpPr>
          <p:cNvPr id="142" name="Shape 142"/>
          <p:cNvSpPr txBox="1"/>
          <p:nvPr>
            <p:ph idx="1" type="body"/>
          </p:nvPr>
        </p:nvSpPr>
        <p:spPr>
          <a:xfrm>
            <a:off x="311687" y="863550"/>
            <a:ext cx="8520600" cy="3416400"/>
          </a:xfrm>
          <a:prstGeom prst="rect">
            <a:avLst/>
          </a:prstGeom>
        </p:spPr>
        <p:txBody>
          <a:bodyPr anchorCtr="0" anchor="t" bIns="91425" lIns="91425" rIns="91425" tIns="91425">
            <a:noAutofit/>
          </a:bodyPr>
          <a:lstStyle/>
          <a:p>
            <a:pPr lvl="0">
              <a:spcBef>
                <a:spcPts val="0"/>
              </a:spcBef>
              <a:buNone/>
            </a:pPr>
            <a:r>
              <a:rPr lang="en">
                <a:solidFill>
                  <a:srgbClr val="434343"/>
                </a:solidFill>
              </a:rPr>
              <a:t>100 swarms: </a:t>
            </a:r>
            <a:r>
              <a:rPr b="1" lang="en">
                <a:solidFill>
                  <a:srgbClr val="434343"/>
                </a:solidFill>
              </a:rPr>
              <a:t>3</a:t>
            </a:r>
            <a:r>
              <a:rPr b="1" lang="en">
                <a:solidFill>
                  <a:srgbClr val="434343"/>
                </a:solidFill>
              </a:rPr>
              <a:t>036</a:t>
            </a:r>
            <a:r>
              <a:rPr lang="en">
                <a:solidFill>
                  <a:srgbClr val="434343"/>
                </a:solidFill>
              </a:rPr>
              <a:t> seconds to reach convergence</a:t>
            </a:r>
          </a:p>
          <a:p>
            <a:pPr lvl="0">
              <a:spcBef>
                <a:spcPts val="0"/>
              </a:spcBef>
              <a:buNone/>
            </a:pPr>
            <a:r>
              <a:rPr lang="en">
                <a:solidFill>
                  <a:srgbClr val="434343"/>
                </a:solidFill>
              </a:rPr>
              <a:t>Goal: parallelizing swarms takes 30 seconds?</a:t>
            </a:r>
          </a:p>
          <a:p>
            <a:pPr lvl="0">
              <a:spcBef>
                <a:spcPts val="0"/>
              </a:spcBef>
              <a:buNone/>
            </a:pPr>
            <a:r>
              <a:t/>
            </a:r>
            <a:endParaRPr b="1">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a:p>
            <a:pPr lvl="0">
              <a:spcBef>
                <a:spcPts val="0"/>
              </a:spcBef>
              <a:buNone/>
            </a:pPr>
            <a:r>
              <a:t/>
            </a:r>
            <a:endParaRPr>
              <a:solidFill>
                <a:srgbClr val="000000"/>
              </a:solidFill>
            </a:endParaRPr>
          </a:p>
        </p:txBody>
      </p:sp>
      <p:pic>
        <p:nvPicPr>
          <p:cNvPr id="143" name="Shape 143"/>
          <p:cNvPicPr preferRelativeResize="0"/>
          <p:nvPr/>
        </p:nvPicPr>
        <p:blipFill>
          <a:blip r:embed="rId3">
            <a:alphaModFix/>
          </a:blip>
          <a:stretch>
            <a:fillRect/>
          </a:stretch>
        </p:blipFill>
        <p:spPr>
          <a:xfrm>
            <a:off x="1622775" y="2422887"/>
            <a:ext cx="57626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nvSpPr>
        <p:spPr>
          <a:xfrm>
            <a:off x="1663575" y="407400"/>
            <a:ext cx="4939800" cy="560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 sz="2000"/>
              <a:t>Initialize 100 swarms with AdaGrad </a:t>
            </a:r>
          </a:p>
        </p:txBody>
      </p:sp>
      <p:sp>
        <p:nvSpPr>
          <p:cNvPr id="149" name="Shape 149"/>
          <p:cNvSpPr/>
          <p:nvPr/>
        </p:nvSpPr>
        <p:spPr>
          <a:xfrm>
            <a:off x="3902875" y="1891650"/>
            <a:ext cx="305400" cy="984600"/>
          </a:xfrm>
          <a:prstGeom prst="downArrow">
            <a:avLst>
              <a:gd fmla="val 10133"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txBox="1"/>
          <p:nvPr/>
        </p:nvSpPr>
        <p:spPr>
          <a:xfrm>
            <a:off x="1782400" y="3038200"/>
            <a:ext cx="4939800" cy="560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2000"/>
              <a:t>Update</a:t>
            </a:r>
            <a:r>
              <a:rPr b="1" lang="en" sz="2000"/>
              <a:t> 100 swarms with PSO </a:t>
            </a:r>
          </a:p>
        </p:txBody>
      </p:sp>
      <p:sp>
        <p:nvSpPr>
          <p:cNvPr id="151" name="Shape 151"/>
          <p:cNvSpPr/>
          <p:nvPr/>
        </p:nvSpPr>
        <p:spPr>
          <a:xfrm>
            <a:off x="2308250" y="1273050"/>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5991525" y="1493825"/>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4294900" y="1273037"/>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3597475" y="1169425"/>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4888500" y="3841475"/>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4294900" y="4186650"/>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4448200" y="4778400"/>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324732" y="4046850"/>
            <a:ext cx="305400" cy="58800"/>
          </a:xfrm>
          <a:prstGeom prs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rot="9099182">
            <a:off x="4939010" y="4563409"/>
            <a:ext cx="780944" cy="58803"/>
          </a:xfrm>
          <a:prstGeom prst="rightArrow">
            <a:avLst>
              <a:gd fmla="val 10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txBox="1"/>
          <p:nvPr/>
        </p:nvSpPr>
        <p:spPr>
          <a:xfrm>
            <a:off x="6281550" y="1390212"/>
            <a:ext cx="475200" cy="220800"/>
          </a:xfrm>
          <a:prstGeom prst="rect">
            <a:avLst/>
          </a:prstGeom>
          <a:noFill/>
          <a:ln>
            <a:noFill/>
          </a:ln>
        </p:spPr>
        <p:txBody>
          <a:bodyPr anchorCtr="0" anchor="t" bIns="91425" lIns="91425" rIns="91425" tIns="91425">
            <a:noAutofit/>
          </a:bodyPr>
          <a:lstStyle/>
          <a:p>
            <a:pPr lvl="0">
              <a:spcBef>
                <a:spcPts val="0"/>
              </a:spcBef>
              <a:buNone/>
            </a:pPr>
            <a:r>
              <a:rPr lang="en"/>
              <a:t>50</a:t>
            </a:r>
          </a:p>
        </p:txBody>
      </p:sp>
      <p:sp>
        <p:nvSpPr>
          <p:cNvPr id="161" name="Shape 161"/>
          <p:cNvSpPr txBox="1"/>
          <p:nvPr/>
        </p:nvSpPr>
        <p:spPr>
          <a:xfrm>
            <a:off x="3411587" y="1530537"/>
            <a:ext cx="612000" cy="220800"/>
          </a:xfrm>
          <a:prstGeom prst="rect">
            <a:avLst/>
          </a:prstGeom>
          <a:noFill/>
          <a:ln>
            <a:noFill/>
          </a:ln>
        </p:spPr>
        <p:txBody>
          <a:bodyPr anchorCtr="0" anchor="t" bIns="91425" lIns="91425" rIns="91425" tIns="91425">
            <a:noAutofit/>
          </a:bodyPr>
          <a:lstStyle/>
          <a:p>
            <a:pPr lvl="0">
              <a:spcBef>
                <a:spcPts val="0"/>
              </a:spcBef>
              <a:buNone/>
            </a:pPr>
            <a:r>
              <a:rPr lang="en"/>
              <a:t>100</a:t>
            </a:r>
          </a:p>
          <a:p>
            <a:pPr lvl="0">
              <a:spcBef>
                <a:spcPts val="0"/>
              </a:spcBef>
              <a:buNone/>
            </a:pPr>
            <a:r>
              <a:t/>
            </a:r>
            <a:endParaRPr/>
          </a:p>
        </p:txBody>
      </p:sp>
      <p:sp>
        <p:nvSpPr>
          <p:cNvPr id="162" name="Shape 162"/>
          <p:cNvSpPr txBox="1"/>
          <p:nvPr/>
        </p:nvSpPr>
        <p:spPr>
          <a:xfrm>
            <a:off x="4446987" y="3705662"/>
            <a:ext cx="612000" cy="220800"/>
          </a:xfrm>
          <a:prstGeom prst="rect">
            <a:avLst/>
          </a:prstGeom>
          <a:noFill/>
          <a:ln>
            <a:noFill/>
          </a:ln>
        </p:spPr>
        <p:txBody>
          <a:bodyPr anchorCtr="0" anchor="t" bIns="91425" lIns="91425" rIns="91425" tIns="91425">
            <a:noAutofit/>
          </a:bodyPr>
          <a:lstStyle/>
          <a:p>
            <a:pPr lvl="0" rtl="0">
              <a:spcBef>
                <a:spcPts val="0"/>
              </a:spcBef>
              <a:buNone/>
            </a:pPr>
            <a:r>
              <a:rPr lang="en"/>
              <a:t>120</a:t>
            </a:r>
          </a:p>
          <a:p>
            <a:pPr lvl="0" rtl="0">
              <a:spcBef>
                <a:spcPts val="0"/>
              </a:spcBef>
              <a:buNone/>
            </a:pPr>
            <a:r>
              <a:t/>
            </a:r>
            <a:endParaRPr/>
          </a:p>
        </p:txBody>
      </p:sp>
      <p:sp>
        <p:nvSpPr>
          <p:cNvPr id="163" name="Shape 163"/>
          <p:cNvSpPr txBox="1"/>
          <p:nvPr/>
        </p:nvSpPr>
        <p:spPr>
          <a:xfrm>
            <a:off x="3749562" y="4186637"/>
            <a:ext cx="612000" cy="220800"/>
          </a:xfrm>
          <a:prstGeom prst="rect">
            <a:avLst/>
          </a:prstGeom>
          <a:noFill/>
          <a:ln>
            <a:noFill/>
          </a:ln>
        </p:spPr>
        <p:txBody>
          <a:bodyPr anchorCtr="0" anchor="t" bIns="91425" lIns="91425" rIns="91425" tIns="91425">
            <a:noAutofit/>
          </a:bodyPr>
          <a:lstStyle/>
          <a:p>
            <a:pPr lvl="0" rtl="0">
              <a:spcBef>
                <a:spcPts val="0"/>
              </a:spcBef>
              <a:buNone/>
            </a:pPr>
            <a:r>
              <a:rPr lang="en"/>
              <a:t>100</a:t>
            </a:r>
          </a:p>
          <a:p>
            <a:pPr lvl="0" rtl="0">
              <a:spcBef>
                <a:spcPts val="0"/>
              </a:spcBef>
              <a:buNone/>
            </a:pPr>
            <a:r>
              <a:t/>
            </a:r>
            <a:endParaRPr/>
          </a:p>
        </p:txBody>
      </p:sp>
      <p:sp>
        <p:nvSpPr>
          <p:cNvPr id="164" name="Shape 164"/>
          <p:cNvSpPr txBox="1"/>
          <p:nvPr/>
        </p:nvSpPr>
        <p:spPr>
          <a:xfrm>
            <a:off x="4971725" y="4778387"/>
            <a:ext cx="475200" cy="220800"/>
          </a:xfrm>
          <a:prstGeom prst="rect">
            <a:avLst/>
          </a:prstGeom>
          <a:noFill/>
          <a:ln>
            <a:noFill/>
          </a:ln>
        </p:spPr>
        <p:txBody>
          <a:bodyPr anchorCtr="0" anchor="t" bIns="91425" lIns="91425" rIns="91425" tIns="91425">
            <a:noAutofit/>
          </a:bodyPr>
          <a:lstStyle/>
          <a:p>
            <a:pPr lvl="0" rtl="0">
              <a:spcBef>
                <a:spcPts val="0"/>
              </a:spcBef>
              <a:buNone/>
            </a:pPr>
            <a:r>
              <a:rPr lang="en"/>
              <a:t>50</a:t>
            </a:r>
          </a:p>
        </p:txBody>
      </p:sp>
      <p:sp>
        <p:nvSpPr>
          <p:cNvPr id="165" name="Shape 165"/>
          <p:cNvSpPr txBox="1"/>
          <p:nvPr/>
        </p:nvSpPr>
        <p:spPr>
          <a:xfrm>
            <a:off x="4446987" y="1492987"/>
            <a:ext cx="612000" cy="220800"/>
          </a:xfrm>
          <a:prstGeom prst="rect">
            <a:avLst/>
          </a:prstGeom>
          <a:noFill/>
          <a:ln>
            <a:noFill/>
          </a:ln>
        </p:spPr>
        <p:txBody>
          <a:bodyPr anchorCtr="0" anchor="t" bIns="91425" lIns="91425" rIns="91425" tIns="91425">
            <a:noAutofit/>
          </a:bodyPr>
          <a:lstStyle/>
          <a:p>
            <a:pPr lvl="0" rtl="0">
              <a:spcBef>
                <a:spcPts val="0"/>
              </a:spcBef>
              <a:buNone/>
            </a:pPr>
            <a:r>
              <a:rPr lang="en"/>
              <a:t>120</a:t>
            </a:r>
          </a:p>
          <a:p>
            <a:pPr lvl="0" rtl="0">
              <a:spcBef>
                <a:spcPts val="0"/>
              </a:spcBef>
              <a:buNone/>
            </a:pPr>
            <a:r>
              <a:t/>
            </a:r>
            <a:endParaRPr/>
          </a:p>
        </p:txBody>
      </p:sp>
      <p:sp>
        <p:nvSpPr>
          <p:cNvPr id="166" name="Shape 166"/>
          <p:cNvSpPr txBox="1"/>
          <p:nvPr/>
        </p:nvSpPr>
        <p:spPr>
          <a:xfrm>
            <a:off x="2154937" y="1714625"/>
            <a:ext cx="612000" cy="220800"/>
          </a:xfrm>
          <a:prstGeom prst="rect">
            <a:avLst/>
          </a:prstGeom>
          <a:noFill/>
          <a:ln>
            <a:noFill/>
          </a:ln>
        </p:spPr>
        <p:txBody>
          <a:bodyPr anchorCtr="0" anchor="t" bIns="91425" lIns="91425" rIns="91425" tIns="91425">
            <a:noAutofit/>
          </a:bodyPr>
          <a:lstStyle/>
          <a:p>
            <a:pPr lvl="0" rtl="0">
              <a:spcBef>
                <a:spcPts val="0"/>
              </a:spcBef>
              <a:buNone/>
            </a:pPr>
            <a:r>
              <a:rPr lang="en"/>
              <a:t>150</a:t>
            </a:r>
          </a:p>
        </p:txBody>
      </p:sp>
      <p:sp>
        <p:nvSpPr>
          <p:cNvPr id="167" name="Shape 167"/>
          <p:cNvSpPr/>
          <p:nvPr/>
        </p:nvSpPr>
        <p:spPr>
          <a:xfrm>
            <a:off x="3411600" y="3782062"/>
            <a:ext cx="305400" cy="220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txBox="1"/>
          <p:nvPr/>
        </p:nvSpPr>
        <p:spPr>
          <a:xfrm>
            <a:off x="2766937" y="3841475"/>
            <a:ext cx="612000" cy="220800"/>
          </a:xfrm>
          <a:prstGeom prst="rect">
            <a:avLst/>
          </a:prstGeom>
          <a:noFill/>
          <a:ln>
            <a:noFill/>
          </a:ln>
        </p:spPr>
        <p:txBody>
          <a:bodyPr anchorCtr="0" anchor="t" bIns="91425" lIns="91425" rIns="91425" tIns="91425">
            <a:noAutofit/>
          </a:bodyPr>
          <a:lstStyle/>
          <a:p>
            <a:pPr lvl="0" rtl="0">
              <a:spcBef>
                <a:spcPts val="0"/>
              </a:spcBef>
              <a:buNone/>
            </a:pPr>
            <a:r>
              <a:rPr lang="en"/>
              <a:t>150</a:t>
            </a:r>
          </a:p>
        </p:txBody>
      </p:sp>
      <p:sp>
        <p:nvSpPr>
          <p:cNvPr id="169" name="Shape 169"/>
          <p:cNvSpPr/>
          <p:nvPr/>
        </p:nvSpPr>
        <p:spPr>
          <a:xfrm>
            <a:off x="5991525" y="4046850"/>
            <a:ext cx="305400" cy="220800"/>
          </a:xfrm>
          <a:prstGeom prst="ellipse">
            <a:avLst/>
          </a:prstGeom>
          <a:solidFill>
            <a:schemeClr val="lt2"/>
          </a:solidFill>
          <a:ln cap="flat" cmpd="sng" w="9525">
            <a:solidFill>
              <a:schemeClr val="dk2"/>
            </a:solidFill>
            <a:prstDash val="dot"/>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Future Work</a:t>
            </a: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Parallelize PSO in Cython</a:t>
            </a:r>
          </a:p>
          <a:p>
            <a:pPr indent="-228600" lvl="0" marL="457200" rtl="0">
              <a:spcBef>
                <a:spcPts val="0"/>
              </a:spcBef>
              <a:buAutoNum type="arabicPeriod"/>
            </a:pPr>
            <a:r>
              <a:rPr lang="en"/>
              <a:t>Alternating PSO + AdaGrad </a:t>
            </a:r>
          </a:p>
          <a:p>
            <a:pPr indent="-228600" lvl="0" marL="457200" rtl="0">
              <a:spcBef>
                <a:spcPts val="0"/>
              </a:spcBef>
              <a:buAutoNum type="arabicPeriod"/>
            </a:pPr>
            <a:r>
              <a:rPr lang="en"/>
              <a:t>Vary cumulative updating parameters (number of iterations to run for each model replica before pushing gradient weight to master node) for latency hiding.</a:t>
            </a:r>
          </a:p>
          <a:p>
            <a:pPr indent="-228600" lvl="0" marL="457200" rtl="0">
              <a:spcBef>
                <a:spcPts val="0"/>
              </a:spcBef>
              <a:buAutoNum type="arabicPeriod"/>
            </a:pPr>
            <a:r>
              <a:rPr lang="en"/>
              <a:t>Data rescattering to achieve higher accuracies and/or node failures.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Outline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Background and data</a:t>
            </a:r>
          </a:p>
          <a:p>
            <a:pPr indent="-228600" lvl="0" marL="457200" rtl="0">
              <a:spcBef>
                <a:spcPts val="0"/>
              </a:spcBef>
            </a:pPr>
            <a:r>
              <a:rPr lang="en"/>
              <a:t>Parallel Structure</a:t>
            </a:r>
          </a:p>
          <a:p>
            <a:pPr indent="-228600" lvl="0" marL="457200" rtl="0">
              <a:spcBef>
                <a:spcPts val="0"/>
              </a:spcBef>
            </a:pPr>
            <a:r>
              <a:rPr lang="en"/>
              <a:t>Algorithm</a:t>
            </a:r>
          </a:p>
          <a:p>
            <a:pPr indent="-228600" lvl="0" marL="457200" rtl="0">
              <a:spcBef>
                <a:spcPts val="0"/>
              </a:spcBef>
            </a:pPr>
            <a:r>
              <a:rPr lang="en"/>
              <a:t>Results and conclusions</a:t>
            </a:r>
          </a:p>
          <a:p>
            <a:pPr indent="-228600" lvl="0" marL="457200" rtl="0">
              <a:spcBef>
                <a:spcPts val="0"/>
              </a:spcBef>
            </a:pPr>
            <a:r>
              <a:rPr lang="en"/>
              <a:t>Future work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Background and Data</a:t>
            </a:r>
          </a:p>
        </p:txBody>
      </p:sp>
      <p:sp>
        <p:nvSpPr>
          <p:cNvPr id="67" name="Shape 67"/>
          <p:cNvSpPr txBox="1"/>
          <p:nvPr>
            <p:ph idx="1" type="body"/>
          </p:nvPr>
        </p:nvSpPr>
        <p:spPr>
          <a:xfrm>
            <a:off x="311700" y="1152475"/>
            <a:ext cx="8520600" cy="3744000"/>
          </a:xfrm>
          <a:prstGeom prst="rect">
            <a:avLst/>
          </a:prstGeom>
        </p:spPr>
        <p:txBody>
          <a:bodyPr anchorCtr="0" anchor="t" bIns="91425" lIns="91425" rIns="91425" tIns="91425">
            <a:noAutofit/>
          </a:bodyPr>
          <a:lstStyle/>
          <a:p>
            <a:pPr indent="-228600" lvl="0" marL="457200" rtl="0">
              <a:spcBef>
                <a:spcPts val="0"/>
              </a:spcBef>
              <a:buAutoNum type="arabicPeriod"/>
            </a:pPr>
            <a:r>
              <a:rPr lang="en"/>
              <a:t>Increasing availability (and profitability) of high-frequency d</a:t>
            </a:r>
            <a:r>
              <a:rPr lang="en"/>
              <a:t>ata</a:t>
            </a:r>
          </a:p>
          <a:p>
            <a:pPr indent="-228600" lvl="0" marL="457200" rtl="0">
              <a:spcBef>
                <a:spcPts val="0"/>
              </a:spcBef>
              <a:buAutoNum type="arabicPeriod"/>
            </a:pPr>
            <a:r>
              <a:rPr lang="en"/>
              <a:t>Promising predictive power of neural network </a:t>
            </a:r>
          </a:p>
          <a:p>
            <a:pPr indent="-228600" lvl="0" marL="457200" rtl="0">
              <a:spcBef>
                <a:spcPts val="0"/>
              </a:spcBef>
              <a:buAutoNum type="arabicPeriod"/>
            </a:pPr>
            <a:r>
              <a:rPr lang="en"/>
              <a:t>Computational intractab</a:t>
            </a:r>
            <a:r>
              <a:rPr lang="en"/>
              <a:t>ility </a:t>
            </a:r>
            <a:r>
              <a:rPr lang="en"/>
              <a:t>of the </a:t>
            </a:r>
            <a:r>
              <a:rPr lang="en"/>
              <a:t>combining both</a:t>
            </a:r>
          </a:p>
          <a:p>
            <a:pPr lvl="0" rtl="0">
              <a:spcBef>
                <a:spcPts val="0"/>
              </a:spcBef>
              <a:buNone/>
            </a:pPr>
            <a:r>
              <a:t/>
            </a:r>
            <a:endParaRPr/>
          </a:p>
          <a:p>
            <a:pPr lvl="0">
              <a:spcBef>
                <a:spcPts val="0"/>
              </a:spcBef>
              <a:buClr>
                <a:schemeClr val="dk1"/>
              </a:buClr>
              <a:buSzPct val="61111"/>
              <a:buFont typeface="Arial"/>
              <a:buNone/>
            </a:pPr>
            <a:r>
              <a:rPr b="1" lang="en"/>
              <a:t>Problem</a:t>
            </a:r>
            <a:r>
              <a:rPr lang="en"/>
              <a:t>: </a:t>
            </a:r>
            <a:r>
              <a:rPr lang="en"/>
              <a:t>Train a multi-layer fully-connected network </a:t>
            </a:r>
          </a:p>
          <a:p>
            <a:pPr lvl="0">
              <a:spcBef>
                <a:spcPts val="0"/>
              </a:spcBef>
              <a:buNone/>
            </a:pPr>
            <a:r>
              <a:rPr lang="en"/>
              <a:t>Inputs: </a:t>
            </a:r>
            <a:r>
              <a:rPr lang="en"/>
              <a:t>Technical indicators of Goldman Sach’s stock price (E</a:t>
            </a:r>
            <a:r>
              <a:rPr lang="en"/>
              <a:t>MA, Momentum, Volatility, etc)</a:t>
            </a:r>
          </a:p>
          <a:p>
            <a:pPr lvl="0" rtl="0">
              <a:spcBef>
                <a:spcPts val="0"/>
              </a:spcBef>
              <a:buNone/>
            </a:pPr>
            <a:r>
              <a:rPr lang="en"/>
              <a:t>Output: next-second percentage change in price</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Two-level Parallel Structure - Level 1: MPI</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rchitecture_abstract_2.png" id="74" name="Shape 74"/>
          <p:cNvPicPr preferRelativeResize="0"/>
          <p:nvPr/>
        </p:nvPicPr>
        <p:blipFill>
          <a:blip r:embed="rId3">
            <a:alphaModFix/>
          </a:blip>
          <a:stretch>
            <a:fillRect/>
          </a:stretch>
        </p:blipFill>
        <p:spPr>
          <a:xfrm>
            <a:off x="1262878" y="1152474"/>
            <a:ext cx="5196149" cy="3635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Two-level Parallel Structure - Level 2 </a:t>
            </a:r>
          </a:p>
          <a:p>
            <a:pPr lvl="0">
              <a:spcBef>
                <a:spcPts val="0"/>
              </a:spcBef>
              <a:buClr>
                <a:schemeClr val="dk1"/>
              </a:buClr>
              <a:buSzPct val="45833"/>
              <a:buFont typeface="Arial"/>
              <a:buNone/>
            </a:pPr>
            <a:r>
              <a:rPr lang="en" sz="2400"/>
              <a:t>Option 1: OpenMP</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architecture.png" id="81" name="Shape 81"/>
          <p:cNvPicPr preferRelativeResize="0"/>
          <p:nvPr/>
        </p:nvPicPr>
        <p:blipFill>
          <a:blip r:embed="rId3">
            <a:alphaModFix/>
          </a:blip>
          <a:stretch>
            <a:fillRect/>
          </a:stretch>
        </p:blipFill>
        <p:spPr>
          <a:xfrm>
            <a:off x="1703974" y="1344124"/>
            <a:ext cx="5064824" cy="363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Two-level Parallel Structure - Level 2</a:t>
            </a:r>
          </a:p>
          <a:p>
            <a:pPr lvl="0">
              <a:spcBef>
                <a:spcPts val="0"/>
              </a:spcBef>
              <a:buClr>
                <a:schemeClr val="dk1"/>
              </a:buClr>
              <a:buSzPct val="45833"/>
              <a:buFont typeface="Arial"/>
              <a:buNone/>
            </a:pPr>
            <a:r>
              <a:rPr lang="en" sz="2400"/>
              <a:t>Option 2: : OpenMP/CUDA</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true_architecture.png" id="88" name="Shape 88"/>
          <p:cNvPicPr preferRelativeResize="0"/>
          <p:nvPr/>
        </p:nvPicPr>
        <p:blipFill>
          <a:blip r:embed="rId3">
            <a:alphaModFix/>
          </a:blip>
          <a:stretch>
            <a:fillRect/>
          </a:stretch>
        </p:blipFill>
        <p:spPr>
          <a:xfrm>
            <a:off x="854300" y="1456350"/>
            <a:ext cx="7435396" cy="3322198"/>
          </a:xfrm>
          <a:prstGeom prst="rect">
            <a:avLst/>
          </a:prstGeom>
          <a:noFill/>
          <a:ln>
            <a:noFill/>
          </a:ln>
        </p:spPr>
      </p:pic>
      <p:sp>
        <p:nvSpPr>
          <p:cNvPr id="89" name="Shape 89"/>
          <p:cNvSpPr txBox="1"/>
          <p:nvPr/>
        </p:nvSpPr>
        <p:spPr>
          <a:xfrm>
            <a:off x="4834575" y="2996525"/>
            <a:ext cx="942000" cy="293400"/>
          </a:xfrm>
          <a:prstGeom prst="rect">
            <a:avLst/>
          </a:prstGeom>
          <a:solidFill>
            <a:schemeClr val="lt1"/>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a:t>
            </a:r>
          </a:p>
        </p:txBody>
      </p:sp>
      <p:sp>
        <p:nvSpPr>
          <p:cNvPr id="95" name="Shape 95"/>
          <p:cNvSpPr txBox="1"/>
          <p:nvPr>
            <p:ph idx="1" type="body"/>
          </p:nvPr>
        </p:nvSpPr>
        <p:spPr>
          <a:xfrm>
            <a:off x="311700" y="1152475"/>
            <a:ext cx="4365900" cy="3416400"/>
          </a:xfrm>
          <a:prstGeom prst="rect">
            <a:avLst/>
          </a:prstGeom>
        </p:spPr>
        <p:txBody>
          <a:bodyPr anchorCtr="0" anchor="t" bIns="91425" lIns="91425" rIns="91425" tIns="91425">
            <a:noAutofit/>
          </a:bodyPr>
          <a:lstStyle/>
          <a:p>
            <a:pPr indent="-228600" lvl="0" marL="457200" rtl="0">
              <a:spcBef>
                <a:spcPts val="0"/>
              </a:spcBef>
            </a:pPr>
            <a:r>
              <a:rPr lang="en"/>
              <a:t>Hessian-Free from </a:t>
            </a:r>
            <a:r>
              <a:rPr i="1" lang="en"/>
              <a:t>hessianfree</a:t>
            </a:r>
          </a:p>
          <a:p>
            <a:pPr indent="-228600" lvl="1" marL="914400" rtl="0">
              <a:spcBef>
                <a:spcPts val="0"/>
              </a:spcBef>
            </a:pPr>
            <a:r>
              <a:rPr lang="en"/>
              <a:t>Updates along with Conjugate Gradient. No need to calculate </a:t>
            </a:r>
            <a:r>
              <a:rPr i="1" lang="en"/>
              <a:t>H, </a:t>
            </a:r>
            <a:r>
              <a:rPr lang="en"/>
              <a:t>but </a:t>
            </a:r>
            <a:r>
              <a:rPr i="1" lang="en"/>
              <a:t>Hv </a:t>
            </a:r>
            <a:r>
              <a:rPr lang="en"/>
              <a:t>can be approximated. </a:t>
            </a:r>
          </a:p>
          <a:p>
            <a:pPr lvl="0" marR="0" rtl="0" algn="l">
              <a:lnSpc>
                <a:spcPct val="115000"/>
              </a:lnSpc>
              <a:spcBef>
                <a:spcPts val="0"/>
              </a:spcBef>
              <a:spcAft>
                <a:spcPts val="1600"/>
              </a:spcAft>
              <a:buNone/>
            </a:pPr>
            <a:r>
              <a:t/>
            </a:r>
            <a:endParaRPr/>
          </a:p>
        </p:txBody>
      </p:sp>
      <p:pic>
        <p:nvPicPr>
          <p:cNvPr descr="Screen Shot 2017-05-02 at 12.23.44 PM.png" id="96" name="Shape 96"/>
          <p:cNvPicPr preferRelativeResize="0"/>
          <p:nvPr/>
        </p:nvPicPr>
        <p:blipFill>
          <a:blip r:embed="rId3">
            <a:alphaModFix/>
          </a:blip>
          <a:stretch>
            <a:fillRect/>
          </a:stretch>
        </p:blipFill>
        <p:spPr>
          <a:xfrm>
            <a:off x="4881324" y="1178210"/>
            <a:ext cx="3950974" cy="2787074"/>
          </a:xfrm>
          <a:prstGeom prst="rect">
            <a:avLst/>
          </a:prstGeom>
          <a:noFill/>
          <a:ln>
            <a:noFill/>
          </a:ln>
        </p:spPr>
      </p:pic>
      <p:pic>
        <p:nvPicPr>
          <p:cNvPr descr="Screen Shot 2017-05-02 at 12.39.46 PM.png" id="97" name="Shape 97"/>
          <p:cNvPicPr preferRelativeResize="0"/>
          <p:nvPr/>
        </p:nvPicPr>
        <p:blipFill>
          <a:blip r:embed="rId4">
            <a:alphaModFix/>
          </a:blip>
          <a:stretch>
            <a:fillRect/>
          </a:stretch>
        </p:blipFill>
        <p:spPr>
          <a:xfrm>
            <a:off x="1265625" y="2837837"/>
            <a:ext cx="2601024" cy="74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 continued</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Adaptive Gradient (AdaGrad, ADA) from </a:t>
            </a:r>
            <a:r>
              <a:rPr i="1" lang="en"/>
              <a:t>Keras</a:t>
            </a:r>
          </a:p>
          <a:p>
            <a:pPr indent="-317500" lvl="1" marL="914400" rtl="0">
              <a:spcBef>
                <a:spcPts val="0"/>
              </a:spcBef>
              <a:buSzPct val="100000"/>
            </a:pPr>
            <a:r>
              <a:rPr lang="en"/>
              <a:t>Modified Stochastic Gradient Descent (SGD) with parameter learning rate</a:t>
            </a:r>
          </a:p>
          <a:p>
            <a:pPr indent="-228600" lvl="1" marL="914400" rtl="0">
              <a:spcBef>
                <a:spcPts val="0"/>
              </a:spcBef>
            </a:pPr>
            <a:r>
              <a:rPr lang="en"/>
              <a:t>Informally, this increases the learning rate for more sparse parameters and decreases the learning rate for less sparse ones</a:t>
            </a:r>
          </a:p>
          <a:p>
            <a:pPr indent="-228600" lvl="1" marL="914400" rtl="0">
              <a:spcBef>
                <a:spcPts val="0"/>
              </a:spcBef>
            </a:pPr>
            <a:r>
              <a:rPr lang="en"/>
              <a:t>Parameters that get few or small updates get receive higher learning rates</a:t>
            </a:r>
          </a:p>
          <a:p>
            <a:pPr indent="-228600" lvl="1" marL="914400" rtl="0">
              <a:spcBef>
                <a:spcPts val="0"/>
              </a:spcBef>
            </a:pPr>
            <a:r>
              <a:rPr lang="en"/>
              <a:t>Two message passing schemes:</a:t>
            </a:r>
          </a:p>
          <a:p>
            <a:pPr indent="-228600" lvl="2" marL="1371600" rtl="0">
              <a:spcBef>
                <a:spcPts val="0"/>
              </a:spcBef>
            </a:pPr>
            <a:r>
              <a:rPr lang="en"/>
              <a:t>Instant updating (1 iteration)</a:t>
            </a:r>
          </a:p>
          <a:p>
            <a:pPr indent="-228600" lvl="3" marL="1828800" rtl="0">
              <a:spcBef>
                <a:spcPts val="0"/>
              </a:spcBef>
            </a:pPr>
            <a:r>
              <a:rPr lang="en"/>
              <a:t>Model replica runs one iteration of gradient weight before communicating with master node</a:t>
            </a:r>
          </a:p>
          <a:p>
            <a:pPr indent="-228600" lvl="2" marL="1371600" rtl="0">
              <a:spcBef>
                <a:spcPts val="0"/>
              </a:spcBef>
            </a:pPr>
            <a:r>
              <a:rPr lang="en"/>
              <a:t>Cumulative updating (20 iterations)</a:t>
            </a:r>
          </a:p>
          <a:p>
            <a:pPr indent="-228600" lvl="3" marL="1828800" rtl="0">
              <a:spcBef>
                <a:spcPts val="0"/>
              </a:spcBef>
            </a:pPr>
            <a:r>
              <a:rPr lang="en"/>
              <a:t>Model replica runs 20 iterations of gradient weight before communicating with master node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Algorithms continued</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Particle Swarm Optimization (PSO)</a:t>
            </a:r>
          </a:p>
          <a:p>
            <a:pPr indent="-228600" lvl="1" marL="914400" rtl="0">
              <a:spcBef>
                <a:spcPts val="0"/>
              </a:spcBef>
            </a:pPr>
            <a:r>
              <a:rPr lang="en"/>
              <a:t>Global search </a:t>
            </a:r>
          </a:p>
          <a:p>
            <a:pPr indent="-228600" lvl="1" marL="914400" rtl="0">
              <a:spcBef>
                <a:spcPts val="0"/>
              </a:spcBef>
            </a:pPr>
            <a:r>
              <a:rPr lang="en"/>
              <a:t>Hybrid possible</a:t>
            </a:r>
          </a:p>
        </p:txBody>
      </p:sp>
      <p:pic>
        <p:nvPicPr>
          <p:cNvPr id="110" name="Shape 110"/>
          <p:cNvPicPr preferRelativeResize="0"/>
          <p:nvPr/>
        </p:nvPicPr>
        <p:blipFill>
          <a:blip r:embed="rId3">
            <a:alphaModFix/>
          </a:blip>
          <a:stretch>
            <a:fillRect/>
          </a:stretch>
        </p:blipFill>
        <p:spPr>
          <a:xfrm>
            <a:off x="408150" y="2378675"/>
            <a:ext cx="4631574" cy="2013725"/>
          </a:xfrm>
          <a:prstGeom prst="rect">
            <a:avLst/>
          </a:prstGeom>
          <a:noFill/>
          <a:ln>
            <a:noFill/>
          </a:ln>
        </p:spPr>
      </p:pic>
      <p:pic>
        <p:nvPicPr>
          <p:cNvPr id="111" name="Shape 111"/>
          <p:cNvPicPr preferRelativeResize="0"/>
          <p:nvPr/>
        </p:nvPicPr>
        <p:blipFill>
          <a:blip r:embed="rId4">
            <a:alphaModFix/>
          </a:blip>
          <a:stretch>
            <a:fillRect/>
          </a:stretch>
        </p:blipFill>
        <p:spPr>
          <a:xfrm>
            <a:off x="5247208" y="890158"/>
            <a:ext cx="3502249" cy="3502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