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5" Type="http://schemas.openxmlformats.org/officeDocument/2006/relationships/viewProps" Target="viewProps.xml" /><Relationship Id="rId34" Type="http://schemas.openxmlformats.org/officeDocument/2006/relationships/presProps" Target="presProps.xml" /><Relationship Id="rId1" Type="http://schemas.openxmlformats.org/officeDocument/2006/relationships/slideMaster" Target="slideMasters/slideMaster1.xml" /><Relationship Id="rId37" Type="http://schemas.openxmlformats.org/officeDocument/2006/relationships/tableStyles" Target="tableStyles.xml" /><Relationship Id="rId3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pharmaverse/admiral"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harmaverse.github.io/examples/" TargetMode="Externa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harmaverse.github.io/examples/" TargetMode="Externa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cdisc.org/standards/foundational/adam/basic-data-structure-adam-poppk-implementation-guide-v1-0"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PHUSE poster</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Jeff Dickinson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Characteristics of PK Analysis Data</a:t>
            </a:r>
          </a:p>
        </p:txBody>
      </p:sp>
      <p:sp>
        <p:nvSpPr>
          <p:cNvPr id="3" name="Content Placeholder 2"/>
          <p:cNvSpPr>
            <a:spLocks noGrp="1"/>
          </p:cNvSpPr>
          <p:nvPr>
            <p:ph idx="1"/>
          </p:nvPr>
        </p:nvSpPr>
        <p:spPr/>
        <p:txBody>
          <a:bodyPr/>
          <a:lstStyle/>
          <a:p>
            <a:pPr lvl="0"/>
            <a:r>
              <a:rPr/>
              <a:t>Includes both exposure (</a:t>
            </a:r>
            <a:r>
              <a:rPr>
                <a:latin typeface="Courier"/>
              </a:rPr>
              <a:t>EX</a:t>
            </a:r>
            <a:r>
              <a:rPr/>
              <a:t>) and concentration data (</a:t>
            </a:r>
            <a:r>
              <a:rPr>
                <a:latin typeface="Courier"/>
              </a:rPr>
              <a:t>PC</a:t>
            </a:r>
            <a:r>
              <a:rPr/>
              <a:t>)</a:t>
            </a:r>
          </a:p>
          <a:p>
            <a:pPr lvl="0"/>
            <a:r>
              <a:rPr/>
              <a:t>Includes nominal and actual relative time variables</a:t>
            </a:r>
          </a:p>
          <a:p>
            <a:pPr lvl="0"/>
            <a:r>
              <a:rPr/>
              <a:t>Duplicated Records for Analysis (</a:t>
            </a:r>
            <a:r>
              <a:rPr>
                <a:latin typeface="Courier"/>
              </a:rPr>
              <a:t>ADNCA</a:t>
            </a:r>
            <a:r>
              <a:rPr/>
              <a:t>)</a:t>
            </a:r>
          </a:p>
          <a:p>
            <a:pPr lvl="0"/>
            <a:r>
              <a:rPr/>
              <a:t>Numeric Covariates for Modelling (</a:t>
            </a:r>
            <a:r>
              <a:rPr>
                <a:latin typeface="Courier"/>
              </a:rPr>
              <a:t>ADPPK</a:t>
            </a:r>
            <a:r>
              <a:rPr/>
              <a:t>)</a:t>
            </a:r>
          </a:p>
          <a:p>
            <a:pPr lvl="0"/>
            <a:r>
              <a:rPr/>
              <a:t>May need to expand dosing records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Time Variables (</a:t>
            </a:r>
            <a:r>
              <a:rPr>
                <a:latin typeface="Courier"/>
              </a:rPr>
              <a:t>ADPPK</a:t>
            </a:r>
            <a:r>
              <a:rPr/>
              <a:t>)</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a:t>Variable</a:t>
                      </a:r>
                    </a:p>
                  </a:txBody>
                  <a:tcPr/>
                </a:tc>
                <a:tc>
                  <a:txBody>
                    <a:bodyPr/>
                    <a:lstStyle/>
                    <a:p>
                      <a:pPr lvl="0" indent="0" marL="0">
                        <a:buNone/>
                      </a:pPr>
                      <a:r>
                        <a:rPr/>
                        <a:t>Variable Label</a:t>
                      </a:r>
                    </a:p>
                  </a:txBody>
                  <a:tcPr/>
                </a:tc>
              </a:tr>
              <a:tr h="0">
                <a:tc>
                  <a:txBody>
                    <a:bodyPr/>
                    <a:lstStyle/>
                    <a:p>
                      <a:pPr lvl="0" indent="0" marL="0">
                        <a:buNone/>
                      </a:pPr>
                      <a:r>
                        <a:rPr>
                          <a:latin typeface="Courier"/>
                        </a:rPr>
                        <a:t>NFRLT</a:t>
                      </a:r>
                    </a:p>
                  </a:txBody>
                </a:tc>
                <a:tc>
                  <a:txBody>
                    <a:bodyPr/>
                    <a:lstStyle/>
                    <a:p>
                      <a:pPr lvl="0" indent="0" marL="0">
                        <a:buNone/>
                      </a:pPr>
                      <a:r>
                        <a:rPr/>
                        <a:t>Nominal Rel Time from First Dose</a:t>
                      </a:r>
                    </a:p>
                  </a:txBody>
                </a:tc>
              </a:tr>
              <a:tr h="0">
                <a:tc>
                  <a:txBody>
                    <a:bodyPr/>
                    <a:lstStyle/>
                    <a:p>
                      <a:pPr lvl="0" indent="0" marL="0">
                        <a:buNone/>
                      </a:pPr>
                      <a:r>
                        <a:rPr>
                          <a:latin typeface="Courier"/>
                        </a:rPr>
                        <a:t>AFRLT</a:t>
                      </a:r>
                    </a:p>
                  </a:txBody>
                </a:tc>
                <a:tc>
                  <a:txBody>
                    <a:bodyPr/>
                    <a:lstStyle/>
                    <a:p>
                      <a:pPr lvl="0" indent="0" marL="0">
                        <a:buNone/>
                      </a:pPr>
                      <a:r>
                        <a:rPr/>
                        <a:t>Actual Rel Time from First Dose</a:t>
                      </a:r>
                    </a:p>
                  </a:txBody>
                </a:tc>
              </a:tr>
              <a:tr h="0">
                <a:tc>
                  <a:txBody>
                    <a:bodyPr/>
                    <a:lstStyle/>
                    <a:p>
                      <a:pPr lvl="0" indent="0" marL="0">
                        <a:buNone/>
                      </a:pPr>
                      <a:r>
                        <a:rPr>
                          <a:latin typeface="Courier"/>
                        </a:rPr>
                        <a:t>NPRLT</a:t>
                      </a:r>
                    </a:p>
                  </a:txBody>
                </a:tc>
                <a:tc>
                  <a:txBody>
                    <a:bodyPr/>
                    <a:lstStyle/>
                    <a:p>
                      <a:pPr lvl="0" indent="0" marL="0">
                        <a:buNone/>
                      </a:pPr>
                      <a:r>
                        <a:rPr/>
                        <a:t>Nominal Rel Time from Previous Dose</a:t>
                      </a:r>
                    </a:p>
                  </a:txBody>
                </a:tc>
              </a:tr>
              <a:tr h="0">
                <a:tc>
                  <a:txBody>
                    <a:bodyPr/>
                    <a:lstStyle/>
                    <a:p>
                      <a:pPr lvl="0" indent="0" marL="0">
                        <a:buNone/>
                      </a:pPr>
                      <a:r>
                        <a:rPr>
                          <a:latin typeface="Courier"/>
                        </a:rPr>
                        <a:t>APRLT</a:t>
                      </a:r>
                    </a:p>
                  </a:txBody>
                </a:tc>
                <a:tc>
                  <a:txBody>
                    <a:bodyPr/>
                    <a:lstStyle/>
                    <a:p>
                      <a:pPr lvl="0" indent="0" marL="0">
                        <a:buNone/>
                      </a:pPr>
                      <a:r>
                        <a:rPr/>
                        <a:t>Actual Rel Time from Previous Dose</a:t>
                      </a:r>
                    </a:p>
                  </a:txBody>
                </a:tc>
              </a:tr>
            </a:tbl>
          </a:graphicData>
        </a:graphic>
      </p:graphicFrame>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ADPPK</a:t>
            </a:r>
            <a:r>
              <a:rPr/>
              <a:t> Expected Variables</a:t>
            </a:r>
          </a:p>
        </p:txBody>
      </p:sp>
      <p:sp>
        <p:nvSpPr>
          <p:cNvPr id="3" name="Content Placeholder 2"/>
          <p:cNvSpPr>
            <a:spLocks noGrp="1"/>
          </p:cNvSpPr>
          <p:nvPr>
            <p:ph idx="1"/>
          </p:nvPr>
        </p:nvSpPr>
        <p:spPr/>
        <p:txBody>
          <a:bodyPr/>
          <a:lstStyle/>
          <a:p>
            <a:pPr lvl="0"/>
            <a:r>
              <a:rPr>
                <a:latin typeface="Courier"/>
              </a:rPr>
              <a:t>EVID</a:t>
            </a:r>
            <a:r>
              <a:rPr/>
              <a:t> Event ID</a:t>
            </a:r>
          </a:p>
          <a:p>
            <a:pPr lvl="0"/>
            <a:r>
              <a:rPr>
                <a:latin typeface="Courier"/>
              </a:rPr>
              <a:t>DV</a:t>
            </a:r>
            <a:r>
              <a:rPr/>
              <a:t> Dependent Variable</a:t>
            </a:r>
          </a:p>
          <a:p>
            <a:pPr lvl="0"/>
            <a:r>
              <a:rPr>
                <a:latin typeface="Courier"/>
              </a:rPr>
              <a:t>MDV</a:t>
            </a:r>
            <a:r>
              <a:rPr/>
              <a:t> Missing Dependent Variable</a:t>
            </a:r>
          </a:p>
          <a:p>
            <a:pPr lvl="0"/>
            <a:r>
              <a:rPr>
                <a:latin typeface="Courier"/>
              </a:rPr>
              <a:t>BLQ</a:t>
            </a:r>
            <a:r>
              <a:rPr/>
              <a:t> Below Limit of Quantitation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ADPPK</a:t>
            </a:r>
            <a:r>
              <a:rPr/>
              <a:t> Covariates</a:t>
            </a:r>
          </a:p>
        </p:txBody>
      </p:sp>
      <p:sp>
        <p:nvSpPr>
          <p:cNvPr id="3" name="Content Placeholder 2"/>
          <p:cNvSpPr>
            <a:spLocks noGrp="1"/>
          </p:cNvSpPr>
          <p:nvPr>
            <p:ph idx="1"/>
          </p:nvPr>
        </p:nvSpPr>
        <p:spPr/>
        <p:txBody>
          <a:bodyPr/>
          <a:lstStyle/>
          <a:p>
            <a:pPr lvl="0"/>
            <a:r>
              <a:rPr>
                <a:latin typeface="Courier"/>
              </a:rPr>
              <a:t>&lt;COV&gt;BL</a:t>
            </a:r>
            <a:r>
              <a:rPr/>
              <a:t> for baseline covariate, (e.g., </a:t>
            </a:r>
            <a:r>
              <a:rPr>
                <a:latin typeface="Courier"/>
              </a:rPr>
              <a:t>WTBL</a:t>
            </a:r>
            <a:r>
              <a:rPr/>
              <a:t>, </a:t>
            </a:r>
            <a:r>
              <a:rPr>
                <a:latin typeface="Courier"/>
              </a:rPr>
              <a:t>BMIBL</a:t>
            </a:r>
            <a:r>
              <a:rPr/>
              <a:t>)</a:t>
            </a:r>
          </a:p>
          <a:p>
            <a:pPr lvl="0"/>
            <a:r>
              <a:rPr>
                <a:latin typeface="Courier"/>
              </a:rPr>
              <a:t>&lt;COV&gt;N</a:t>
            </a:r>
            <a:r>
              <a:rPr/>
              <a:t> for numerical version of categorical covariate (e.g., </a:t>
            </a:r>
            <a:r>
              <a:rPr>
                <a:latin typeface="Courier"/>
              </a:rPr>
              <a:t>SEXN</a:t>
            </a:r>
            <a:r>
              <a:rPr/>
              <a:t>, </a:t>
            </a:r>
            <a:r>
              <a:rPr>
                <a:latin typeface="Courier"/>
              </a:rPr>
              <a:t>RACEN</a:t>
            </a:r>
            <a:r>
              <a:rPr/>
              <a:t>)</a:t>
            </a:r>
          </a:p>
          <a:p>
            <a:pPr lvl="0"/>
            <a:r>
              <a:rPr>
                <a:latin typeface="Courier"/>
              </a:rPr>
              <a:t>&lt;COV&gt;I</a:t>
            </a:r>
            <a:r>
              <a:rPr/>
              <a:t> for any covariates with imputed values (e.g., </a:t>
            </a:r>
            <a:r>
              <a:rPr>
                <a:latin typeface="Courier"/>
              </a:rPr>
              <a:t>WTI</a:t>
            </a:r>
            <a:r>
              <a:rPr/>
              <a:t>, </a:t>
            </a:r>
            <a:r>
              <a:rPr>
                <a:latin typeface="Courier"/>
              </a:rPr>
              <a:t>BMII</a:t>
            </a:r>
            <a:r>
              <a:rPr/>
              <a:t>)</a:t>
            </a:r>
          </a:p>
          <a:p>
            <a:pPr lvl="0"/>
            <a:r>
              <a:rPr>
                <a:latin typeface="Courier"/>
              </a:rPr>
              <a:t>&lt;COV&gt;GRy</a:t>
            </a:r>
            <a:r>
              <a:rPr/>
              <a:t> for grouping covariates (e.g. </a:t>
            </a:r>
            <a:r>
              <a:rPr>
                <a:latin typeface="Courier"/>
              </a:rPr>
              <a:t>AGEGR1</a:t>
            </a:r>
            <a:r>
              <a:rPr/>
              <a: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{admiral}</a:t>
            </a:r>
          </a:p>
        </p:txBody>
      </p:sp>
      <p:sp>
        <p:nvSpPr>
          <p:cNvPr id="3" name="Content Placeholder 2"/>
          <p:cNvSpPr>
            <a:spLocks noGrp="1"/>
          </p:cNvSpPr>
          <p:nvPr>
            <p:ph idx="1"/>
          </p:nvPr>
        </p:nvSpPr>
        <p:spPr/>
        <p:txBody>
          <a:bodyPr/>
          <a:lstStyle/>
          <a:p>
            <a:pPr lvl="0" indent="0" marL="0">
              <a:buNone/>
            </a:pPr>
          </a:p>
          <a:p>
            <a:pPr lvl="0"/>
            <a:r>
              <a:rPr>
                <a:latin typeface="Courier"/>
              </a:rPr>
              <a:t>AD</a:t>
            </a:r>
            <a:r>
              <a:rPr/>
              <a:t>a</a:t>
            </a:r>
            <a:r>
              <a:rPr>
                <a:latin typeface="Courier"/>
              </a:rPr>
              <a:t>M i</a:t>
            </a:r>
            <a:r>
              <a:rPr/>
              <a:t>n </a:t>
            </a:r>
            <a:r>
              <a:rPr>
                <a:latin typeface="Courier"/>
              </a:rPr>
              <a:t>R A</a:t>
            </a:r>
            <a:r>
              <a:rPr/>
              <a:t>sset </a:t>
            </a:r>
            <a:r>
              <a:rPr>
                <a:latin typeface="Courier"/>
              </a:rPr>
              <a:t>L</a:t>
            </a:r>
            <a:r>
              <a:rPr/>
              <a:t>ibrary</a:t>
            </a:r>
          </a:p>
          <a:p>
            <a:pPr lvl="0"/>
            <a:r>
              <a:rPr>
                <a:latin typeface="Courier"/>
              </a:rPr>
              <a:t>{admiral}</a:t>
            </a:r>
            <a:r>
              <a:rPr/>
              <a:t> is Open Source and Collaborative</a:t>
            </a:r>
          </a:p>
          <a:p>
            <a:pPr lvl="0"/>
            <a:r>
              <a:rPr>
                <a:latin typeface="Courier"/>
              </a:rPr>
              <a:t>{admiral}</a:t>
            </a:r>
            <a:r>
              <a:rPr/>
              <a:t> is Modular</a:t>
            </a:r>
          </a:p>
          <a:p>
            <a:pPr lvl="0"/>
            <a:r>
              <a:rPr>
                <a:latin typeface="Courier"/>
              </a:rPr>
              <a:t>{admiral}</a:t>
            </a:r>
            <a:r>
              <a:rPr/>
              <a:t> is Part of Pharmaverse</a:t>
            </a:r>
          </a:p>
          <a:p>
            <a:pPr lvl="0" indent="0" marL="0">
              <a:buNone/>
            </a:pPr>
            <a:r>
              <a:rPr>
                <a:hlinkClick r:id="rId2"/>
              </a:rPr>
              <a:t>https://github.com/pharmaverse/admiral</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{admiral}</a:t>
            </a:r>
            <a:r>
              <a:rPr/>
              <a:t> Functions Used</a:t>
            </a:r>
          </a:p>
        </p:txBody>
      </p:sp>
      <p:sp>
        <p:nvSpPr>
          <p:cNvPr id="3" name="Content Placeholder 2"/>
          <p:cNvSpPr>
            <a:spLocks noGrp="1"/>
          </p:cNvSpPr>
          <p:nvPr>
            <p:ph idx="1"/>
          </p:nvPr>
        </p:nvSpPr>
        <p:spPr/>
        <p:txBody>
          <a:bodyPr/>
          <a:lstStyle/>
          <a:p>
            <a:pPr lvl="0"/>
            <a:r>
              <a:rPr>
                <a:latin typeface="Courier"/>
              </a:rPr>
              <a:t>derive_vars_dtm()</a:t>
            </a:r>
          </a:p>
          <a:p>
            <a:pPr lvl="0"/>
            <a:r>
              <a:rPr>
                <a:latin typeface="Courier"/>
              </a:rPr>
              <a:t>derive_vars_dtm_to_dt()</a:t>
            </a:r>
          </a:p>
          <a:p>
            <a:pPr lvl="0"/>
            <a:r>
              <a:rPr>
                <a:latin typeface="Courier"/>
              </a:rPr>
              <a:t>derive_vars_dtm_to_tm()</a:t>
            </a:r>
          </a:p>
          <a:p>
            <a:pPr lvl="0"/>
            <a:r>
              <a:rPr>
                <a:latin typeface="Courier"/>
              </a:rPr>
              <a:t>derive_vars_dy()</a:t>
            </a:r>
          </a:p>
          <a:p>
            <a:pPr lvl="0"/>
            <a:r>
              <a:rPr>
                <a:latin typeface="Courier"/>
              </a:rPr>
              <a:t>derive_vars_duration()</a:t>
            </a:r>
          </a:p>
          <a:p>
            <a:pPr lvl="0"/>
            <a:r>
              <a:rPr>
                <a:latin typeface="Courier"/>
              </a:rPr>
              <a:t>create_single_dose_dataset()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{admiral}</a:t>
            </a:r>
            <a:r>
              <a:rPr/>
              <a:t> Functions Used (continued)</a:t>
            </a:r>
          </a:p>
        </p:txBody>
      </p:sp>
      <p:sp>
        <p:nvSpPr>
          <p:cNvPr id="3" name="Content Placeholder 2"/>
          <p:cNvSpPr>
            <a:spLocks noGrp="1"/>
          </p:cNvSpPr>
          <p:nvPr>
            <p:ph idx="1"/>
          </p:nvPr>
        </p:nvSpPr>
        <p:spPr/>
        <p:txBody>
          <a:bodyPr/>
          <a:lstStyle/>
          <a:p>
            <a:pPr lvl="0"/>
            <a:r>
              <a:rPr>
                <a:latin typeface="Courier"/>
              </a:rPr>
              <a:t>derive_vars_merged()</a:t>
            </a:r>
          </a:p>
          <a:p>
            <a:pPr lvl="0"/>
            <a:r>
              <a:rPr>
                <a:latin typeface="Courier"/>
              </a:rPr>
              <a:t>derive_vars_joined()</a:t>
            </a:r>
          </a:p>
          <a:p>
            <a:pPr lvl="0"/>
            <a:r>
              <a:rPr>
                <a:latin typeface="Courier"/>
              </a:rPr>
              <a:t>derive_vars_transposed()</a:t>
            </a:r>
          </a:p>
          <a:p>
            <a:pPr lvl="0"/>
            <a:r>
              <a:rPr>
                <a:latin typeface="Courier"/>
              </a:rPr>
              <a:t>compute_bmi()</a:t>
            </a:r>
          </a:p>
          <a:p>
            <a:pPr lvl="0"/>
            <a:r>
              <a:rPr>
                <a:latin typeface="Courier"/>
              </a:rPr>
              <a:t>compute_bsa()</a:t>
            </a:r>
          </a:p>
          <a:p>
            <a:pPr lvl="0"/>
            <a:r>
              <a:rPr>
                <a:latin typeface="Courier"/>
              </a:rPr>
              <a:t>compute_egfr()</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Other Pharmaverse Packages in </a:t>
            </a:r>
            <a:r>
              <a:rPr>
                <a:latin typeface="Courier"/>
              </a:rPr>
              <a:t>ADPPK</a:t>
            </a:r>
            <a:r>
              <a:rPr/>
              <a:t> Workflow</a:t>
            </a:r>
          </a:p>
        </p:txBody>
      </p:sp>
      <p:sp>
        <p:nvSpPr>
          <p:cNvPr id="3" name="Content Placeholder 2"/>
          <p:cNvSpPr>
            <a:spLocks noGrp="1"/>
          </p:cNvSpPr>
          <p:nvPr>
            <p:ph idx="1"/>
          </p:nvPr>
        </p:nvSpPr>
        <p:spPr/>
        <p:txBody>
          <a:bodyPr/>
          <a:lstStyle/>
          <a:p>
            <a:pPr lvl="0"/>
            <a:r>
              <a:rPr>
                <a:latin typeface="Courier"/>
              </a:rPr>
              <a:t>{pharmaversesdtm}</a:t>
            </a:r>
            <a:r>
              <a:rPr/>
              <a:t> CDISC pilot SDTM data</a:t>
            </a:r>
          </a:p>
          <a:p>
            <a:pPr lvl="0"/>
            <a:r>
              <a:rPr>
                <a:latin typeface="Courier"/>
              </a:rPr>
              <a:t>{metacore}</a:t>
            </a:r>
            <a:r>
              <a:rPr/>
              <a:t> Store metadata</a:t>
            </a:r>
          </a:p>
          <a:p>
            <a:pPr lvl="0"/>
            <a:r>
              <a:rPr>
                <a:latin typeface="Courier"/>
              </a:rPr>
              <a:t>{metatools}</a:t>
            </a:r>
            <a:r>
              <a:rPr/>
              <a:t> Work with metadata and perform checks</a:t>
            </a:r>
          </a:p>
          <a:p>
            <a:pPr lvl="0"/>
            <a:r>
              <a:rPr>
                <a:latin typeface="Courier"/>
              </a:rPr>
              <a:t>{xportr}</a:t>
            </a:r>
            <a:r>
              <a:rPr/>
              <a:t> Perform checks and export transport files (XPT)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End to End Example Site</a:t>
            </a:r>
          </a:p>
        </p:txBody>
      </p:sp>
      <p:sp>
        <p:nvSpPr>
          <p:cNvPr id="3" name="Content Placeholder 2"/>
          <p:cNvSpPr>
            <a:spLocks noGrp="1"/>
          </p:cNvSpPr>
          <p:nvPr>
            <p:ph idx="1"/>
          </p:nvPr>
        </p:nvSpPr>
        <p:spPr/>
        <p:txBody>
          <a:bodyPr/>
          <a:lstStyle/>
          <a:p>
            <a:pPr lvl="0" indent="0" marL="0">
              <a:buNone/>
            </a:pPr>
          </a:p>
          <a:p>
            <a:pPr lvl="0" indent="0" marL="0">
              <a:buNone/>
            </a:pPr>
            <a:r>
              <a:rPr>
                <a:hlinkClick r:id="rId2"/>
              </a:rPr>
              <a:t>https://pharmaverse.github.io/examples/</a:t>
            </a:r>
          </a:p>
          <a:p>
            <a:pPr lvl="0" indent="0" marL="0">
              <a:buNone/>
            </a:pPr>
            <a:r>
              <a:rPr/>
              <a:t>Will focus on ADPPK example</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Coding Highlights</a:t>
            </a:r>
          </a:p>
        </p:txBody>
      </p:sp>
      <p:sp>
        <p:nvSpPr>
          <p:cNvPr id="3" name="Content Placeholder 2"/>
          <p:cNvSpPr>
            <a:spLocks noGrp="1"/>
          </p:cNvSpPr>
          <p:nvPr>
            <p:ph idx="1"/>
          </p:nvPr>
        </p:nvSpPr>
        <p:spPr/>
        <p:txBody>
          <a:bodyPr/>
          <a:lstStyle/>
          <a:p>
            <a:pPr lvl="0"/>
            <a:r>
              <a:rPr/>
              <a:t>Load Specs with </a:t>
            </a:r>
            <a:r>
              <a:rPr>
                <a:latin typeface="Courier"/>
              </a:rPr>
              <a:t>{metacore}</a:t>
            </a:r>
          </a:p>
          <a:p>
            <a:pPr lvl="0"/>
            <a:r>
              <a:rPr/>
              <a:t>Derive PC Dates</a:t>
            </a:r>
          </a:p>
          <a:p>
            <a:pPr lvl="0"/>
            <a:r>
              <a:rPr/>
              <a:t>Expand Dosing Records</a:t>
            </a:r>
          </a:p>
          <a:p>
            <a:pPr lvl="0"/>
            <a:r>
              <a:rPr/>
              <a:t>Find First Dose</a:t>
            </a:r>
          </a:p>
          <a:p>
            <a:pPr lvl="0"/>
            <a:r>
              <a:rPr/>
              <a:t>Find Previous Dose</a:t>
            </a:r>
          </a:p>
          <a:p>
            <a:pPr lvl="0"/>
            <a:r>
              <a:rPr/>
              <a:t>Find Previous Nominal Dose</a:t>
            </a:r>
          </a:p>
          <a:p>
            <a:pPr lvl="0"/>
            <a:r>
              <a:rPr/>
              <a:t>Derive Covariates Using </a:t>
            </a:r>
            <a:r>
              <a:rPr>
                <a:latin typeface="Courier"/>
              </a:rPr>
              <a:t>{metacore}</a:t>
            </a:r>
          </a:p>
          <a:p>
            <a:pPr lvl="0"/>
            <a:r>
              <a:rPr>
                <a:latin typeface="Courier"/>
              </a:rPr>
              <a:t>{metacore}</a:t>
            </a:r>
            <a:r>
              <a:rPr/>
              <a:t> Checks</a:t>
            </a:r>
          </a:p>
          <a:p>
            <a:pPr lvl="0"/>
            <a:r>
              <a:rPr>
                <a:latin typeface="Courier"/>
              </a:rPr>
              <a:t>{xportr}</a:t>
            </a:r>
            <a:r>
              <a:rPr/>
              <a:t> Steps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Abstract</a:t>
            </a:r>
          </a:p>
        </p:txBody>
      </p:sp>
      <p:sp>
        <p:nvSpPr>
          <p:cNvPr id="3" name="Content Placeholder 2"/>
          <p:cNvSpPr>
            <a:spLocks noGrp="1"/>
          </p:cNvSpPr>
          <p:nvPr>
            <p:ph idx="1"/>
          </p:nvPr>
        </p:nvSpPr>
        <p:spPr/>
        <p:txBody>
          <a:bodyPr/>
          <a:lstStyle/>
          <a:p>
            <a:pPr lvl="0" indent="0" marL="0">
              <a:buNone/>
            </a:pPr>
            <a:r>
              <a:rPr/>
              <a:t>Population Pharmacokinetic modeling is an important tool for drug development. The CDISC ADaM Population PK Implementation Guide was released on October 6, 2023. Population PK models generally make use of nonlinear mixed effects models that require numeric variables. The data used in the models will include both dosing and concentration records, relative time variables, and numeric covariate variables. {admiral} is an open-source R package for creating CDISC ADaM data. It can be used effectively to create Population PK analysis data (ADPPK). Additional tools from other Pharmaverse packages such as {metacore}, {metatools} and {xportr} can be used to simplify the workflow. I will discuss some of the challenges of Population Pharmacokinetic analysis data programming and show some of the solutions developed in {admiral} and the Pharmaverse.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Load Specs with </a:t>
            </a:r>
            <a:r>
              <a:rPr>
                <a:latin typeface="Courier"/>
              </a:rPr>
              <a:t>{metacore}</a:t>
            </a:r>
          </a:p>
        </p:txBody>
      </p:sp>
      <p:sp>
        <p:nvSpPr>
          <p:cNvPr id="3" name="Content Placeholder 2"/>
          <p:cNvSpPr>
            <a:spLocks noGrp="1"/>
          </p:cNvSpPr>
          <p:nvPr>
            <p:ph idx="1"/>
          </p:nvPr>
        </p:nvSpPr>
        <p:spPr/>
        <p:txBody>
          <a:bodyPr/>
          <a:lstStyle/>
          <a:p>
            <a:pPr lvl="0" indent="0">
              <a:buNone/>
            </a:pPr>
            <a:r>
              <a:rPr>
                <a:solidFill>
                  <a:srgbClr val="5E5E5E"/>
                </a:solidFill>
                <a:latin typeface="Courier"/>
              </a:rPr>
              <a:t># ---- Load Specs for Metacore ----</a:t>
            </a:r>
            <a:br/>
            <a:r>
              <a:rPr>
                <a:solidFill>
                  <a:srgbClr val="003B4F"/>
                </a:solidFill>
                <a:latin typeface="Courier"/>
              </a:rPr>
              <a:t>metacore &lt;- </a:t>
            </a:r>
            <a:r>
              <a:rPr>
                <a:solidFill>
                  <a:srgbClr val="4758AB"/>
                </a:solidFill>
                <a:latin typeface="Courier"/>
              </a:rPr>
              <a:t>spec_to_metacore</a:t>
            </a:r>
            <a:r>
              <a:rPr>
                <a:solidFill>
                  <a:srgbClr val="003B4F"/>
                </a:solidFill>
                <a:latin typeface="Courier"/>
              </a:rPr>
              <a:t>(</a:t>
            </a:r>
            <a:r>
              <a:rPr>
                <a:solidFill>
                  <a:srgbClr val="20794D"/>
                </a:solidFill>
                <a:latin typeface="Courier"/>
              </a:rPr>
              <a:t>"pk_spec.xlsx"</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select_dataset</a:t>
            </a:r>
            <a:r>
              <a:rPr>
                <a:solidFill>
                  <a:srgbClr val="003B4F"/>
                </a:solidFill>
                <a:latin typeface="Courier"/>
              </a:rPr>
              <a:t>(</a:t>
            </a:r>
            <a:r>
              <a:rPr>
                <a:solidFill>
                  <a:srgbClr val="20794D"/>
                </a:solidFill>
                <a:latin typeface="Courier"/>
              </a:rPr>
              <a:t>"ADPPK"</a:t>
            </a:r>
            <a:r>
              <a:rPr>
                <a:solidFill>
                  <a:srgbClr val="003B4F"/>
                </a:solidFill>
                <a:latin typeface="Courier"/>
              </a:rPr>
              <a:t>)</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Derive PC Dates</a:t>
            </a:r>
          </a:p>
        </p:txBody>
      </p:sp>
      <p:sp>
        <p:nvSpPr>
          <p:cNvPr id="3" name="Content Placeholder 2"/>
          <p:cNvSpPr>
            <a:spLocks noGrp="1"/>
          </p:cNvSpPr>
          <p:nvPr>
            <p:ph idx="1"/>
          </p:nvPr>
        </p:nvSpPr>
        <p:spPr/>
        <p:txBody>
          <a:bodyPr/>
          <a:lstStyle/>
          <a:p>
            <a:pPr lvl="0" indent="0">
              <a:buNone/>
            </a:pPr>
            <a:r>
              <a:rPr>
                <a:solidFill>
                  <a:srgbClr val="003B4F"/>
                </a:solidFill>
                <a:latin typeface="Courier"/>
              </a:rPr>
              <a:t>pc_dates &lt;- pc </a:t>
            </a:r>
            <a:r>
              <a:rPr>
                <a:solidFill>
                  <a:srgbClr val="5E5E5E"/>
                </a:solidFill>
                <a:latin typeface="Courier"/>
              </a:rPr>
              <a:t>%&gt;%</a:t>
            </a:r>
            <a:br/>
            <a:r>
              <a:rPr>
                <a:solidFill>
                  <a:srgbClr val="003B4F"/>
                </a:solidFill>
                <a:latin typeface="Courier"/>
              </a:rPr>
              <a:t>  </a:t>
            </a:r>
            <a:r>
              <a:rPr>
                <a:solidFill>
                  <a:srgbClr val="5E5E5E"/>
                </a:solidFill>
                <a:latin typeface="Courier"/>
              </a:rPr>
              <a:t># Join ADSL with PC (need TRTSDT for ADY derivation)</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adsl,</a:t>
            </a:r>
            <a:br/>
            <a:r>
              <a:rPr>
                <a:solidFill>
                  <a:srgbClr val="003B4F"/>
                </a:solidFill>
                <a:latin typeface="Courier"/>
              </a:rPr>
              <a:t>    </a:t>
            </a:r>
            <a:r>
              <a:rPr>
                <a:solidFill>
                  <a:srgbClr val="657422"/>
                </a:solidFill>
                <a:latin typeface="Courier"/>
              </a:rPr>
              <a:t>new_vars =</a:t>
            </a:r>
            <a:r>
              <a:rPr>
                <a:solidFill>
                  <a:srgbClr val="003B4F"/>
                </a:solidFill>
                <a:latin typeface="Courier"/>
              </a:rPr>
              <a:t> adsl_vars,</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analysis date/time</a:t>
            </a:r>
            <a:br/>
            <a:r>
              <a:rPr>
                <a:solidFill>
                  <a:srgbClr val="003B4F"/>
                </a:solidFill>
                <a:latin typeface="Courier"/>
              </a:rPr>
              <a:t>  </a:t>
            </a:r>
            <a:r>
              <a:rPr>
                <a:solidFill>
                  <a:srgbClr val="5E5E5E"/>
                </a:solidFill>
                <a:latin typeface="Courier"/>
              </a:rPr>
              <a:t># Impute missing time to 00:00:00</a:t>
            </a:r>
            <a:br/>
            <a:r>
              <a:rPr>
                <a:solidFill>
                  <a:srgbClr val="003B4F"/>
                </a:solidFill>
                <a:latin typeface="Courier"/>
              </a:rPr>
              <a:t>  </a:t>
            </a:r>
            <a:r>
              <a:rPr>
                <a:solidFill>
                  <a:srgbClr val="4758AB"/>
                </a:solidFill>
                <a:latin typeface="Courier"/>
              </a:rPr>
              <a:t>derive_vars_dtm</a:t>
            </a:r>
            <a:r>
              <a:rPr>
                <a:solidFill>
                  <a:srgbClr val="003B4F"/>
                </a:solidFill>
                <a:latin typeface="Courier"/>
              </a:rPr>
              <a:t>(</a:t>
            </a:r>
            <a:br/>
            <a:r>
              <a:rPr>
                <a:solidFill>
                  <a:srgbClr val="003B4F"/>
                </a:solidFill>
                <a:latin typeface="Courier"/>
              </a:rPr>
              <a:t>    </a:t>
            </a:r>
            <a:r>
              <a:rPr>
                <a:solidFill>
                  <a:srgbClr val="657422"/>
                </a:solidFill>
                <a:latin typeface="Courier"/>
              </a:rPr>
              <a:t>new_vars_prefix =</a:t>
            </a:r>
            <a:r>
              <a:rPr>
                <a:solidFill>
                  <a:srgbClr val="003B4F"/>
                </a:solidFill>
                <a:latin typeface="Courier"/>
              </a:rPr>
              <a:t> </a:t>
            </a:r>
            <a:r>
              <a:rPr>
                <a:solidFill>
                  <a:srgbClr val="20794D"/>
                </a:solidFill>
                <a:latin typeface="Courier"/>
              </a:rPr>
              <a:t>"A"</a:t>
            </a:r>
            <a:r>
              <a:rPr>
                <a:solidFill>
                  <a:srgbClr val="003B4F"/>
                </a:solidFill>
                <a:latin typeface="Courier"/>
              </a:rPr>
              <a:t>,</a:t>
            </a:r>
            <a:br/>
            <a:r>
              <a:rPr>
                <a:solidFill>
                  <a:srgbClr val="003B4F"/>
                </a:solidFill>
                <a:latin typeface="Courier"/>
              </a:rPr>
              <a:t>    </a:t>
            </a:r>
            <a:r>
              <a:rPr>
                <a:solidFill>
                  <a:srgbClr val="657422"/>
                </a:solidFill>
                <a:latin typeface="Courier"/>
              </a:rPr>
              <a:t>dtc =</a:t>
            </a:r>
            <a:r>
              <a:rPr>
                <a:solidFill>
                  <a:srgbClr val="003B4F"/>
                </a:solidFill>
                <a:latin typeface="Courier"/>
              </a:rPr>
              <a:t> PCDTC,</a:t>
            </a:r>
            <a:br/>
            <a:r>
              <a:rPr>
                <a:solidFill>
                  <a:srgbClr val="003B4F"/>
                </a:solidFill>
                <a:latin typeface="Courier"/>
              </a:rPr>
              <a:t>    </a:t>
            </a:r>
            <a:r>
              <a:rPr>
                <a:solidFill>
                  <a:srgbClr val="657422"/>
                </a:solidFill>
                <a:latin typeface="Courier"/>
              </a:rPr>
              <a:t>time_imputation =</a:t>
            </a:r>
            <a:r>
              <a:rPr>
                <a:solidFill>
                  <a:srgbClr val="003B4F"/>
                </a:solidFill>
                <a:latin typeface="Courier"/>
              </a:rPr>
              <a:t> </a:t>
            </a:r>
            <a:r>
              <a:rPr>
                <a:solidFill>
                  <a:srgbClr val="20794D"/>
                </a:solidFill>
                <a:latin typeface="Courier"/>
              </a:rPr>
              <a:t>"00:00:00"</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dates and times from date/times</a:t>
            </a:r>
            <a:br/>
            <a:r>
              <a:rPr>
                <a:solidFill>
                  <a:srgbClr val="003B4F"/>
                </a:solidFill>
                <a:latin typeface="Courier"/>
              </a:rPr>
              <a:t>  </a:t>
            </a:r>
            <a:r>
              <a:rPr>
                <a:solidFill>
                  <a:srgbClr val="4758AB"/>
                </a:solidFill>
                <a:latin typeface="Courier"/>
              </a:rPr>
              <a:t>derive_vars_dtm_to_dt</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5E5E5E"/>
                </a:solidFill>
                <a:latin typeface="Courier"/>
              </a:rPr>
              <a:t># Derive event ID and nominal relative time from first dose (NFRLT)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EVID =</a:t>
            </a:r>
            <a:r>
              <a:rPr>
                <a:solidFill>
                  <a:srgbClr val="003B4F"/>
                </a:solidFill>
                <a:latin typeface="Courier"/>
              </a:rPr>
              <a:t> </a:t>
            </a:r>
            <a:r>
              <a:rPr>
                <a:solidFill>
                  <a:srgbClr val="AD0000"/>
                </a:solidFill>
                <a:latin typeface="Courier"/>
              </a:rPr>
              <a:t>0</a:t>
            </a:r>
            <a:r>
              <a:rPr>
                <a:solidFill>
                  <a:srgbClr val="003B4F"/>
                </a:solidFill>
                <a:latin typeface="Courier"/>
              </a:rPr>
              <a:t>,</a:t>
            </a:r>
            <a:br/>
            <a:r>
              <a:rPr>
                <a:solidFill>
                  <a:srgbClr val="003B4F"/>
                </a:solidFill>
                <a:latin typeface="Courier"/>
              </a:rPr>
              <a:t>    </a:t>
            </a:r>
            <a:r>
              <a:rPr>
                <a:solidFill>
                  <a:srgbClr val="657422"/>
                </a:solidFill>
                <a:latin typeface="Courier"/>
              </a:rPr>
              <a:t>DRUG =</a:t>
            </a:r>
            <a:r>
              <a:rPr>
                <a:solidFill>
                  <a:srgbClr val="003B4F"/>
                </a:solidFill>
                <a:latin typeface="Courier"/>
              </a:rPr>
              <a:t> PCTEST,</a:t>
            </a:r>
            <a:br/>
            <a:r>
              <a:rPr>
                <a:solidFill>
                  <a:srgbClr val="003B4F"/>
                </a:solidFill>
                <a:latin typeface="Courier"/>
              </a:rPr>
              <a:t>    </a:t>
            </a:r>
            <a:r>
              <a:rPr>
                <a:solidFill>
                  <a:srgbClr val="657422"/>
                </a:solidFill>
                <a:latin typeface="Courier"/>
              </a:rPr>
              <a:t>NFRLT =</a:t>
            </a:r>
            <a:r>
              <a:rPr>
                <a:solidFill>
                  <a:srgbClr val="003B4F"/>
                </a:solidFill>
                <a:latin typeface="Courier"/>
              </a:rPr>
              <a:t> </a:t>
            </a:r>
            <a:r>
              <a:rPr>
                <a:solidFill>
                  <a:srgbClr val="4758AB"/>
                </a:solidFill>
                <a:latin typeface="Courier"/>
              </a:rPr>
              <a:t>if_else</a:t>
            </a:r>
            <a:r>
              <a:rPr>
                <a:solidFill>
                  <a:srgbClr val="003B4F"/>
                </a:solidFill>
                <a:latin typeface="Courier"/>
              </a:rPr>
              <a:t>(PCTPTNUM </a:t>
            </a:r>
            <a:r>
              <a:rPr>
                <a:solidFill>
                  <a:srgbClr val="5E5E5E"/>
                </a:solidFill>
                <a:latin typeface="Courier"/>
              </a:rPr>
              <a:t>&lt;</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AD0000"/>
                </a:solidFill>
                <a:latin typeface="Courier"/>
              </a:rPr>
              <a:t>0</a:t>
            </a:r>
            <a:r>
              <a:rPr>
                <a:solidFill>
                  <a:srgbClr val="003B4F"/>
                </a:solidFill>
                <a:latin typeface="Courier"/>
              </a:rPr>
              <a:t>, PCTPTNUM), </a:t>
            </a:r>
            <a:r>
              <a:rPr>
                <a:solidFill>
                  <a:srgbClr val="657422"/>
                </a:solidFill>
                <a:latin typeface="Courier"/>
              </a:rPr>
              <a:t>.after =</a:t>
            </a:r>
            <a:r>
              <a:rPr>
                <a:solidFill>
                  <a:srgbClr val="003B4F"/>
                </a:solidFill>
                <a:latin typeface="Courier"/>
              </a:rPr>
              <a:t> USUBJID</a:t>
            </a:r>
            <a:br/>
            <a:r>
              <a:rPr>
                <a:solidFill>
                  <a:srgbClr val="003B4F"/>
                </a:solidFill>
                <a:latin typeface="Courier"/>
              </a:rPr>
              <a:t>  )</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Expand Dosing Records</a:t>
            </a:r>
          </a:p>
        </p:txBody>
      </p:sp>
      <p:sp>
        <p:nvSpPr>
          <p:cNvPr id="3" name="Content Placeholder 2"/>
          <p:cNvSpPr>
            <a:spLocks noGrp="1"/>
          </p:cNvSpPr>
          <p:nvPr>
            <p:ph idx="1"/>
          </p:nvPr>
        </p:nvSpPr>
        <p:spPr/>
        <p:txBody>
          <a:bodyPr/>
          <a:lstStyle/>
          <a:p>
            <a:pPr lvl="0" indent="0">
              <a:buNone/>
            </a:pPr>
            <a:r>
              <a:rPr>
                <a:solidFill>
                  <a:srgbClr val="003B4F"/>
                </a:solidFill>
                <a:latin typeface="Courier"/>
              </a:rPr>
              <a:t>ex_vars &lt;- </a:t>
            </a:r>
            <a:r>
              <a:rPr>
                <a:solidFill>
                  <a:srgbClr val="4758AB"/>
                </a:solidFill>
                <a:latin typeface="Courier"/>
              </a:rPr>
              <a:t>exprs</a:t>
            </a:r>
            <a:r>
              <a:rPr>
                <a:solidFill>
                  <a:srgbClr val="003B4F"/>
                </a:solidFill>
                <a:latin typeface="Courier"/>
              </a:rPr>
              <a:t>(</a:t>
            </a:r>
            <a:br/>
            <a:r>
              <a:rPr>
                <a:solidFill>
                  <a:srgbClr val="003B4F"/>
                </a:solidFill>
                <a:latin typeface="Courier"/>
              </a:rPr>
              <a:t>  STUDYID, USUBJID, EVID, EXDOSFRQ, EXDOSFRM,</a:t>
            </a:r>
            <a:br/>
            <a:r>
              <a:rPr>
                <a:solidFill>
                  <a:srgbClr val="003B4F"/>
                </a:solidFill>
                <a:latin typeface="Courier"/>
              </a:rPr>
              <a:t>  NFRLT, EXDOSE, EXDOSU, EXTRT, ASTDT, ASTDTM, AENDT, AENDTM,</a:t>
            </a:r>
            <a:br/>
            <a:r>
              <a:rPr>
                <a:solidFill>
                  <a:srgbClr val="003B4F"/>
                </a:solidFill>
                <a:latin typeface="Courier"/>
              </a:rPr>
              <a:t>  VISIT, VISITNUM, VISITDY, TRT01A, TRT01P, DOMAIN, EXSEQ,</a:t>
            </a:r>
            <a:br/>
            <a:r>
              <a:rPr>
                <a:solidFill>
                  <a:srgbClr val="003B4F"/>
                </a:solidFill>
                <a:latin typeface="Courier"/>
              </a:rPr>
              <a:t>  </a:t>
            </a:r>
            <a:r>
              <a:rPr>
                <a:solidFill>
                  <a:srgbClr val="5E5E5E"/>
                </a:solidFill>
                <a:latin typeface="Courier"/>
              </a:rPr>
              <a:t>!!!</a:t>
            </a:r>
            <a:r>
              <a:rPr>
                <a:solidFill>
                  <a:srgbClr val="003B4F"/>
                </a:solidFill>
                <a:latin typeface="Courier"/>
              </a:rPr>
              <a:t>adsl_vars</a:t>
            </a:r>
            <a:br/>
            <a:r>
              <a:rPr>
                <a:solidFill>
                  <a:srgbClr val="003B4F"/>
                </a:solidFill>
                <a:latin typeface="Courier"/>
              </a:rPr>
              <a:t>)</a:t>
            </a:r>
            <a:br/>
            <a:br/>
            <a:r>
              <a:rPr>
                <a:solidFill>
                  <a:srgbClr val="003B4F"/>
                </a:solidFill>
                <a:latin typeface="Courier"/>
              </a:rPr>
              <a:t>ex_exp &lt;- ex_dates </a:t>
            </a:r>
            <a:r>
              <a:rPr>
                <a:solidFill>
                  <a:srgbClr val="5E5E5E"/>
                </a:solidFill>
                <a:latin typeface="Courier"/>
              </a:rPr>
              <a:t>%&gt;%</a:t>
            </a:r>
            <a:br/>
            <a:r>
              <a:rPr>
                <a:solidFill>
                  <a:srgbClr val="003B4F"/>
                </a:solidFill>
                <a:latin typeface="Courier"/>
              </a:rPr>
              <a:t>  </a:t>
            </a:r>
            <a:r>
              <a:rPr>
                <a:solidFill>
                  <a:srgbClr val="4758AB"/>
                </a:solidFill>
                <a:latin typeface="Courier"/>
              </a:rPr>
              <a:t>create_single_dose_dataset</a:t>
            </a:r>
            <a:r>
              <a:rPr>
                <a:solidFill>
                  <a:srgbClr val="003B4F"/>
                </a:solidFill>
                <a:latin typeface="Courier"/>
              </a:rPr>
              <a:t>(</a:t>
            </a:r>
            <a:br/>
            <a:r>
              <a:rPr>
                <a:solidFill>
                  <a:srgbClr val="003B4F"/>
                </a:solidFill>
                <a:latin typeface="Courier"/>
              </a:rPr>
              <a:t>    </a:t>
            </a:r>
            <a:r>
              <a:rPr>
                <a:solidFill>
                  <a:srgbClr val="657422"/>
                </a:solidFill>
                <a:latin typeface="Courier"/>
              </a:rPr>
              <a:t>dose_freq =</a:t>
            </a:r>
            <a:r>
              <a:rPr>
                <a:solidFill>
                  <a:srgbClr val="003B4F"/>
                </a:solidFill>
                <a:latin typeface="Courier"/>
              </a:rPr>
              <a:t> EXDOSFRQ,</a:t>
            </a:r>
            <a:br/>
            <a:r>
              <a:rPr>
                <a:solidFill>
                  <a:srgbClr val="003B4F"/>
                </a:solidFill>
                <a:latin typeface="Courier"/>
              </a:rPr>
              <a:t>    </a:t>
            </a:r>
            <a:r>
              <a:rPr>
                <a:solidFill>
                  <a:srgbClr val="657422"/>
                </a:solidFill>
                <a:latin typeface="Courier"/>
              </a:rPr>
              <a:t>start_date =</a:t>
            </a:r>
            <a:r>
              <a:rPr>
                <a:solidFill>
                  <a:srgbClr val="003B4F"/>
                </a:solidFill>
                <a:latin typeface="Courier"/>
              </a:rPr>
              <a:t> ASTDT,</a:t>
            </a:r>
            <a:br/>
            <a:r>
              <a:rPr>
                <a:solidFill>
                  <a:srgbClr val="003B4F"/>
                </a:solidFill>
                <a:latin typeface="Courier"/>
              </a:rPr>
              <a:t>    </a:t>
            </a:r>
            <a:r>
              <a:rPr>
                <a:solidFill>
                  <a:srgbClr val="657422"/>
                </a:solidFill>
                <a:latin typeface="Courier"/>
              </a:rPr>
              <a:t>start_datetime =</a:t>
            </a:r>
            <a:r>
              <a:rPr>
                <a:solidFill>
                  <a:srgbClr val="003B4F"/>
                </a:solidFill>
                <a:latin typeface="Courier"/>
              </a:rPr>
              <a:t> ASTDTM,</a:t>
            </a:r>
            <a:br/>
            <a:r>
              <a:rPr>
                <a:solidFill>
                  <a:srgbClr val="003B4F"/>
                </a:solidFill>
                <a:latin typeface="Courier"/>
              </a:rPr>
              <a:t>    </a:t>
            </a:r>
            <a:r>
              <a:rPr>
                <a:solidFill>
                  <a:srgbClr val="657422"/>
                </a:solidFill>
                <a:latin typeface="Courier"/>
              </a:rPr>
              <a:t>end_date =</a:t>
            </a:r>
            <a:r>
              <a:rPr>
                <a:solidFill>
                  <a:srgbClr val="003B4F"/>
                </a:solidFill>
                <a:latin typeface="Courier"/>
              </a:rPr>
              <a:t> AENDT,</a:t>
            </a:r>
            <a:br/>
            <a:r>
              <a:rPr>
                <a:solidFill>
                  <a:srgbClr val="003B4F"/>
                </a:solidFill>
                <a:latin typeface="Courier"/>
              </a:rPr>
              <a:t>    </a:t>
            </a:r>
            <a:r>
              <a:rPr>
                <a:solidFill>
                  <a:srgbClr val="657422"/>
                </a:solidFill>
                <a:latin typeface="Courier"/>
              </a:rPr>
              <a:t>end_datetime =</a:t>
            </a:r>
            <a:r>
              <a:rPr>
                <a:solidFill>
                  <a:srgbClr val="003B4F"/>
                </a:solidFill>
                <a:latin typeface="Courier"/>
              </a:rPr>
              <a:t> AENDTM,</a:t>
            </a:r>
            <a:br/>
            <a:r>
              <a:rPr>
                <a:solidFill>
                  <a:srgbClr val="003B4F"/>
                </a:solidFill>
                <a:latin typeface="Courier"/>
              </a:rPr>
              <a:t>    </a:t>
            </a:r>
            <a:r>
              <a:rPr>
                <a:solidFill>
                  <a:srgbClr val="657422"/>
                </a:solidFill>
                <a:latin typeface="Courier"/>
              </a:rPr>
              <a:t>nominal_time =</a:t>
            </a:r>
            <a:r>
              <a:rPr>
                <a:solidFill>
                  <a:srgbClr val="003B4F"/>
                </a:solidFill>
                <a:latin typeface="Courier"/>
              </a:rPr>
              <a:t> NFRLT,</a:t>
            </a:r>
            <a:br/>
            <a:r>
              <a:rPr>
                <a:solidFill>
                  <a:srgbClr val="003B4F"/>
                </a:solidFill>
                <a:latin typeface="Courier"/>
              </a:rPr>
              <a:t>    </a:t>
            </a:r>
            <a:r>
              <a:rPr>
                <a:solidFill>
                  <a:srgbClr val="657422"/>
                </a:solidFill>
                <a:latin typeface="Courier"/>
              </a:rPr>
              <a:t>lookup_table =</a:t>
            </a:r>
            <a:r>
              <a:rPr>
                <a:solidFill>
                  <a:srgbClr val="003B4F"/>
                </a:solidFill>
                <a:latin typeface="Courier"/>
              </a:rPr>
              <a:t> dose_freq_lookup,</a:t>
            </a:r>
            <a:br/>
            <a:r>
              <a:rPr>
                <a:solidFill>
                  <a:srgbClr val="003B4F"/>
                </a:solidFill>
                <a:latin typeface="Courier"/>
              </a:rPr>
              <a:t>    </a:t>
            </a:r>
            <a:r>
              <a:rPr>
                <a:solidFill>
                  <a:srgbClr val="657422"/>
                </a:solidFill>
                <a:latin typeface="Courier"/>
              </a:rPr>
              <a:t>lookup_column =</a:t>
            </a:r>
            <a:r>
              <a:rPr>
                <a:solidFill>
                  <a:srgbClr val="003B4F"/>
                </a:solidFill>
                <a:latin typeface="Courier"/>
              </a:rPr>
              <a:t> CDISC_VALUE,</a:t>
            </a:r>
            <a:br/>
            <a:r>
              <a:rPr>
                <a:solidFill>
                  <a:srgbClr val="003B4F"/>
                </a:solidFill>
                <a:latin typeface="Courier"/>
              </a:rPr>
              <a:t>    </a:t>
            </a:r>
            <a:r>
              <a:rPr>
                <a:solidFill>
                  <a:srgbClr val="657422"/>
                </a:solidFill>
                <a:latin typeface="Courier"/>
              </a:rPr>
              <a:t>keep_source_vars =</a:t>
            </a:r>
            <a:r>
              <a:rPr>
                <a:solidFill>
                  <a:srgbClr val="003B4F"/>
                </a:solidFill>
                <a:latin typeface="Courier"/>
              </a:rPr>
              <a:t> ex_vars</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AVISIT based on nominal relative time</a:t>
            </a:r>
            <a:br/>
            <a:r>
              <a:rPr>
                <a:solidFill>
                  <a:srgbClr val="003B4F"/>
                </a:solidFill>
                <a:latin typeface="Courier"/>
              </a:rPr>
              <a:t>  </a:t>
            </a:r>
            <a:r>
              <a:rPr>
                <a:solidFill>
                  <a:srgbClr val="5E5E5E"/>
                </a:solidFill>
                <a:latin typeface="Courier"/>
              </a:rPr>
              <a:t># Derive AVISITN to nominal time in whole days using integer division</a:t>
            </a:r>
            <a:br/>
            <a:r>
              <a:rPr>
                <a:solidFill>
                  <a:srgbClr val="003B4F"/>
                </a:solidFill>
                <a:latin typeface="Courier"/>
              </a:rPr>
              <a:t>  </a:t>
            </a:r>
            <a:r>
              <a:rPr>
                <a:solidFill>
                  <a:srgbClr val="5E5E5E"/>
                </a:solidFill>
                <a:latin typeface="Courier"/>
              </a:rPr>
              <a:t># Define AVISIT based on nominal day</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AVISITN =</a:t>
            </a:r>
            <a:r>
              <a:rPr>
                <a:solidFill>
                  <a:srgbClr val="003B4F"/>
                </a:solidFill>
                <a:latin typeface="Courier"/>
              </a:rPr>
              <a:t> NFRLT </a:t>
            </a:r>
            <a:r>
              <a:rPr>
                <a:solidFill>
                  <a:srgbClr val="5E5E5E"/>
                </a:solidFill>
                <a:latin typeface="Courier"/>
              </a:rPr>
              <a:t>%/%</a:t>
            </a:r>
            <a:r>
              <a:rPr>
                <a:solidFill>
                  <a:srgbClr val="003B4F"/>
                </a:solidFill>
                <a:latin typeface="Courier"/>
              </a:rPr>
              <a:t> </a:t>
            </a:r>
            <a:r>
              <a:rPr>
                <a:solidFill>
                  <a:srgbClr val="AD0000"/>
                </a:solidFill>
                <a:latin typeface="Courier"/>
              </a:rPr>
              <a:t>24</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a:t>
            </a:r>
            <a:br/>
            <a:r>
              <a:rPr>
                <a:solidFill>
                  <a:srgbClr val="003B4F"/>
                </a:solidFill>
                <a:latin typeface="Courier"/>
              </a:rPr>
              <a:t>    </a:t>
            </a:r>
            <a:r>
              <a:rPr>
                <a:solidFill>
                  <a:srgbClr val="657422"/>
                </a:solidFill>
                <a:latin typeface="Courier"/>
              </a:rPr>
              <a:t>AVISIT =</a:t>
            </a:r>
            <a:r>
              <a:rPr>
                <a:solidFill>
                  <a:srgbClr val="003B4F"/>
                </a:solidFill>
                <a:latin typeface="Courier"/>
              </a:rPr>
              <a:t> </a:t>
            </a:r>
            <a:r>
              <a:rPr>
                <a:solidFill>
                  <a:srgbClr val="4758AB"/>
                </a:solidFill>
                <a:latin typeface="Courier"/>
              </a:rPr>
              <a:t>paste</a:t>
            </a:r>
            <a:r>
              <a:rPr>
                <a:solidFill>
                  <a:srgbClr val="003B4F"/>
                </a:solidFill>
                <a:latin typeface="Courier"/>
              </a:rPr>
              <a:t>(</a:t>
            </a:r>
            <a:r>
              <a:rPr>
                <a:solidFill>
                  <a:srgbClr val="20794D"/>
                </a:solidFill>
                <a:latin typeface="Courier"/>
              </a:rPr>
              <a:t>"Day"</a:t>
            </a:r>
            <a:r>
              <a:rPr>
                <a:solidFill>
                  <a:srgbClr val="003B4F"/>
                </a:solidFill>
                <a:latin typeface="Courier"/>
              </a:rPr>
              <a:t>, AVISITN),</a:t>
            </a:r>
            <a:br/>
            <a:r>
              <a:rPr>
                <a:solidFill>
                  <a:srgbClr val="003B4F"/>
                </a:solidFill>
                <a:latin typeface="Courier"/>
              </a:rPr>
              <a:t>    </a:t>
            </a:r>
            <a:r>
              <a:rPr>
                <a:solidFill>
                  <a:srgbClr val="657422"/>
                </a:solidFill>
                <a:latin typeface="Courier"/>
              </a:rPr>
              <a:t>ADTM =</a:t>
            </a:r>
            <a:r>
              <a:rPr>
                <a:solidFill>
                  <a:srgbClr val="003B4F"/>
                </a:solidFill>
                <a:latin typeface="Courier"/>
              </a:rPr>
              <a:t> ASTDTM,</a:t>
            </a:r>
            <a:br/>
            <a:r>
              <a:rPr>
                <a:solidFill>
                  <a:srgbClr val="003B4F"/>
                </a:solidFill>
                <a:latin typeface="Courier"/>
              </a:rPr>
              <a:t>    </a:t>
            </a:r>
            <a:r>
              <a:rPr>
                <a:solidFill>
                  <a:srgbClr val="657422"/>
                </a:solidFill>
                <a:latin typeface="Courier"/>
              </a:rPr>
              <a:t>DRUG =</a:t>
            </a:r>
            <a:r>
              <a:rPr>
                <a:solidFill>
                  <a:srgbClr val="003B4F"/>
                </a:solidFill>
                <a:latin typeface="Courier"/>
              </a:rPr>
              <a:t> EXTRT</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dates and times from datetimes</a:t>
            </a:r>
            <a:br/>
            <a:r>
              <a:rPr>
                <a:solidFill>
                  <a:srgbClr val="003B4F"/>
                </a:solidFill>
                <a:latin typeface="Courier"/>
              </a:rPr>
              <a:t>  </a:t>
            </a:r>
            <a:r>
              <a:rPr>
                <a:solidFill>
                  <a:srgbClr val="4758AB"/>
                </a:solidFill>
                <a:latin typeface="Courier"/>
              </a:rPr>
              <a:t>derive_vars_dtm_to_dt</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(ASTDTM))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(AENDTM))</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First Dose</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adppk_first_dose &lt;- pc_dates </a:t>
            </a:r>
            <a:r>
              <a:rPr>
                <a:solidFill>
                  <a:srgbClr val="5E5E5E"/>
                </a:solidFill>
                <a:latin typeface="Courier"/>
              </a:rPr>
              <a:t>%&gt;%</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ex_exp,</a:t>
            </a:r>
            <a:br/>
            <a:r>
              <a:rPr>
                <a:solidFill>
                  <a:srgbClr val="003B4F"/>
                </a:solidFill>
                <a:latin typeface="Courier"/>
              </a:rPr>
              <a:t>    </a:t>
            </a:r>
            <a:r>
              <a:rPr>
                <a:solidFill>
                  <a:srgbClr val="657422"/>
                </a:solidFill>
                <a:latin typeface="Courier"/>
              </a:rPr>
              <a:t>filter_add =</a:t>
            </a:r>
            <a:r>
              <a:rPr>
                <a:solidFill>
                  <a:srgbClr val="003B4F"/>
                </a:solidFill>
                <a:latin typeface="Courier"/>
              </a:rPr>
              <a:t> (</a:t>
            </a:r>
            <a:r>
              <a:rPr>
                <a:solidFill>
                  <a:srgbClr val="5E5E5E"/>
                </a:solidFill>
                <a:latin typeface="Courier"/>
              </a:rPr>
              <a:t>!</a:t>
            </a:r>
            <a:r>
              <a:rPr>
                <a:solidFill>
                  <a:srgbClr val="4758AB"/>
                </a:solidFill>
                <a:latin typeface="Courier"/>
              </a:rPr>
              <a:t>is.na</a:t>
            </a:r>
            <a:r>
              <a:rPr>
                <a:solidFill>
                  <a:srgbClr val="003B4F"/>
                </a:solidFill>
                <a:latin typeface="Courier"/>
              </a:rPr>
              <a:t>(ADTM)),</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FANLDTM =</a:t>
            </a:r>
            <a:r>
              <a:rPr>
                <a:solidFill>
                  <a:srgbClr val="003B4F"/>
                </a:solidFill>
                <a:latin typeface="Courier"/>
              </a:rPr>
              <a:t> ADTM, </a:t>
            </a:r>
            <a:r>
              <a:rPr>
                <a:solidFill>
                  <a:srgbClr val="657422"/>
                </a:solidFill>
                <a:latin typeface="Courier"/>
              </a:rPr>
              <a:t>EXDOSE_first =</a:t>
            </a:r>
            <a:r>
              <a:rPr>
                <a:solidFill>
                  <a:srgbClr val="003B4F"/>
                </a:solidFill>
                <a:latin typeface="Courier"/>
              </a:rPr>
              <a:t> EXDOSE),</a:t>
            </a:r>
            <a:br/>
            <a:r>
              <a:rPr>
                <a:solidFill>
                  <a:srgbClr val="003B4F"/>
                </a:solidFill>
                <a:latin typeface="Courier"/>
              </a:rPr>
              <a:t>    </a:t>
            </a:r>
            <a:r>
              <a:rPr>
                <a:solidFill>
                  <a:srgbClr val="657422"/>
                </a:solidFill>
                <a:latin typeface="Courier"/>
              </a:rPr>
              <a:t>order =</a:t>
            </a:r>
            <a:r>
              <a:rPr>
                <a:solidFill>
                  <a:srgbClr val="003B4F"/>
                </a:solidFill>
                <a:latin typeface="Courier"/>
              </a:rPr>
              <a:t> </a:t>
            </a:r>
            <a:r>
              <a:rPr>
                <a:solidFill>
                  <a:srgbClr val="4758AB"/>
                </a:solidFill>
                <a:latin typeface="Courier"/>
              </a:rPr>
              <a:t>exprs</a:t>
            </a:r>
            <a:r>
              <a:rPr>
                <a:solidFill>
                  <a:srgbClr val="003B4F"/>
                </a:solidFill>
                <a:latin typeface="Courier"/>
              </a:rPr>
              <a:t>(ADTM, EXSEQ),</a:t>
            </a:r>
            <a:br/>
            <a:r>
              <a:rPr>
                <a:solidFill>
                  <a:srgbClr val="003B4F"/>
                </a:solidFill>
                <a:latin typeface="Courier"/>
              </a:rPr>
              <a:t>    </a:t>
            </a:r>
            <a:r>
              <a:rPr>
                <a:solidFill>
                  <a:srgbClr val="657422"/>
                </a:solidFill>
                <a:latin typeface="Courier"/>
              </a:rPr>
              <a:t>mode =</a:t>
            </a:r>
            <a:r>
              <a:rPr>
                <a:solidFill>
                  <a:srgbClr val="003B4F"/>
                </a:solidFill>
                <a:latin typeface="Courier"/>
              </a:rPr>
              <a:t> </a:t>
            </a:r>
            <a:r>
              <a:rPr>
                <a:solidFill>
                  <a:srgbClr val="20794D"/>
                </a:solidFill>
                <a:latin typeface="Courier"/>
              </a:rPr>
              <a:t>"first"</a:t>
            </a:r>
            <a:r>
              <a:rPr>
                <a:solidFill>
                  <a:srgbClr val="003B4F"/>
                </a:solidFill>
                <a:latin typeface="Courier"/>
              </a:rPr>
              <a:t>,</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 DRUG)</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filter</a:t>
            </a:r>
            <a:r>
              <a:rPr>
                <a:solidFill>
                  <a:srgbClr val="003B4F"/>
                </a:solidFill>
                <a:latin typeface="Courier"/>
              </a:rPr>
              <a:t>(</a:t>
            </a:r>
            <a:r>
              <a:rPr>
                <a:solidFill>
                  <a:srgbClr val="5E5E5E"/>
                </a:solidFill>
                <a:latin typeface="Courier"/>
              </a:rPr>
              <a:t>!</a:t>
            </a:r>
            <a:r>
              <a:rPr>
                <a:solidFill>
                  <a:srgbClr val="4758AB"/>
                </a:solidFill>
                <a:latin typeface="Courier"/>
              </a:rPr>
              <a:t>is.na</a:t>
            </a:r>
            <a:r>
              <a:rPr>
                <a:solidFill>
                  <a:srgbClr val="003B4F"/>
                </a:solidFill>
                <a:latin typeface="Courier"/>
              </a:rPr>
              <a:t>(FANLDTM)) </a:t>
            </a:r>
            <a:r>
              <a:rPr>
                <a:solidFill>
                  <a:srgbClr val="5E5E5E"/>
                </a:solidFill>
                <a:latin typeface="Courier"/>
              </a:rPr>
              <a:t>%&gt;%</a:t>
            </a:r>
            <a:br/>
            <a:r>
              <a:rPr>
                <a:solidFill>
                  <a:srgbClr val="003B4F"/>
                </a:solidFill>
                <a:latin typeface="Courier"/>
              </a:rPr>
              <a:t>  </a:t>
            </a:r>
            <a:r>
              <a:rPr>
                <a:solidFill>
                  <a:srgbClr val="5E5E5E"/>
                </a:solidFill>
                <a:latin typeface="Courier"/>
              </a:rPr>
              <a:t># Derive AVISIT based on nominal relative time</a:t>
            </a:r>
            <a:br/>
            <a:r>
              <a:rPr>
                <a:solidFill>
                  <a:srgbClr val="003B4F"/>
                </a:solidFill>
                <a:latin typeface="Courier"/>
              </a:rPr>
              <a:t>  </a:t>
            </a:r>
            <a:r>
              <a:rPr>
                <a:solidFill>
                  <a:srgbClr val="5E5E5E"/>
                </a:solidFill>
                <a:latin typeface="Courier"/>
              </a:rPr>
              <a:t># Derive AVISITN to nominal time in whole days using integer division</a:t>
            </a:r>
            <a:br/>
            <a:r>
              <a:rPr>
                <a:solidFill>
                  <a:srgbClr val="003B4F"/>
                </a:solidFill>
                <a:latin typeface="Courier"/>
              </a:rPr>
              <a:t>  </a:t>
            </a:r>
            <a:r>
              <a:rPr>
                <a:solidFill>
                  <a:srgbClr val="5E5E5E"/>
                </a:solidFill>
                <a:latin typeface="Courier"/>
              </a:rPr>
              <a:t># Define AVISIT based on nominal day</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AVISITN =</a:t>
            </a:r>
            <a:r>
              <a:rPr>
                <a:solidFill>
                  <a:srgbClr val="003B4F"/>
                </a:solidFill>
                <a:latin typeface="Courier"/>
              </a:rPr>
              <a:t> NFRLT </a:t>
            </a:r>
            <a:r>
              <a:rPr>
                <a:solidFill>
                  <a:srgbClr val="5E5E5E"/>
                </a:solidFill>
                <a:latin typeface="Courier"/>
              </a:rPr>
              <a:t>%/%</a:t>
            </a:r>
            <a:r>
              <a:rPr>
                <a:solidFill>
                  <a:srgbClr val="003B4F"/>
                </a:solidFill>
                <a:latin typeface="Courier"/>
              </a:rPr>
              <a:t> </a:t>
            </a:r>
            <a:r>
              <a:rPr>
                <a:solidFill>
                  <a:srgbClr val="AD0000"/>
                </a:solidFill>
                <a:latin typeface="Courier"/>
              </a:rPr>
              <a:t>24</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a:t>
            </a:r>
            <a:br/>
            <a:r>
              <a:rPr>
                <a:solidFill>
                  <a:srgbClr val="003B4F"/>
                </a:solidFill>
                <a:latin typeface="Courier"/>
              </a:rPr>
              <a:t>    </a:t>
            </a:r>
            <a:r>
              <a:rPr>
                <a:solidFill>
                  <a:srgbClr val="657422"/>
                </a:solidFill>
                <a:latin typeface="Courier"/>
              </a:rPr>
              <a:t>AVISIT =</a:t>
            </a:r>
            <a:r>
              <a:rPr>
                <a:solidFill>
                  <a:srgbClr val="003B4F"/>
                </a:solidFill>
                <a:latin typeface="Courier"/>
              </a:rPr>
              <a:t> </a:t>
            </a:r>
            <a:r>
              <a:rPr>
                <a:solidFill>
                  <a:srgbClr val="4758AB"/>
                </a:solidFill>
                <a:latin typeface="Courier"/>
              </a:rPr>
              <a:t>paste</a:t>
            </a:r>
            <a:r>
              <a:rPr>
                <a:solidFill>
                  <a:srgbClr val="003B4F"/>
                </a:solidFill>
                <a:latin typeface="Courier"/>
              </a:rPr>
              <a:t>(</a:t>
            </a:r>
            <a:r>
              <a:rPr>
                <a:solidFill>
                  <a:srgbClr val="20794D"/>
                </a:solidFill>
                <a:latin typeface="Courier"/>
              </a:rPr>
              <a:t>"Day"</a:t>
            </a:r>
            <a:r>
              <a:rPr>
                <a:solidFill>
                  <a:srgbClr val="003B4F"/>
                </a:solidFill>
                <a:latin typeface="Courier"/>
              </a:rPr>
              <a:t>, AVISITN),</a:t>
            </a:r>
            <a:br/>
            <a:r>
              <a:rPr>
                <a:solidFill>
                  <a:srgbClr val="003B4F"/>
                </a:solidFill>
                <a:latin typeface="Courier"/>
              </a:rPr>
              <a:t>  )</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Previous Dose</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adppk_prev &lt;- adppk_first_dose </a:t>
            </a:r>
            <a:r>
              <a:rPr>
                <a:solidFill>
                  <a:srgbClr val="5E5E5E"/>
                </a:solidFill>
                <a:latin typeface="Courier"/>
              </a:rPr>
              <a:t>%&gt;%</a:t>
            </a:r>
            <a:br/>
            <a:r>
              <a:rPr>
                <a:solidFill>
                  <a:srgbClr val="003B4F"/>
                </a:solidFill>
                <a:latin typeface="Courier"/>
              </a:rPr>
              <a:t>  </a:t>
            </a:r>
            <a:r>
              <a:rPr>
                <a:solidFill>
                  <a:srgbClr val="4758AB"/>
                </a:solidFill>
                <a:latin typeface="Courier"/>
              </a:rPr>
              <a:t>derive_vars_joined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ex_exp,</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(USUBJID),</a:t>
            </a:r>
            <a:br/>
            <a:r>
              <a:rPr>
                <a:solidFill>
                  <a:srgbClr val="003B4F"/>
                </a:solidFill>
                <a:latin typeface="Courier"/>
              </a:rPr>
              <a:t>    </a:t>
            </a:r>
            <a:r>
              <a:rPr>
                <a:solidFill>
                  <a:srgbClr val="657422"/>
                </a:solidFill>
                <a:latin typeface="Courier"/>
              </a:rPr>
              <a:t>order =</a:t>
            </a:r>
            <a:r>
              <a:rPr>
                <a:solidFill>
                  <a:srgbClr val="003B4F"/>
                </a:solidFill>
                <a:latin typeface="Courier"/>
              </a:rPr>
              <a:t> </a:t>
            </a:r>
            <a:r>
              <a:rPr>
                <a:solidFill>
                  <a:srgbClr val="4758AB"/>
                </a:solidFill>
                <a:latin typeface="Courier"/>
              </a:rPr>
              <a:t>exprs</a:t>
            </a:r>
            <a:r>
              <a:rPr>
                <a:solidFill>
                  <a:srgbClr val="003B4F"/>
                </a:solidFill>
                <a:latin typeface="Courier"/>
              </a:rPr>
              <a:t>(ADTM),</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br/>
            <a:r>
              <a:rPr>
                <a:solidFill>
                  <a:srgbClr val="003B4F"/>
                </a:solidFill>
                <a:latin typeface="Courier"/>
              </a:rPr>
              <a:t>      </a:t>
            </a:r>
            <a:r>
              <a:rPr>
                <a:solidFill>
                  <a:srgbClr val="657422"/>
                </a:solidFill>
                <a:latin typeface="Courier"/>
              </a:rPr>
              <a:t>ADTM_prev =</a:t>
            </a:r>
            <a:r>
              <a:rPr>
                <a:solidFill>
                  <a:srgbClr val="003B4F"/>
                </a:solidFill>
                <a:latin typeface="Courier"/>
              </a:rPr>
              <a:t> ADTM,</a:t>
            </a:r>
            <a:br/>
            <a:r>
              <a:rPr>
                <a:solidFill>
                  <a:srgbClr val="003B4F"/>
                </a:solidFill>
                <a:latin typeface="Courier"/>
              </a:rPr>
              <a:t>      </a:t>
            </a:r>
            <a:r>
              <a:rPr>
                <a:solidFill>
                  <a:srgbClr val="657422"/>
                </a:solidFill>
                <a:latin typeface="Courier"/>
              </a:rPr>
              <a:t>EXDOSE_prev =</a:t>
            </a:r>
            <a:r>
              <a:rPr>
                <a:solidFill>
                  <a:srgbClr val="003B4F"/>
                </a:solidFill>
                <a:latin typeface="Courier"/>
              </a:rPr>
              <a:t> EXDOSE,</a:t>
            </a:r>
            <a:br/>
            <a:r>
              <a:rPr>
                <a:solidFill>
                  <a:srgbClr val="003B4F"/>
                </a:solidFill>
                <a:latin typeface="Courier"/>
              </a:rPr>
              <a:t>      </a:t>
            </a:r>
            <a:r>
              <a:rPr>
                <a:solidFill>
                  <a:srgbClr val="657422"/>
                </a:solidFill>
                <a:latin typeface="Courier"/>
              </a:rPr>
              <a:t>AVISIT_prev =</a:t>
            </a:r>
            <a:r>
              <a:rPr>
                <a:solidFill>
                  <a:srgbClr val="003B4F"/>
                </a:solidFill>
                <a:latin typeface="Courier"/>
              </a:rPr>
              <a:t> AVISIT,</a:t>
            </a:r>
            <a:br/>
            <a:r>
              <a:rPr>
                <a:solidFill>
                  <a:srgbClr val="003B4F"/>
                </a:solidFill>
                <a:latin typeface="Courier"/>
              </a:rPr>
              <a:t>      </a:t>
            </a:r>
            <a:r>
              <a:rPr>
                <a:solidFill>
                  <a:srgbClr val="657422"/>
                </a:solidFill>
                <a:latin typeface="Courier"/>
              </a:rPr>
              <a:t>AENDTM_prev =</a:t>
            </a:r>
            <a:r>
              <a:rPr>
                <a:solidFill>
                  <a:srgbClr val="003B4F"/>
                </a:solidFill>
                <a:latin typeface="Courier"/>
              </a:rPr>
              <a:t> AENDTM</a:t>
            </a:r>
            <a:br/>
            <a:r>
              <a:rPr>
                <a:solidFill>
                  <a:srgbClr val="003B4F"/>
                </a:solidFill>
                <a:latin typeface="Courier"/>
              </a:rPr>
              <a:t>    ),</a:t>
            </a:r>
            <a:br/>
            <a:r>
              <a:rPr>
                <a:solidFill>
                  <a:srgbClr val="003B4F"/>
                </a:solidFill>
                <a:latin typeface="Courier"/>
              </a:rPr>
              <a:t>    </a:t>
            </a:r>
            <a:r>
              <a:rPr>
                <a:solidFill>
                  <a:srgbClr val="657422"/>
                </a:solidFill>
                <a:latin typeface="Courier"/>
              </a:rPr>
              <a:t>join_vars =</a:t>
            </a:r>
            <a:r>
              <a:rPr>
                <a:solidFill>
                  <a:srgbClr val="003B4F"/>
                </a:solidFill>
                <a:latin typeface="Courier"/>
              </a:rPr>
              <a:t> </a:t>
            </a:r>
            <a:r>
              <a:rPr>
                <a:solidFill>
                  <a:srgbClr val="4758AB"/>
                </a:solidFill>
                <a:latin typeface="Courier"/>
              </a:rPr>
              <a:t>exprs</a:t>
            </a:r>
            <a:r>
              <a:rPr>
                <a:solidFill>
                  <a:srgbClr val="003B4F"/>
                </a:solidFill>
                <a:latin typeface="Courier"/>
              </a:rPr>
              <a:t>(ADTM),</a:t>
            </a:r>
            <a:br/>
            <a:r>
              <a:rPr>
                <a:solidFill>
                  <a:srgbClr val="003B4F"/>
                </a:solidFill>
                <a:latin typeface="Courier"/>
              </a:rPr>
              <a:t>    </a:t>
            </a:r>
            <a:r>
              <a:rPr>
                <a:solidFill>
                  <a:srgbClr val="657422"/>
                </a:solidFill>
                <a:latin typeface="Courier"/>
              </a:rPr>
              <a:t>join_type =</a:t>
            </a:r>
            <a:r>
              <a:rPr>
                <a:solidFill>
                  <a:srgbClr val="003B4F"/>
                </a:solidFill>
                <a:latin typeface="Courier"/>
              </a:rPr>
              <a:t> </a:t>
            </a:r>
            <a:r>
              <a:rPr>
                <a:solidFill>
                  <a:srgbClr val="20794D"/>
                </a:solidFill>
                <a:latin typeface="Courier"/>
              </a:rPr>
              <a:t>"all"</a:t>
            </a:r>
            <a:r>
              <a:rPr>
                <a:solidFill>
                  <a:srgbClr val="003B4F"/>
                </a:solidFill>
                <a:latin typeface="Courier"/>
              </a:rPr>
              <a:t>,</a:t>
            </a:r>
            <a:br/>
            <a:r>
              <a:rPr>
                <a:solidFill>
                  <a:srgbClr val="003B4F"/>
                </a:solidFill>
                <a:latin typeface="Courier"/>
              </a:rPr>
              <a:t>    </a:t>
            </a:r>
            <a:r>
              <a:rPr>
                <a:solidFill>
                  <a:srgbClr val="657422"/>
                </a:solidFill>
                <a:latin typeface="Courier"/>
              </a:rPr>
              <a:t>filter_add =</a:t>
            </a:r>
            <a:r>
              <a:rPr>
                <a:solidFill>
                  <a:srgbClr val="003B4F"/>
                </a:solidFill>
                <a:latin typeface="Courier"/>
              </a:rPr>
              <a:t> </a:t>
            </a:r>
            <a:r>
              <a:rPr>
                <a:solidFill>
                  <a:srgbClr val="8F5902"/>
                </a:solidFill>
                <a:latin typeface="Courier"/>
              </a:rPr>
              <a:t>NULL</a:t>
            </a:r>
            <a:r>
              <a:rPr>
                <a:solidFill>
                  <a:srgbClr val="003B4F"/>
                </a:solidFill>
                <a:latin typeface="Courier"/>
              </a:rPr>
              <a:t>,</a:t>
            </a:r>
            <a:br/>
            <a:r>
              <a:rPr>
                <a:solidFill>
                  <a:srgbClr val="003B4F"/>
                </a:solidFill>
                <a:latin typeface="Courier"/>
              </a:rPr>
              <a:t>    </a:t>
            </a:r>
            <a:r>
              <a:rPr>
                <a:solidFill>
                  <a:srgbClr val="657422"/>
                </a:solidFill>
                <a:latin typeface="Courier"/>
              </a:rPr>
              <a:t>filter_join =</a:t>
            </a:r>
            <a:r>
              <a:rPr>
                <a:solidFill>
                  <a:srgbClr val="003B4F"/>
                </a:solidFill>
                <a:latin typeface="Courier"/>
              </a:rPr>
              <a:t> ADTM </a:t>
            </a:r>
            <a:r>
              <a:rPr>
                <a:solidFill>
                  <a:srgbClr val="5E5E5E"/>
                </a:solidFill>
                <a:latin typeface="Courier"/>
              </a:rPr>
              <a:t>&gt;</a:t>
            </a:r>
            <a:r>
              <a:rPr>
                <a:solidFill>
                  <a:srgbClr val="003B4F"/>
                </a:solidFill>
                <a:latin typeface="Courier"/>
              </a:rPr>
              <a:t> ADTM.join,</a:t>
            </a:r>
            <a:br/>
            <a:r>
              <a:rPr>
                <a:solidFill>
                  <a:srgbClr val="003B4F"/>
                </a:solidFill>
                <a:latin typeface="Courier"/>
              </a:rPr>
              <a:t>    </a:t>
            </a:r>
            <a:r>
              <a:rPr>
                <a:solidFill>
                  <a:srgbClr val="657422"/>
                </a:solidFill>
                <a:latin typeface="Courier"/>
              </a:rPr>
              <a:t>mode =</a:t>
            </a:r>
            <a:r>
              <a:rPr>
                <a:solidFill>
                  <a:srgbClr val="003B4F"/>
                </a:solidFill>
                <a:latin typeface="Courier"/>
              </a:rPr>
              <a:t> </a:t>
            </a:r>
            <a:r>
              <a:rPr>
                <a:solidFill>
                  <a:srgbClr val="20794D"/>
                </a:solidFill>
                <a:latin typeface="Courier"/>
              </a:rPr>
              <a:t>"last"</a:t>
            </a:r>
            <a:r>
              <a:rPr>
                <a:solidFill>
                  <a:srgbClr val="003B4F"/>
                </a:solidFill>
                <a:latin typeface="Courier"/>
              </a:rPr>
              <a:t>,</a:t>
            </a:r>
            <a:br/>
            <a:r>
              <a:rPr>
                <a:solidFill>
                  <a:srgbClr val="003B4F"/>
                </a:solidFill>
                <a:latin typeface="Courier"/>
              </a:rPr>
              <a:t>    </a:t>
            </a:r>
            <a:r>
              <a:rPr>
                <a:solidFill>
                  <a:srgbClr val="657422"/>
                </a:solidFill>
                <a:latin typeface="Courier"/>
              </a:rPr>
              <a:t>check_type =</a:t>
            </a:r>
            <a:r>
              <a:rPr>
                <a:solidFill>
                  <a:srgbClr val="003B4F"/>
                </a:solidFill>
                <a:latin typeface="Courier"/>
              </a:rPr>
              <a:t> </a:t>
            </a:r>
            <a:r>
              <a:rPr>
                <a:solidFill>
                  <a:srgbClr val="20794D"/>
                </a:solidFill>
                <a:latin typeface="Courier"/>
              </a:rPr>
              <a:t>"none"</a:t>
            </a:r>
            <a:br/>
            <a:r>
              <a:rPr>
                <a:solidFill>
                  <a:srgbClr val="003B4F"/>
                </a:solidFill>
                <a:latin typeface="Courier"/>
              </a:rPr>
              <a:t>  )</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Previous Nominal Dose</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adppk_nom_prev &lt;- adppk_prev </a:t>
            </a:r>
            <a:r>
              <a:rPr>
                <a:solidFill>
                  <a:srgbClr val="5E5E5E"/>
                </a:solidFill>
                <a:latin typeface="Courier"/>
              </a:rPr>
              <a:t>%&gt;%</a:t>
            </a:r>
            <a:br/>
            <a:r>
              <a:rPr>
                <a:solidFill>
                  <a:srgbClr val="003B4F"/>
                </a:solidFill>
                <a:latin typeface="Courier"/>
              </a:rPr>
              <a:t>  </a:t>
            </a:r>
            <a:r>
              <a:rPr>
                <a:solidFill>
                  <a:srgbClr val="4758AB"/>
                </a:solidFill>
                <a:latin typeface="Courier"/>
              </a:rPr>
              <a:t>derive_vars_joined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ex_exp,</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(USUBJID),</a:t>
            </a:r>
            <a:br/>
            <a:r>
              <a:rPr>
                <a:solidFill>
                  <a:srgbClr val="003B4F"/>
                </a:solidFill>
                <a:latin typeface="Courier"/>
              </a:rPr>
              <a:t>    </a:t>
            </a:r>
            <a:r>
              <a:rPr>
                <a:solidFill>
                  <a:srgbClr val="657422"/>
                </a:solidFill>
                <a:latin typeface="Courier"/>
              </a:rPr>
              <a:t>order =</a:t>
            </a:r>
            <a:r>
              <a:rPr>
                <a:solidFill>
                  <a:srgbClr val="003B4F"/>
                </a:solidFill>
                <a:latin typeface="Courier"/>
              </a:rPr>
              <a:t> </a:t>
            </a:r>
            <a:r>
              <a:rPr>
                <a:solidFill>
                  <a:srgbClr val="4758AB"/>
                </a:solidFill>
                <a:latin typeface="Courier"/>
              </a:rPr>
              <a:t>exprs</a:t>
            </a:r>
            <a:r>
              <a:rPr>
                <a:solidFill>
                  <a:srgbClr val="003B4F"/>
                </a:solidFill>
                <a:latin typeface="Courier"/>
              </a:rPr>
              <a:t>(NFRLT),</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NFRLT_prev =</a:t>
            </a:r>
            <a:r>
              <a:rPr>
                <a:solidFill>
                  <a:srgbClr val="003B4F"/>
                </a:solidFill>
                <a:latin typeface="Courier"/>
              </a:rPr>
              <a:t> NFRLT),</a:t>
            </a:r>
            <a:br/>
            <a:r>
              <a:rPr>
                <a:solidFill>
                  <a:srgbClr val="003B4F"/>
                </a:solidFill>
                <a:latin typeface="Courier"/>
              </a:rPr>
              <a:t>    </a:t>
            </a:r>
            <a:r>
              <a:rPr>
                <a:solidFill>
                  <a:srgbClr val="657422"/>
                </a:solidFill>
                <a:latin typeface="Courier"/>
              </a:rPr>
              <a:t>join_vars =</a:t>
            </a:r>
            <a:r>
              <a:rPr>
                <a:solidFill>
                  <a:srgbClr val="003B4F"/>
                </a:solidFill>
                <a:latin typeface="Courier"/>
              </a:rPr>
              <a:t> </a:t>
            </a:r>
            <a:r>
              <a:rPr>
                <a:solidFill>
                  <a:srgbClr val="4758AB"/>
                </a:solidFill>
                <a:latin typeface="Courier"/>
              </a:rPr>
              <a:t>exprs</a:t>
            </a:r>
            <a:r>
              <a:rPr>
                <a:solidFill>
                  <a:srgbClr val="003B4F"/>
                </a:solidFill>
                <a:latin typeface="Courier"/>
              </a:rPr>
              <a:t>(NFRLT),</a:t>
            </a:r>
            <a:br/>
            <a:r>
              <a:rPr>
                <a:solidFill>
                  <a:srgbClr val="003B4F"/>
                </a:solidFill>
                <a:latin typeface="Courier"/>
              </a:rPr>
              <a:t>    </a:t>
            </a:r>
            <a:r>
              <a:rPr>
                <a:solidFill>
                  <a:srgbClr val="657422"/>
                </a:solidFill>
                <a:latin typeface="Courier"/>
              </a:rPr>
              <a:t>join_type =</a:t>
            </a:r>
            <a:r>
              <a:rPr>
                <a:solidFill>
                  <a:srgbClr val="003B4F"/>
                </a:solidFill>
                <a:latin typeface="Courier"/>
              </a:rPr>
              <a:t> </a:t>
            </a:r>
            <a:r>
              <a:rPr>
                <a:solidFill>
                  <a:srgbClr val="20794D"/>
                </a:solidFill>
                <a:latin typeface="Courier"/>
              </a:rPr>
              <a:t>"all"</a:t>
            </a:r>
            <a:r>
              <a:rPr>
                <a:solidFill>
                  <a:srgbClr val="003B4F"/>
                </a:solidFill>
                <a:latin typeface="Courier"/>
              </a:rPr>
              <a:t>,</a:t>
            </a:r>
            <a:br/>
            <a:r>
              <a:rPr>
                <a:solidFill>
                  <a:srgbClr val="003B4F"/>
                </a:solidFill>
                <a:latin typeface="Courier"/>
              </a:rPr>
              <a:t>    </a:t>
            </a:r>
            <a:r>
              <a:rPr>
                <a:solidFill>
                  <a:srgbClr val="657422"/>
                </a:solidFill>
                <a:latin typeface="Courier"/>
              </a:rPr>
              <a:t>filter_add =</a:t>
            </a:r>
            <a:r>
              <a:rPr>
                <a:solidFill>
                  <a:srgbClr val="003B4F"/>
                </a:solidFill>
                <a:latin typeface="Courier"/>
              </a:rPr>
              <a:t> </a:t>
            </a:r>
            <a:r>
              <a:rPr>
                <a:solidFill>
                  <a:srgbClr val="8F5902"/>
                </a:solidFill>
                <a:latin typeface="Courier"/>
              </a:rPr>
              <a:t>NULL</a:t>
            </a:r>
            <a:r>
              <a:rPr>
                <a:solidFill>
                  <a:srgbClr val="003B4F"/>
                </a:solidFill>
                <a:latin typeface="Courier"/>
              </a:rPr>
              <a:t>,</a:t>
            </a:r>
            <a:br/>
            <a:r>
              <a:rPr>
                <a:solidFill>
                  <a:srgbClr val="003B4F"/>
                </a:solidFill>
                <a:latin typeface="Courier"/>
              </a:rPr>
              <a:t>    </a:t>
            </a:r>
            <a:r>
              <a:rPr>
                <a:solidFill>
                  <a:srgbClr val="657422"/>
                </a:solidFill>
                <a:latin typeface="Courier"/>
              </a:rPr>
              <a:t>filter_join =</a:t>
            </a:r>
            <a:r>
              <a:rPr>
                <a:solidFill>
                  <a:srgbClr val="003B4F"/>
                </a:solidFill>
                <a:latin typeface="Courier"/>
              </a:rPr>
              <a:t> NFRLT </a:t>
            </a:r>
            <a:r>
              <a:rPr>
                <a:solidFill>
                  <a:srgbClr val="5E5E5E"/>
                </a:solidFill>
                <a:latin typeface="Courier"/>
              </a:rPr>
              <a:t>&gt;</a:t>
            </a:r>
            <a:r>
              <a:rPr>
                <a:solidFill>
                  <a:srgbClr val="003B4F"/>
                </a:solidFill>
                <a:latin typeface="Courier"/>
              </a:rPr>
              <a:t> NFRLT.join,</a:t>
            </a:r>
            <a:br/>
            <a:r>
              <a:rPr>
                <a:solidFill>
                  <a:srgbClr val="003B4F"/>
                </a:solidFill>
                <a:latin typeface="Courier"/>
              </a:rPr>
              <a:t>    </a:t>
            </a:r>
            <a:r>
              <a:rPr>
                <a:solidFill>
                  <a:srgbClr val="657422"/>
                </a:solidFill>
                <a:latin typeface="Courier"/>
              </a:rPr>
              <a:t>mode =</a:t>
            </a:r>
            <a:r>
              <a:rPr>
                <a:solidFill>
                  <a:srgbClr val="003B4F"/>
                </a:solidFill>
                <a:latin typeface="Courier"/>
              </a:rPr>
              <a:t> </a:t>
            </a:r>
            <a:r>
              <a:rPr>
                <a:solidFill>
                  <a:srgbClr val="20794D"/>
                </a:solidFill>
                <a:latin typeface="Courier"/>
              </a:rPr>
              <a:t>"last"</a:t>
            </a:r>
            <a:r>
              <a:rPr>
                <a:solidFill>
                  <a:srgbClr val="003B4F"/>
                </a:solidFill>
                <a:latin typeface="Courier"/>
              </a:rPr>
              <a:t>,</a:t>
            </a:r>
            <a:br/>
            <a:r>
              <a:rPr>
                <a:solidFill>
                  <a:srgbClr val="003B4F"/>
                </a:solidFill>
                <a:latin typeface="Courier"/>
              </a:rPr>
              <a:t>    </a:t>
            </a:r>
            <a:r>
              <a:rPr>
                <a:solidFill>
                  <a:srgbClr val="657422"/>
                </a:solidFill>
                <a:latin typeface="Courier"/>
              </a:rPr>
              <a:t>check_type =</a:t>
            </a:r>
            <a:r>
              <a:rPr>
                <a:solidFill>
                  <a:srgbClr val="003B4F"/>
                </a:solidFill>
                <a:latin typeface="Courier"/>
              </a:rPr>
              <a:t> </a:t>
            </a:r>
            <a:r>
              <a:rPr>
                <a:solidFill>
                  <a:srgbClr val="20794D"/>
                </a:solidFill>
                <a:latin typeface="Courier"/>
              </a:rPr>
              <a:t>"none"</a:t>
            </a:r>
            <a:br/>
            <a:r>
              <a:rPr>
                <a:solidFill>
                  <a:srgbClr val="003B4F"/>
                </a:solidFill>
                <a:latin typeface="Courier"/>
              </a:rPr>
              <a:t>  )</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Derive Covariates Using Metacore</a:t>
            </a:r>
          </a:p>
        </p:txBody>
      </p:sp>
      <p:sp>
        <p:nvSpPr>
          <p:cNvPr id="3" name="Content Placeholder 2"/>
          <p:cNvSpPr>
            <a:spLocks noGrp="1"/>
          </p:cNvSpPr>
          <p:nvPr>
            <p:ph idx="1"/>
          </p:nvPr>
        </p:nvSpPr>
        <p:spPr/>
        <p:txBody>
          <a:bodyPr/>
          <a:lstStyle/>
          <a:p>
            <a:pPr lvl="0" indent="0" marL="0">
              <a:buNone/>
            </a:pPr>
            <a:r>
              <a:rPr/>
              <a:t>Use </a:t>
            </a:r>
            <a:r>
              <a:rPr>
                <a:latin typeface="Courier"/>
              </a:rPr>
              <a:t>metatools::create_var_from_codelist()</a:t>
            </a:r>
          </a:p>
          <a:p>
            <a:pPr lvl="0" indent="0">
              <a:buNone/>
            </a:pPr>
            <a:r>
              <a:rPr>
                <a:solidFill>
                  <a:srgbClr val="5E5E5E"/>
                </a:solidFill>
                <a:latin typeface="Courier"/>
              </a:rPr>
              <a:t>#---- Derive Covariates ----</a:t>
            </a:r>
            <a:br/>
            <a:r>
              <a:rPr>
                <a:solidFill>
                  <a:srgbClr val="003B4F"/>
                </a:solidFill>
                <a:latin typeface="Courier"/>
              </a:rPr>
              <a:t>covar &lt;- adsl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STUDYID, </a:t>
            </a:r>
            <a:r>
              <a:rPr>
                <a:solidFill>
                  <a:srgbClr val="657422"/>
                </a:solidFill>
                <a:latin typeface="Courier"/>
              </a:rPr>
              <a:t>out_var =</a:t>
            </a:r>
            <a:r>
              <a:rPr>
                <a:solidFill>
                  <a:srgbClr val="003B4F"/>
                </a:solidFill>
                <a:latin typeface="Courier"/>
              </a:rPr>
              <a:t> STUDYIDN)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SEX, </a:t>
            </a:r>
            <a:r>
              <a:rPr>
                <a:solidFill>
                  <a:srgbClr val="657422"/>
                </a:solidFill>
                <a:latin typeface="Courier"/>
              </a:rPr>
              <a:t>out_var =</a:t>
            </a:r>
            <a:r>
              <a:rPr>
                <a:solidFill>
                  <a:srgbClr val="003B4F"/>
                </a:solidFill>
                <a:latin typeface="Courier"/>
              </a:rPr>
              <a:t> SEXN)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RACE, </a:t>
            </a:r>
            <a:r>
              <a:rPr>
                <a:solidFill>
                  <a:srgbClr val="657422"/>
                </a:solidFill>
                <a:latin typeface="Courier"/>
              </a:rPr>
              <a:t>out_var =</a:t>
            </a:r>
            <a:r>
              <a:rPr>
                <a:solidFill>
                  <a:srgbClr val="003B4F"/>
                </a:solidFill>
                <a:latin typeface="Courier"/>
              </a:rPr>
              <a:t> RACEN)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ETHNIC, </a:t>
            </a:r>
            <a:r>
              <a:rPr>
                <a:solidFill>
                  <a:srgbClr val="657422"/>
                </a:solidFill>
                <a:latin typeface="Courier"/>
              </a:rPr>
              <a:t>out_var =</a:t>
            </a:r>
            <a:r>
              <a:rPr>
                <a:solidFill>
                  <a:srgbClr val="003B4F"/>
                </a:solidFill>
                <a:latin typeface="Courier"/>
              </a:rPr>
              <a:t> AETHNIC)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AETHNIC, </a:t>
            </a:r>
            <a:r>
              <a:rPr>
                <a:solidFill>
                  <a:srgbClr val="657422"/>
                </a:solidFill>
                <a:latin typeface="Courier"/>
              </a:rPr>
              <a:t>out_var =</a:t>
            </a:r>
            <a:r>
              <a:rPr>
                <a:solidFill>
                  <a:srgbClr val="003B4F"/>
                </a:solidFill>
                <a:latin typeface="Courier"/>
              </a:rPr>
              <a:t> AETHNICN)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ARMCD, </a:t>
            </a:r>
            <a:r>
              <a:rPr>
                <a:solidFill>
                  <a:srgbClr val="657422"/>
                </a:solidFill>
                <a:latin typeface="Courier"/>
              </a:rPr>
              <a:t>out_var =</a:t>
            </a:r>
            <a:r>
              <a:rPr>
                <a:solidFill>
                  <a:srgbClr val="003B4F"/>
                </a:solidFill>
                <a:latin typeface="Courier"/>
              </a:rPr>
              <a:t> COHORT)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ARMCD, </a:t>
            </a:r>
            <a:r>
              <a:rPr>
                <a:solidFill>
                  <a:srgbClr val="657422"/>
                </a:solidFill>
                <a:latin typeface="Courier"/>
              </a:rPr>
              <a:t>out_var =</a:t>
            </a:r>
            <a:r>
              <a:rPr>
                <a:solidFill>
                  <a:srgbClr val="003B4F"/>
                </a:solidFill>
                <a:latin typeface="Courier"/>
              </a:rPr>
              <a:t> COHORTC)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COUNTRY, </a:t>
            </a:r>
            <a:r>
              <a:rPr>
                <a:solidFill>
                  <a:srgbClr val="657422"/>
                </a:solidFill>
                <a:latin typeface="Courier"/>
              </a:rPr>
              <a:t>out_var =</a:t>
            </a:r>
            <a:r>
              <a:rPr>
                <a:solidFill>
                  <a:srgbClr val="003B4F"/>
                </a:solidFill>
                <a:latin typeface="Courier"/>
              </a:rPr>
              <a:t> COUNTRYN)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COUNTRY, </a:t>
            </a:r>
            <a:r>
              <a:rPr>
                <a:solidFill>
                  <a:srgbClr val="657422"/>
                </a:solidFill>
                <a:latin typeface="Courier"/>
              </a:rPr>
              <a:t>out_var =</a:t>
            </a:r>
            <a:r>
              <a:rPr>
                <a:solidFill>
                  <a:srgbClr val="003B4F"/>
                </a:solidFill>
                <a:latin typeface="Courier"/>
              </a:rPr>
              <a:t> COUNTRYL)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STUDYIDN =</a:t>
            </a:r>
            <a:r>
              <a:rPr>
                <a:solidFill>
                  <a:srgbClr val="003B4F"/>
                </a:solidFill>
                <a:latin typeface="Courier"/>
              </a:rPr>
              <a:t> </a:t>
            </a:r>
            <a:r>
              <a:rPr>
                <a:solidFill>
                  <a:srgbClr val="4758AB"/>
                </a:solidFill>
                <a:latin typeface="Courier"/>
              </a:rPr>
              <a:t>as.numeric</a:t>
            </a:r>
            <a:r>
              <a:rPr>
                <a:solidFill>
                  <a:srgbClr val="003B4F"/>
                </a:solidFill>
                <a:latin typeface="Courier"/>
              </a:rPr>
              <a:t>(</a:t>
            </a:r>
            <a:r>
              <a:rPr>
                <a:solidFill>
                  <a:srgbClr val="4758AB"/>
                </a:solidFill>
                <a:latin typeface="Courier"/>
              </a:rPr>
              <a:t>word</a:t>
            </a:r>
            <a:r>
              <a:rPr>
                <a:solidFill>
                  <a:srgbClr val="003B4F"/>
                </a:solidFill>
                <a:latin typeface="Courier"/>
              </a:rPr>
              <a:t>(USUBJID, </a:t>
            </a:r>
            <a:r>
              <a:rPr>
                <a:solidFill>
                  <a:srgbClr val="AD0000"/>
                </a:solidFill>
                <a:latin typeface="Courier"/>
              </a:rPr>
              <a:t>1</a:t>
            </a:r>
            <a:r>
              <a:rPr>
                <a:solidFill>
                  <a:srgbClr val="003B4F"/>
                </a:solidFill>
                <a:latin typeface="Courier"/>
              </a:rPr>
              <a:t>, </a:t>
            </a:r>
            <a:r>
              <a:rPr>
                <a:solidFill>
                  <a:srgbClr val="657422"/>
                </a:solidFill>
                <a:latin typeface="Courier"/>
              </a:rPr>
              <a:t>sep =</a:t>
            </a:r>
            <a:r>
              <a:rPr>
                <a:solidFill>
                  <a:srgbClr val="003B4F"/>
                </a:solidFill>
                <a:latin typeface="Courier"/>
              </a:rPr>
              <a:t> </a:t>
            </a:r>
            <a:r>
              <a:rPr>
                <a:solidFill>
                  <a:srgbClr val="4758AB"/>
                </a:solidFill>
                <a:latin typeface="Courier"/>
              </a:rPr>
              <a:t>fixed</a:t>
            </a:r>
            <a:r>
              <a:rPr>
                <a:solidFill>
                  <a:srgbClr val="003B4F"/>
                </a:solidFill>
                <a:latin typeface="Courier"/>
              </a:rPr>
              <a:t>(</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657422"/>
                </a:solidFill>
                <a:latin typeface="Courier"/>
              </a:rPr>
              <a:t>SITEIDN =</a:t>
            </a:r>
            <a:r>
              <a:rPr>
                <a:solidFill>
                  <a:srgbClr val="003B4F"/>
                </a:solidFill>
                <a:latin typeface="Courier"/>
              </a:rPr>
              <a:t> </a:t>
            </a:r>
            <a:r>
              <a:rPr>
                <a:solidFill>
                  <a:srgbClr val="4758AB"/>
                </a:solidFill>
                <a:latin typeface="Courier"/>
              </a:rPr>
              <a:t>as.numeric</a:t>
            </a:r>
            <a:r>
              <a:rPr>
                <a:solidFill>
                  <a:srgbClr val="003B4F"/>
                </a:solidFill>
                <a:latin typeface="Courier"/>
              </a:rPr>
              <a:t>(</a:t>
            </a:r>
            <a:r>
              <a:rPr>
                <a:solidFill>
                  <a:srgbClr val="4758AB"/>
                </a:solidFill>
                <a:latin typeface="Courier"/>
              </a:rPr>
              <a:t>word</a:t>
            </a:r>
            <a:r>
              <a:rPr>
                <a:solidFill>
                  <a:srgbClr val="003B4F"/>
                </a:solidFill>
                <a:latin typeface="Courier"/>
              </a:rPr>
              <a:t>(USUBJID, </a:t>
            </a:r>
            <a:r>
              <a:rPr>
                <a:solidFill>
                  <a:srgbClr val="AD0000"/>
                </a:solidFill>
                <a:latin typeface="Courier"/>
              </a:rPr>
              <a:t>2</a:t>
            </a:r>
            <a:r>
              <a:rPr>
                <a:solidFill>
                  <a:srgbClr val="003B4F"/>
                </a:solidFill>
                <a:latin typeface="Courier"/>
              </a:rPr>
              <a:t>, </a:t>
            </a:r>
            <a:r>
              <a:rPr>
                <a:solidFill>
                  <a:srgbClr val="657422"/>
                </a:solidFill>
                <a:latin typeface="Courier"/>
              </a:rPr>
              <a:t>sep =</a:t>
            </a:r>
            <a:r>
              <a:rPr>
                <a:solidFill>
                  <a:srgbClr val="003B4F"/>
                </a:solidFill>
                <a:latin typeface="Courier"/>
              </a:rPr>
              <a:t> </a:t>
            </a:r>
            <a:r>
              <a:rPr>
                <a:solidFill>
                  <a:srgbClr val="4758AB"/>
                </a:solidFill>
                <a:latin typeface="Courier"/>
              </a:rPr>
              <a:t>fixed</a:t>
            </a:r>
            <a:r>
              <a:rPr>
                <a:solidFill>
                  <a:srgbClr val="003B4F"/>
                </a:solidFill>
                <a:latin typeface="Courier"/>
              </a:rPr>
              <a:t>(</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657422"/>
                </a:solidFill>
                <a:latin typeface="Courier"/>
              </a:rPr>
              <a:t>USUBJIDN =</a:t>
            </a:r>
            <a:r>
              <a:rPr>
                <a:solidFill>
                  <a:srgbClr val="003B4F"/>
                </a:solidFill>
                <a:latin typeface="Courier"/>
              </a:rPr>
              <a:t> </a:t>
            </a:r>
            <a:r>
              <a:rPr>
                <a:solidFill>
                  <a:srgbClr val="4758AB"/>
                </a:solidFill>
                <a:latin typeface="Courier"/>
              </a:rPr>
              <a:t>as.numeric</a:t>
            </a:r>
            <a:r>
              <a:rPr>
                <a:solidFill>
                  <a:srgbClr val="003B4F"/>
                </a:solidFill>
                <a:latin typeface="Courier"/>
              </a:rPr>
              <a:t>(</a:t>
            </a:r>
            <a:r>
              <a:rPr>
                <a:solidFill>
                  <a:srgbClr val="4758AB"/>
                </a:solidFill>
                <a:latin typeface="Courier"/>
              </a:rPr>
              <a:t>word</a:t>
            </a:r>
            <a:r>
              <a:rPr>
                <a:solidFill>
                  <a:srgbClr val="003B4F"/>
                </a:solidFill>
                <a:latin typeface="Courier"/>
              </a:rPr>
              <a:t>(USUBJID, </a:t>
            </a:r>
            <a:r>
              <a:rPr>
                <a:solidFill>
                  <a:srgbClr val="AD0000"/>
                </a:solidFill>
                <a:latin typeface="Courier"/>
              </a:rPr>
              <a:t>3</a:t>
            </a:r>
            <a:r>
              <a:rPr>
                <a:solidFill>
                  <a:srgbClr val="003B4F"/>
                </a:solidFill>
                <a:latin typeface="Courier"/>
              </a:rPr>
              <a:t>, </a:t>
            </a:r>
            <a:r>
              <a:rPr>
                <a:solidFill>
                  <a:srgbClr val="657422"/>
                </a:solidFill>
                <a:latin typeface="Courier"/>
              </a:rPr>
              <a:t>sep =</a:t>
            </a:r>
            <a:r>
              <a:rPr>
                <a:solidFill>
                  <a:srgbClr val="003B4F"/>
                </a:solidFill>
                <a:latin typeface="Courier"/>
              </a:rPr>
              <a:t> </a:t>
            </a:r>
            <a:r>
              <a:rPr>
                <a:solidFill>
                  <a:srgbClr val="4758AB"/>
                </a:solidFill>
                <a:latin typeface="Courier"/>
              </a:rPr>
              <a:t>fixed</a:t>
            </a:r>
            <a:r>
              <a:rPr>
                <a:solidFill>
                  <a:srgbClr val="003B4F"/>
                </a:solidFill>
                <a:latin typeface="Courier"/>
              </a:rPr>
              <a:t>(</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657422"/>
                </a:solidFill>
                <a:latin typeface="Courier"/>
              </a:rPr>
              <a:t>SUBJIDN =</a:t>
            </a:r>
            <a:r>
              <a:rPr>
                <a:solidFill>
                  <a:srgbClr val="003B4F"/>
                </a:solidFill>
                <a:latin typeface="Courier"/>
              </a:rPr>
              <a:t> </a:t>
            </a:r>
            <a:r>
              <a:rPr>
                <a:solidFill>
                  <a:srgbClr val="4758AB"/>
                </a:solidFill>
                <a:latin typeface="Courier"/>
              </a:rPr>
              <a:t>as.numeric</a:t>
            </a:r>
            <a:r>
              <a:rPr>
                <a:solidFill>
                  <a:srgbClr val="003B4F"/>
                </a:solidFill>
                <a:latin typeface="Courier"/>
              </a:rPr>
              <a:t>(SUBJID),</a:t>
            </a:r>
            <a:br/>
            <a:r>
              <a:rPr>
                <a:solidFill>
                  <a:srgbClr val="003B4F"/>
                </a:solidFill>
                <a:latin typeface="Courier"/>
              </a:rPr>
              <a:t>    </a:t>
            </a:r>
            <a:r>
              <a:rPr>
                <a:solidFill>
                  <a:srgbClr val="657422"/>
                </a:solidFill>
                <a:latin typeface="Courier"/>
              </a:rPr>
              <a:t>ROUTE =</a:t>
            </a:r>
            <a:r>
              <a:rPr>
                <a:solidFill>
                  <a:srgbClr val="003B4F"/>
                </a:solidFill>
                <a:latin typeface="Courier"/>
              </a:rPr>
              <a:t> </a:t>
            </a:r>
            <a:r>
              <a:rPr>
                <a:solidFill>
                  <a:srgbClr val="4758AB"/>
                </a:solidFill>
                <a:latin typeface="Courier"/>
              </a:rPr>
              <a:t>unique</a:t>
            </a:r>
            <a:r>
              <a:rPr>
                <a:solidFill>
                  <a:srgbClr val="003B4F"/>
                </a:solidFill>
                <a:latin typeface="Courier"/>
              </a:rPr>
              <a:t>(ex</a:t>
            </a:r>
            <a:r>
              <a:rPr>
                <a:solidFill>
                  <a:srgbClr val="5E5E5E"/>
                </a:solidFill>
                <a:latin typeface="Courier"/>
              </a:rPr>
              <a:t>$</a:t>
            </a:r>
            <a:r>
              <a:rPr>
                <a:solidFill>
                  <a:srgbClr val="003B4F"/>
                </a:solidFill>
                <a:latin typeface="Courier"/>
              </a:rPr>
              <a:t>EXROUTE),</a:t>
            </a:r>
            <a:br/>
            <a:r>
              <a:rPr>
                <a:solidFill>
                  <a:srgbClr val="003B4F"/>
                </a:solidFill>
                <a:latin typeface="Courier"/>
              </a:rPr>
              <a:t>    </a:t>
            </a:r>
            <a:r>
              <a:rPr>
                <a:solidFill>
                  <a:srgbClr val="657422"/>
                </a:solidFill>
                <a:latin typeface="Courier"/>
              </a:rPr>
              <a:t>FORM =</a:t>
            </a:r>
            <a:r>
              <a:rPr>
                <a:solidFill>
                  <a:srgbClr val="003B4F"/>
                </a:solidFill>
                <a:latin typeface="Courier"/>
              </a:rPr>
              <a:t> </a:t>
            </a:r>
            <a:r>
              <a:rPr>
                <a:solidFill>
                  <a:srgbClr val="4758AB"/>
                </a:solidFill>
                <a:latin typeface="Courier"/>
              </a:rPr>
              <a:t>unique</a:t>
            </a:r>
            <a:r>
              <a:rPr>
                <a:solidFill>
                  <a:srgbClr val="003B4F"/>
                </a:solidFill>
                <a:latin typeface="Courier"/>
              </a:rPr>
              <a:t>(ex</a:t>
            </a:r>
            <a:r>
              <a:rPr>
                <a:solidFill>
                  <a:srgbClr val="5E5E5E"/>
                </a:solidFill>
                <a:latin typeface="Courier"/>
              </a:rPr>
              <a:t>$</a:t>
            </a:r>
            <a:r>
              <a:rPr>
                <a:solidFill>
                  <a:srgbClr val="003B4F"/>
                </a:solidFill>
                <a:latin typeface="Courier"/>
              </a:rPr>
              <a:t>EXDOSFRM),</a:t>
            </a:r>
            <a:br/>
            <a:r>
              <a:rPr>
                <a:solidFill>
                  <a:srgbClr val="003B4F"/>
                </a:solidFill>
                <a:latin typeface="Courier"/>
              </a:rPr>
              <a:t>    </a:t>
            </a:r>
            <a:r>
              <a:rPr>
                <a:solidFill>
                  <a:srgbClr val="657422"/>
                </a:solidFill>
                <a:latin typeface="Courier"/>
              </a:rPr>
              <a:t>REGION1 =</a:t>
            </a:r>
            <a:r>
              <a:rPr>
                <a:solidFill>
                  <a:srgbClr val="003B4F"/>
                </a:solidFill>
                <a:latin typeface="Courier"/>
              </a:rPr>
              <a:t> COUNTRY,</a:t>
            </a:r>
            <a:br/>
            <a:r>
              <a:rPr>
                <a:solidFill>
                  <a:srgbClr val="003B4F"/>
                </a:solidFill>
                <a:latin typeface="Courier"/>
              </a:rPr>
              <a:t>    </a:t>
            </a:r>
            <a:r>
              <a:rPr>
                <a:solidFill>
                  <a:srgbClr val="657422"/>
                </a:solidFill>
                <a:latin typeface="Courier"/>
              </a:rPr>
              <a:t>REGION1N =</a:t>
            </a:r>
            <a:r>
              <a:rPr>
                <a:solidFill>
                  <a:srgbClr val="003B4F"/>
                </a:solidFill>
                <a:latin typeface="Courier"/>
              </a:rPr>
              <a:t> COUNTRYN,</a:t>
            </a:r>
            <a:br/>
            <a:r>
              <a:rPr>
                <a:solidFill>
                  <a:srgbClr val="003B4F"/>
                </a:solidFill>
                <a:latin typeface="Courier"/>
              </a:rPr>
              <a:t>    </a:t>
            </a:r>
            <a:r>
              <a:rPr>
                <a:solidFill>
                  <a:srgbClr val="657422"/>
                </a:solidFill>
                <a:latin typeface="Courier"/>
              </a:rPr>
              <a:t>SUBJTYPC =</a:t>
            </a:r>
            <a:r>
              <a:rPr>
                <a:solidFill>
                  <a:srgbClr val="003B4F"/>
                </a:solidFill>
                <a:latin typeface="Courier"/>
              </a:rPr>
              <a:t> </a:t>
            </a:r>
            <a:r>
              <a:rPr>
                <a:solidFill>
                  <a:srgbClr val="20794D"/>
                </a:solidFill>
                <a:latin typeface="Courier"/>
              </a:rPr>
              <a:t>"Volunteer"</a:t>
            </a:r>
            <a:r>
              <a:rPr>
                <a:solidFill>
                  <a:srgbClr val="003B4F"/>
                </a:solidFill>
                <a:latin typeface="Courier"/>
              </a:rPr>
              <a:t>,</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FORM, </a:t>
            </a:r>
            <a:r>
              <a:rPr>
                <a:solidFill>
                  <a:srgbClr val="657422"/>
                </a:solidFill>
                <a:latin typeface="Courier"/>
              </a:rPr>
              <a:t>out_var =</a:t>
            </a:r>
            <a:r>
              <a:rPr>
                <a:solidFill>
                  <a:srgbClr val="003B4F"/>
                </a:solidFill>
                <a:latin typeface="Courier"/>
              </a:rPr>
              <a:t> FORMN)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ROUTE, </a:t>
            </a:r>
            <a:r>
              <a:rPr>
                <a:solidFill>
                  <a:srgbClr val="657422"/>
                </a:solidFill>
                <a:latin typeface="Courier"/>
              </a:rPr>
              <a:t>out_var =</a:t>
            </a:r>
            <a:r>
              <a:rPr>
                <a:solidFill>
                  <a:srgbClr val="003B4F"/>
                </a:solidFill>
                <a:latin typeface="Courier"/>
              </a:rPr>
              <a:t> ROUTEN)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SUBJTYPC, </a:t>
            </a:r>
            <a:r>
              <a:rPr>
                <a:solidFill>
                  <a:srgbClr val="657422"/>
                </a:solidFill>
                <a:latin typeface="Courier"/>
              </a:rPr>
              <a:t>out_var =</a:t>
            </a:r>
            <a:r>
              <a:rPr>
                <a:solidFill>
                  <a:srgbClr val="003B4F"/>
                </a:solidFill>
                <a:latin typeface="Courier"/>
              </a:rPr>
              <a:t> SUBJTYP)</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Calculate Additional Covariates from Vital Signs and Labs</a:t>
            </a:r>
          </a:p>
        </p:txBody>
      </p:sp>
      <p:sp>
        <p:nvSpPr>
          <p:cNvPr id="3" name="Content Placeholder 2"/>
          <p:cNvSpPr>
            <a:spLocks noGrp="1"/>
          </p:cNvSpPr>
          <p:nvPr>
            <p:ph idx="1"/>
          </p:nvPr>
        </p:nvSpPr>
        <p:spPr/>
        <p:txBody>
          <a:bodyPr/>
          <a:lstStyle/>
          <a:p>
            <a:pPr lvl="0" indent="0">
              <a:buNone/>
            </a:pPr>
            <a:r>
              <a:rPr>
                <a:solidFill>
                  <a:srgbClr val="003B4F"/>
                </a:solidFill>
                <a:latin typeface="Courier"/>
              </a:rPr>
              <a:t>covar_vslb &lt;- covar </a:t>
            </a:r>
            <a:r>
              <a:rPr>
                <a:solidFill>
                  <a:srgbClr val="5E5E5E"/>
                </a:solidFill>
                <a:latin typeface="Courier"/>
              </a:rPr>
              <a:t>%&gt;%</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vs,</a:t>
            </a:r>
            <a:br/>
            <a:r>
              <a:rPr>
                <a:solidFill>
                  <a:srgbClr val="003B4F"/>
                </a:solidFill>
                <a:latin typeface="Courier"/>
              </a:rPr>
              <a:t>    </a:t>
            </a:r>
            <a:r>
              <a:rPr>
                <a:solidFill>
                  <a:srgbClr val="657422"/>
                </a:solidFill>
                <a:latin typeface="Courier"/>
              </a:rPr>
              <a:t>filter_add =</a:t>
            </a:r>
            <a:r>
              <a:rPr>
                <a:solidFill>
                  <a:srgbClr val="003B4F"/>
                </a:solidFill>
                <a:latin typeface="Courier"/>
              </a:rPr>
              <a:t> VSTESTCD </a:t>
            </a:r>
            <a:r>
              <a:rPr>
                <a:solidFill>
                  <a:srgbClr val="5E5E5E"/>
                </a:solidFill>
                <a:latin typeface="Courier"/>
              </a:rPr>
              <a:t>==</a:t>
            </a:r>
            <a:r>
              <a:rPr>
                <a:solidFill>
                  <a:srgbClr val="003B4F"/>
                </a:solidFill>
                <a:latin typeface="Courier"/>
              </a:rPr>
              <a:t> </a:t>
            </a:r>
            <a:r>
              <a:rPr>
                <a:solidFill>
                  <a:srgbClr val="20794D"/>
                </a:solidFill>
                <a:latin typeface="Courier"/>
              </a:rPr>
              <a:t>"HEIGHT"</a:t>
            </a:r>
            <a:r>
              <a:rPr>
                <a:solidFill>
                  <a:srgbClr val="003B4F"/>
                </a:solidFill>
                <a:latin typeface="Courier"/>
              </a:rPr>
              <a:t>,</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HTBL =</a:t>
            </a:r>
            <a:r>
              <a:rPr>
                <a:solidFill>
                  <a:srgbClr val="003B4F"/>
                </a:solidFill>
                <a:latin typeface="Courier"/>
              </a:rPr>
              <a:t> VSSTRESN)</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vs,</a:t>
            </a:r>
            <a:br/>
            <a:r>
              <a:rPr>
                <a:solidFill>
                  <a:srgbClr val="003B4F"/>
                </a:solidFill>
                <a:latin typeface="Courier"/>
              </a:rPr>
              <a:t>    </a:t>
            </a:r>
            <a:r>
              <a:rPr>
                <a:solidFill>
                  <a:srgbClr val="657422"/>
                </a:solidFill>
                <a:latin typeface="Courier"/>
              </a:rPr>
              <a:t>filter_add =</a:t>
            </a:r>
            <a:r>
              <a:rPr>
                <a:solidFill>
                  <a:srgbClr val="003B4F"/>
                </a:solidFill>
                <a:latin typeface="Courier"/>
              </a:rPr>
              <a:t> VSTESTCD </a:t>
            </a:r>
            <a:r>
              <a:rPr>
                <a:solidFill>
                  <a:srgbClr val="5E5E5E"/>
                </a:solidFill>
                <a:latin typeface="Courier"/>
              </a:rPr>
              <a:t>==</a:t>
            </a:r>
            <a:r>
              <a:rPr>
                <a:solidFill>
                  <a:srgbClr val="003B4F"/>
                </a:solidFill>
                <a:latin typeface="Courier"/>
              </a:rPr>
              <a:t> </a:t>
            </a:r>
            <a:r>
              <a:rPr>
                <a:solidFill>
                  <a:srgbClr val="20794D"/>
                </a:solidFill>
                <a:latin typeface="Courier"/>
              </a:rPr>
              <a:t>"WEIGHT"</a:t>
            </a:r>
            <a:r>
              <a:rPr>
                <a:solidFill>
                  <a:srgbClr val="003B4F"/>
                </a:solidFill>
                <a:latin typeface="Courier"/>
              </a:rPr>
              <a:t> </a:t>
            </a:r>
            <a:r>
              <a:rPr>
                <a:solidFill>
                  <a:srgbClr val="5E5E5E"/>
                </a:solidFill>
                <a:latin typeface="Courier"/>
              </a:rPr>
              <a:t>&amp;</a:t>
            </a:r>
            <a:r>
              <a:rPr>
                <a:solidFill>
                  <a:srgbClr val="003B4F"/>
                </a:solidFill>
                <a:latin typeface="Courier"/>
              </a:rPr>
              <a:t> VSBLFL </a:t>
            </a:r>
            <a:r>
              <a:rPr>
                <a:solidFill>
                  <a:srgbClr val="5E5E5E"/>
                </a:solidFill>
                <a:latin typeface="Courier"/>
              </a:rPr>
              <a:t>==</a:t>
            </a:r>
            <a:r>
              <a:rPr>
                <a:solidFill>
                  <a:srgbClr val="003B4F"/>
                </a:solidFill>
                <a:latin typeface="Courier"/>
              </a:rPr>
              <a:t> </a:t>
            </a:r>
            <a:r>
              <a:rPr>
                <a:solidFill>
                  <a:srgbClr val="20794D"/>
                </a:solidFill>
                <a:latin typeface="Courier"/>
              </a:rPr>
              <a:t>"Y"</a:t>
            </a:r>
            <a:r>
              <a:rPr>
                <a:solidFill>
                  <a:srgbClr val="003B4F"/>
                </a:solidFill>
                <a:latin typeface="Courier"/>
              </a:rPr>
              <a:t>,</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WTBL =</a:t>
            </a:r>
            <a:r>
              <a:rPr>
                <a:solidFill>
                  <a:srgbClr val="003B4F"/>
                </a:solidFill>
                <a:latin typeface="Courier"/>
              </a:rPr>
              <a:t> VSSTRESN)</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derive_vars_transposed</a:t>
            </a:r>
            <a:r>
              <a:rPr>
                <a:solidFill>
                  <a:srgbClr val="003B4F"/>
                </a:solidFill>
                <a:latin typeface="Courier"/>
              </a:rPr>
              <a:t>(</a:t>
            </a:r>
            <a:br/>
            <a:r>
              <a:rPr>
                <a:solidFill>
                  <a:srgbClr val="003B4F"/>
                </a:solidFill>
                <a:latin typeface="Courier"/>
              </a:rPr>
              <a:t>    </a:t>
            </a:r>
            <a:r>
              <a:rPr>
                <a:solidFill>
                  <a:srgbClr val="657422"/>
                </a:solidFill>
                <a:latin typeface="Courier"/>
              </a:rPr>
              <a:t>dataset_merge =</a:t>
            </a:r>
            <a:r>
              <a:rPr>
                <a:solidFill>
                  <a:srgbClr val="003B4F"/>
                </a:solidFill>
                <a:latin typeface="Courier"/>
              </a:rPr>
              <a:t> labsbl,</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a:t>
            </a:r>
            <a:r>
              <a:rPr>
                <a:solidFill>
                  <a:srgbClr val="657422"/>
                </a:solidFill>
                <a:latin typeface="Courier"/>
              </a:rPr>
              <a:t>key_var =</a:t>
            </a:r>
            <a:r>
              <a:rPr>
                <a:solidFill>
                  <a:srgbClr val="003B4F"/>
                </a:solidFill>
                <a:latin typeface="Courier"/>
              </a:rPr>
              <a:t> LBTESTCDB,</a:t>
            </a:r>
            <a:br/>
            <a:r>
              <a:rPr>
                <a:solidFill>
                  <a:srgbClr val="003B4F"/>
                </a:solidFill>
                <a:latin typeface="Courier"/>
              </a:rPr>
              <a:t>    </a:t>
            </a:r>
            <a:r>
              <a:rPr>
                <a:solidFill>
                  <a:srgbClr val="657422"/>
                </a:solidFill>
                <a:latin typeface="Courier"/>
              </a:rPr>
              <a:t>value_var =</a:t>
            </a:r>
            <a:r>
              <a:rPr>
                <a:solidFill>
                  <a:srgbClr val="003B4F"/>
                </a:solidFill>
                <a:latin typeface="Courier"/>
              </a:rPr>
              <a:t> LBSTRESN</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BMIBL =</a:t>
            </a:r>
            <a:r>
              <a:rPr>
                <a:solidFill>
                  <a:srgbClr val="003B4F"/>
                </a:solidFill>
                <a:latin typeface="Courier"/>
              </a:rPr>
              <a:t> </a:t>
            </a:r>
            <a:r>
              <a:rPr>
                <a:solidFill>
                  <a:srgbClr val="4758AB"/>
                </a:solidFill>
                <a:latin typeface="Courier"/>
              </a:rPr>
              <a:t>compute_bmi</a:t>
            </a:r>
            <a:r>
              <a:rPr>
                <a:solidFill>
                  <a:srgbClr val="003B4F"/>
                </a:solidFill>
                <a:latin typeface="Courier"/>
              </a:rPr>
              <a:t>(</a:t>
            </a:r>
            <a:r>
              <a:rPr>
                <a:solidFill>
                  <a:srgbClr val="657422"/>
                </a:solidFill>
                <a:latin typeface="Courier"/>
              </a:rPr>
              <a:t>height =</a:t>
            </a:r>
            <a:r>
              <a:rPr>
                <a:solidFill>
                  <a:srgbClr val="003B4F"/>
                </a:solidFill>
                <a:latin typeface="Courier"/>
              </a:rPr>
              <a:t> HTBL, </a:t>
            </a:r>
            <a:r>
              <a:rPr>
                <a:solidFill>
                  <a:srgbClr val="657422"/>
                </a:solidFill>
                <a:latin typeface="Courier"/>
              </a:rPr>
              <a:t>weight =</a:t>
            </a:r>
            <a:r>
              <a:rPr>
                <a:solidFill>
                  <a:srgbClr val="003B4F"/>
                </a:solidFill>
                <a:latin typeface="Courier"/>
              </a:rPr>
              <a:t> WTBL),</a:t>
            </a:r>
            <a:br/>
            <a:r>
              <a:rPr>
                <a:solidFill>
                  <a:srgbClr val="003B4F"/>
                </a:solidFill>
                <a:latin typeface="Courier"/>
              </a:rPr>
              <a:t>    </a:t>
            </a:r>
            <a:r>
              <a:rPr>
                <a:solidFill>
                  <a:srgbClr val="657422"/>
                </a:solidFill>
                <a:latin typeface="Courier"/>
              </a:rPr>
              <a:t>BSABL =</a:t>
            </a:r>
            <a:r>
              <a:rPr>
                <a:solidFill>
                  <a:srgbClr val="003B4F"/>
                </a:solidFill>
                <a:latin typeface="Courier"/>
              </a:rPr>
              <a:t> </a:t>
            </a:r>
            <a:r>
              <a:rPr>
                <a:solidFill>
                  <a:srgbClr val="4758AB"/>
                </a:solidFill>
                <a:latin typeface="Courier"/>
              </a:rPr>
              <a:t>compute_bsa</a:t>
            </a:r>
            <a:r>
              <a:rPr>
                <a:solidFill>
                  <a:srgbClr val="003B4F"/>
                </a:solidFill>
                <a:latin typeface="Courier"/>
              </a:rPr>
              <a:t>(</a:t>
            </a:r>
            <a:br/>
            <a:r>
              <a:rPr>
                <a:solidFill>
                  <a:srgbClr val="003B4F"/>
                </a:solidFill>
                <a:latin typeface="Courier"/>
              </a:rPr>
              <a:t>      </a:t>
            </a:r>
            <a:r>
              <a:rPr>
                <a:solidFill>
                  <a:srgbClr val="657422"/>
                </a:solidFill>
                <a:latin typeface="Courier"/>
              </a:rPr>
              <a:t>height =</a:t>
            </a:r>
            <a:r>
              <a:rPr>
                <a:solidFill>
                  <a:srgbClr val="003B4F"/>
                </a:solidFill>
                <a:latin typeface="Courier"/>
              </a:rPr>
              <a:t> HTBL,</a:t>
            </a:r>
            <a:br/>
            <a:r>
              <a:rPr>
                <a:solidFill>
                  <a:srgbClr val="003B4F"/>
                </a:solidFill>
                <a:latin typeface="Courier"/>
              </a:rPr>
              <a:t>      </a:t>
            </a:r>
            <a:r>
              <a:rPr>
                <a:solidFill>
                  <a:srgbClr val="657422"/>
                </a:solidFill>
                <a:latin typeface="Courier"/>
              </a:rPr>
              <a:t>weight =</a:t>
            </a:r>
            <a:r>
              <a:rPr>
                <a:solidFill>
                  <a:srgbClr val="003B4F"/>
                </a:solidFill>
                <a:latin typeface="Courier"/>
              </a:rPr>
              <a:t> HTBL,</a:t>
            </a:r>
            <a:br/>
            <a:r>
              <a:rPr>
                <a:solidFill>
                  <a:srgbClr val="003B4F"/>
                </a:solidFill>
                <a:latin typeface="Courier"/>
              </a:rPr>
              <a:t>      </a:t>
            </a:r>
            <a:r>
              <a:rPr>
                <a:solidFill>
                  <a:srgbClr val="657422"/>
                </a:solidFill>
                <a:latin typeface="Courier"/>
              </a:rPr>
              <a:t>method =</a:t>
            </a:r>
            <a:r>
              <a:rPr>
                <a:solidFill>
                  <a:srgbClr val="003B4F"/>
                </a:solidFill>
                <a:latin typeface="Courier"/>
              </a:rPr>
              <a:t> </a:t>
            </a:r>
            <a:r>
              <a:rPr>
                <a:solidFill>
                  <a:srgbClr val="20794D"/>
                </a:solidFill>
                <a:latin typeface="Courier"/>
              </a:rPr>
              <a:t>"Mosteller"</a:t>
            </a:r>
            <a:br/>
            <a:r>
              <a:rPr>
                <a:solidFill>
                  <a:srgbClr val="003B4F"/>
                </a:solidFill>
                <a:latin typeface="Courier"/>
              </a:rPr>
              <a:t>    ),</a:t>
            </a:r>
            <a:br/>
            <a:r>
              <a:rPr>
                <a:solidFill>
                  <a:srgbClr val="003B4F"/>
                </a:solidFill>
                <a:latin typeface="Courier"/>
              </a:rPr>
              <a:t>    </a:t>
            </a:r>
            <a:r>
              <a:rPr>
                <a:solidFill>
                  <a:srgbClr val="657422"/>
                </a:solidFill>
                <a:latin typeface="Courier"/>
              </a:rPr>
              <a:t>CRCLBL =</a:t>
            </a:r>
            <a:r>
              <a:rPr>
                <a:solidFill>
                  <a:srgbClr val="003B4F"/>
                </a:solidFill>
                <a:latin typeface="Courier"/>
              </a:rPr>
              <a:t> </a:t>
            </a:r>
            <a:r>
              <a:rPr>
                <a:solidFill>
                  <a:srgbClr val="4758AB"/>
                </a:solidFill>
                <a:latin typeface="Courier"/>
              </a:rPr>
              <a:t>compute_egfr</a:t>
            </a:r>
            <a:r>
              <a:rPr>
                <a:solidFill>
                  <a:srgbClr val="003B4F"/>
                </a:solidFill>
                <a:latin typeface="Courier"/>
              </a:rPr>
              <a:t>(</a:t>
            </a:r>
            <a:br/>
            <a:r>
              <a:rPr>
                <a:solidFill>
                  <a:srgbClr val="003B4F"/>
                </a:solidFill>
                <a:latin typeface="Courier"/>
              </a:rPr>
              <a:t>      </a:t>
            </a:r>
            <a:r>
              <a:rPr>
                <a:solidFill>
                  <a:srgbClr val="657422"/>
                </a:solidFill>
                <a:latin typeface="Courier"/>
              </a:rPr>
              <a:t>creat =</a:t>
            </a:r>
            <a:r>
              <a:rPr>
                <a:solidFill>
                  <a:srgbClr val="003B4F"/>
                </a:solidFill>
                <a:latin typeface="Courier"/>
              </a:rPr>
              <a:t> CREATBL, </a:t>
            </a:r>
            <a:r>
              <a:rPr>
                <a:solidFill>
                  <a:srgbClr val="657422"/>
                </a:solidFill>
                <a:latin typeface="Courier"/>
              </a:rPr>
              <a:t>creatu =</a:t>
            </a:r>
            <a:r>
              <a:rPr>
                <a:solidFill>
                  <a:srgbClr val="003B4F"/>
                </a:solidFill>
                <a:latin typeface="Courier"/>
              </a:rPr>
              <a:t> </a:t>
            </a:r>
            <a:r>
              <a:rPr>
                <a:solidFill>
                  <a:srgbClr val="20794D"/>
                </a:solidFill>
                <a:latin typeface="Courier"/>
              </a:rPr>
              <a:t>"SI"</a:t>
            </a:r>
            <a:r>
              <a:rPr>
                <a:solidFill>
                  <a:srgbClr val="003B4F"/>
                </a:solidFill>
                <a:latin typeface="Courier"/>
              </a:rPr>
              <a:t>, </a:t>
            </a:r>
            <a:r>
              <a:rPr>
                <a:solidFill>
                  <a:srgbClr val="657422"/>
                </a:solidFill>
                <a:latin typeface="Courier"/>
              </a:rPr>
              <a:t>age =</a:t>
            </a:r>
            <a:r>
              <a:rPr>
                <a:solidFill>
                  <a:srgbClr val="003B4F"/>
                </a:solidFill>
                <a:latin typeface="Courier"/>
              </a:rPr>
              <a:t> AGE, </a:t>
            </a:r>
            <a:r>
              <a:rPr>
                <a:solidFill>
                  <a:srgbClr val="657422"/>
                </a:solidFill>
                <a:latin typeface="Courier"/>
              </a:rPr>
              <a:t>weight =</a:t>
            </a:r>
            <a:r>
              <a:rPr>
                <a:solidFill>
                  <a:srgbClr val="003B4F"/>
                </a:solidFill>
                <a:latin typeface="Courier"/>
              </a:rPr>
              <a:t> WTBL, </a:t>
            </a:r>
            <a:r>
              <a:rPr>
                <a:solidFill>
                  <a:srgbClr val="657422"/>
                </a:solidFill>
                <a:latin typeface="Courier"/>
              </a:rPr>
              <a:t>sex =</a:t>
            </a:r>
            <a:r>
              <a:rPr>
                <a:solidFill>
                  <a:srgbClr val="003B4F"/>
                </a:solidFill>
                <a:latin typeface="Courier"/>
              </a:rPr>
              <a:t> SEX,</a:t>
            </a:r>
            <a:br/>
            <a:r>
              <a:rPr>
                <a:solidFill>
                  <a:srgbClr val="003B4F"/>
                </a:solidFill>
                <a:latin typeface="Courier"/>
              </a:rPr>
              <a:t>      </a:t>
            </a:r>
            <a:r>
              <a:rPr>
                <a:solidFill>
                  <a:srgbClr val="657422"/>
                </a:solidFill>
                <a:latin typeface="Courier"/>
              </a:rPr>
              <a:t>method =</a:t>
            </a:r>
            <a:r>
              <a:rPr>
                <a:solidFill>
                  <a:srgbClr val="003B4F"/>
                </a:solidFill>
                <a:latin typeface="Courier"/>
              </a:rPr>
              <a:t> </a:t>
            </a:r>
            <a:r>
              <a:rPr>
                <a:solidFill>
                  <a:srgbClr val="20794D"/>
                </a:solidFill>
                <a:latin typeface="Courier"/>
              </a:rPr>
              <a:t>"CRCL"</a:t>
            </a:r>
            <a:br/>
            <a:r>
              <a:rPr>
                <a:solidFill>
                  <a:srgbClr val="003B4F"/>
                </a:solidFill>
                <a:latin typeface="Courier"/>
              </a:rPr>
              <a:t>    ),</a:t>
            </a:r>
            <a:br/>
            <a:r>
              <a:rPr>
                <a:solidFill>
                  <a:srgbClr val="003B4F"/>
                </a:solidFill>
                <a:latin typeface="Courier"/>
              </a:rPr>
              <a:t>    </a:t>
            </a:r>
            <a:r>
              <a:rPr>
                <a:solidFill>
                  <a:srgbClr val="657422"/>
                </a:solidFill>
                <a:latin typeface="Courier"/>
              </a:rPr>
              <a:t>EGFRBL =</a:t>
            </a:r>
            <a:r>
              <a:rPr>
                <a:solidFill>
                  <a:srgbClr val="003B4F"/>
                </a:solidFill>
                <a:latin typeface="Courier"/>
              </a:rPr>
              <a:t> </a:t>
            </a:r>
            <a:r>
              <a:rPr>
                <a:solidFill>
                  <a:srgbClr val="4758AB"/>
                </a:solidFill>
                <a:latin typeface="Courier"/>
              </a:rPr>
              <a:t>compute_egfr</a:t>
            </a:r>
            <a:r>
              <a:rPr>
                <a:solidFill>
                  <a:srgbClr val="003B4F"/>
                </a:solidFill>
                <a:latin typeface="Courier"/>
              </a:rPr>
              <a:t>(</a:t>
            </a:r>
            <a:br/>
            <a:r>
              <a:rPr>
                <a:solidFill>
                  <a:srgbClr val="003B4F"/>
                </a:solidFill>
                <a:latin typeface="Courier"/>
              </a:rPr>
              <a:t>      </a:t>
            </a:r>
            <a:r>
              <a:rPr>
                <a:solidFill>
                  <a:srgbClr val="657422"/>
                </a:solidFill>
                <a:latin typeface="Courier"/>
              </a:rPr>
              <a:t>creat =</a:t>
            </a:r>
            <a:r>
              <a:rPr>
                <a:solidFill>
                  <a:srgbClr val="003B4F"/>
                </a:solidFill>
                <a:latin typeface="Courier"/>
              </a:rPr>
              <a:t> CREATBL, </a:t>
            </a:r>
            <a:r>
              <a:rPr>
                <a:solidFill>
                  <a:srgbClr val="657422"/>
                </a:solidFill>
                <a:latin typeface="Courier"/>
              </a:rPr>
              <a:t>creatu =</a:t>
            </a:r>
            <a:r>
              <a:rPr>
                <a:solidFill>
                  <a:srgbClr val="003B4F"/>
                </a:solidFill>
                <a:latin typeface="Courier"/>
              </a:rPr>
              <a:t> </a:t>
            </a:r>
            <a:r>
              <a:rPr>
                <a:solidFill>
                  <a:srgbClr val="20794D"/>
                </a:solidFill>
                <a:latin typeface="Courier"/>
              </a:rPr>
              <a:t>"SI"</a:t>
            </a:r>
            <a:r>
              <a:rPr>
                <a:solidFill>
                  <a:srgbClr val="003B4F"/>
                </a:solidFill>
                <a:latin typeface="Courier"/>
              </a:rPr>
              <a:t>, </a:t>
            </a:r>
            <a:r>
              <a:rPr>
                <a:solidFill>
                  <a:srgbClr val="657422"/>
                </a:solidFill>
                <a:latin typeface="Courier"/>
              </a:rPr>
              <a:t>age =</a:t>
            </a:r>
            <a:r>
              <a:rPr>
                <a:solidFill>
                  <a:srgbClr val="003B4F"/>
                </a:solidFill>
                <a:latin typeface="Courier"/>
              </a:rPr>
              <a:t> AGE, </a:t>
            </a:r>
            <a:r>
              <a:rPr>
                <a:solidFill>
                  <a:srgbClr val="657422"/>
                </a:solidFill>
                <a:latin typeface="Courier"/>
              </a:rPr>
              <a:t>weight =</a:t>
            </a:r>
            <a:r>
              <a:rPr>
                <a:solidFill>
                  <a:srgbClr val="003B4F"/>
                </a:solidFill>
                <a:latin typeface="Courier"/>
              </a:rPr>
              <a:t> WTBL, </a:t>
            </a:r>
            <a:r>
              <a:rPr>
                <a:solidFill>
                  <a:srgbClr val="657422"/>
                </a:solidFill>
                <a:latin typeface="Courier"/>
              </a:rPr>
              <a:t>sex =</a:t>
            </a:r>
            <a:r>
              <a:rPr>
                <a:solidFill>
                  <a:srgbClr val="003B4F"/>
                </a:solidFill>
                <a:latin typeface="Courier"/>
              </a:rPr>
              <a:t> SEX,</a:t>
            </a:r>
            <a:br/>
            <a:r>
              <a:rPr>
                <a:solidFill>
                  <a:srgbClr val="003B4F"/>
                </a:solidFill>
                <a:latin typeface="Courier"/>
              </a:rPr>
              <a:t>      </a:t>
            </a:r>
            <a:r>
              <a:rPr>
                <a:solidFill>
                  <a:srgbClr val="657422"/>
                </a:solidFill>
                <a:latin typeface="Courier"/>
              </a:rPr>
              <a:t>method =</a:t>
            </a:r>
            <a:r>
              <a:rPr>
                <a:solidFill>
                  <a:srgbClr val="003B4F"/>
                </a:solidFill>
                <a:latin typeface="Courier"/>
              </a:rPr>
              <a:t> </a:t>
            </a:r>
            <a:r>
              <a:rPr>
                <a:solidFill>
                  <a:srgbClr val="20794D"/>
                </a:solidFill>
                <a:latin typeface="Courier"/>
              </a:rPr>
              <a:t>"CKD-EPI"</a:t>
            </a:r>
            <a:br/>
            <a:r>
              <a:rPr>
                <a:solidFill>
                  <a:srgbClr val="003B4F"/>
                </a:solidFill>
                <a:latin typeface="Courier"/>
              </a:rPr>
              <a:t>    )</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rename</a:t>
            </a:r>
            <a:r>
              <a:rPr>
                <a:solidFill>
                  <a:srgbClr val="003B4F"/>
                </a:solidFill>
                <a:latin typeface="Courier"/>
              </a:rPr>
              <a:t>(</a:t>
            </a:r>
            <a:r>
              <a:rPr>
                <a:solidFill>
                  <a:srgbClr val="657422"/>
                </a:solidFill>
                <a:latin typeface="Courier"/>
              </a:rPr>
              <a:t>TBILBL =</a:t>
            </a:r>
            <a:r>
              <a:rPr>
                <a:solidFill>
                  <a:srgbClr val="003B4F"/>
                </a:solidFill>
                <a:latin typeface="Courier"/>
              </a:rPr>
              <a:t> BILIBL)</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{metacore}</a:t>
            </a:r>
            <a:r>
              <a:rPr/>
              <a:t> Checks</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 &lt;- adppk_prefinal </a:t>
            </a:r>
            <a:r>
              <a:rPr>
                <a:solidFill>
                  <a:srgbClr val="5E5E5E"/>
                </a:solidFill>
                <a:latin typeface="Courier"/>
              </a:rPr>
              <a:t>%&gt;%</a:t>
            </a:r>
            <a:br/>
            <a:r>
              <a:rPr>
                <a:solidFill>
                  <a:srgbClr val="003B4F"/>
                </a:solidFill>
                <a:latin typeface="Courier"/>
              </a:rPr>
              <a:t>  </a:t>
            </a:r>
            <a:r>
              <a:rPr>
                <a:solidFill>
                  <a:srgbClr val="4758AB"/>
                </a:solidFill>
                <a:latin typeface="Courier"/>
              </a:rPr>
              <a:t>drop_unspec_vars</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Drop unspecified variables from specs</a:t>
            </a:r>
            <a:br/>
            <a:r>
              <a:rPr>
                <a:solidFill>
                  <a:srgbClr val="003B4F"/>
                </a:solidFill>
                <a:latin typeface="Courier"/>
              </a:rPr>
              <a:t>  </a:t>
            </a:r>
            <a:r>
              <a:rPr>
                <a:solidFill>
                  <a:srgbClr val="4758AB"/>
                </a:solidFill>
                <a:latin typeface="Courier"/>
              </a:rPr>
              <a:t>check_variables</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Check all variables specified are present and no more</a:t>
            </a:r>
            <a:br/>
            <a:r>
              <a:rPr>
                <a:solidFill>
                  <a:srgbClr val="003B4F"/>
                </a:solidFill>
                <a:latin typeface="Courier"/>
              </a:rPr>
              <a:t>  </a:t>
            </a:r>
            <a:r>
              <a:rPr>
                <a:solidFill>
                  <a:srgbClr val="4758AB"/>
                </a:solidFill>
                <a:latin typeface="Courier"/>
              </a:rPr>
              <a:t>check_ct_data</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Checks all variables with CT only contain values within the CT</a:t>
            </a:r>
            <a:br/>
            <a:r>
              <a:rPr>
                <a:solidFill>
                  <a:srgbClr val="003B4F"/>
                </a:solidFill>
                <a:latin typeface="Courier"/>
              </a:rPr>
              <a:t>  </a:t>
            </a:r>
            <a:r>
              <a:rPr>
                <a:solidFill>
                  <a:srgbClr val="4758AB"/>
                </a:solidFill>
                <a:latin typeface="Courier"/>
              </a:rPr>
              <a:t>order_cols</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Orders the columns according to the spec</a:t>
            </a:r>
            <a:br/>
            <a:r>
              <a:rPr>
                <a:solidFill>
                  <a:srgbClr val="003B4F"/>
                </a:solidFill>
                <a:latin typeface="Courier"/>
              </a:rPr>
              <a:t>  </a:t>
            </a:r>
            <a:r>
              <a:rPr>
                <a:solidFill>
                  <a:srgbClr val="4758AB"/>
                </a:solidFill>
                <a:latin typeface="Courier"/>
              </a:rPr>
              <a:t>sort_by_key</a:t>
            </a:r>
            <a:r>
              <a:rPr>
                <a:solidFill>
                  <a:srgbClr val="003B4F"/>
                </a:solidFill>
                <a:latin typeface="Courier"/>
              </a:rPr>
              <a:t>(metacore) </a:t>
            </a:r>
            <a:r>
              <a:rPr>
                <a:solidFill>
                  <a:srgbClr val="5E5E5E"/>
                </a:solidFill>
                <a:latin typeface="Courier"/>
              </a:rPr>
              <a:t># Sorts the rows by the sort keys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{xportr}</a:t>
            </a:r>
            <a:r>
              <a:rPr/>
              <a:t> Steps</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adppk_xpt &lt;- adppk </a:t>
            </a:r>
            <a:r>
              <a:rPr>
                <a:solidFill>
                  <a:srgbClr val="5E5E5E"/>
                </a:solidFill>
                <a:latin typeface="Courier"/>
              </a:rPr>
              <a:t>%&gt;%</a:t>
            </a:r>
            <a:br/>
            <a:r>
              <a:rPr>
                <a:solidFill>
                  <a:srgbClr val="003B4F"/>
                </a:solidFill>
                <a:latin typeface="Courier"/>
              </a:rPr>
              <a:t>  </a:t>
            </a:r>
            <a:r>
              <a:rPr>
                <a:solidFill>
                  <a:srgbClr val="4758AB"/>
                </a:solidFill>
                <a:latin typeface="Courier"/>
              </a:rPr>
              <a:t>xportr_type</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Coerce variable type to match spec</a:t>
            </a:r>
            <a:br/>
            <a:r>
              <a:rPr>
                <a:solidFill>
                  <a:srgbClr val="003B4F"/>
                </a:solidFill>
                <a:latin typeface="Courier"/>
              </a:rPr>
              <a:t>  </a:t>
            </a:r>
            <a:r>
              <a:rPr>
                <a:solidFill>
                  <a:srgbClr val="4758AB"/>
                </a:solidFill>
                <a:latin typeface="Courier"/>
              </a:rPr>
              <a:t>xportr_length</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SAS length from a variable level metadata</a:t>
            </a:r>
            <a:br/>
            <a:r>
              <a:rPr>
                <a:solidFill>
                  <a:srgbClr val="003B4F"/>
                </a:solidFill>
                <a:latin typeface="Courier"/>
              </a:rPr>
              <a:t>  </a:t>
            </a:r>
            <a:r>
              <a:rPr>
                <a:solidFill>
                  <a:srgbClr val="4758AB"/>
                </a:solidFill>
                <a:latin typeface="Courier"/>
              </a:rPr>
              <a:t>xportr_label</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variable label from metacore specifications</a:t>
            </a:r>
            <a:br/>
            <a:r>
              <a:rPr>
                <a:solidFill>
                  <a:srgbClr val="003B4F"/>
                </a:solidFill>
                <a:latin typeface="Courier"/>
              </a:rPr>
              <a:t>  </a:t>
            </a:r>
            <a:r>
              <a:rPr>
                <a:solidFill>
                  <a:srgbClr val="4758AB"/>
                </a:solidFill>
                <a:latin typeface="Courier"/>
              </a:rPr>
              <a:t>xportr_format</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variable format from metacore specifications</a:t>
            </a:r>
            <a:br/>
            <a:r>
              <a:rPr>
                <a:solidFill>
                  <a:srgbClr val="003B4F"/>
                </a:solidFill>
                <a:latin typeface="Courier"/>
              </a:rPr>
              <a:t>  </a:t>
            </a:r>
            <a:r>
              <a:rPr>
                <a:solidFill>
                  <a:srgbClr val="4758AB"/>
                </a:solidFill>
                <a:latin typeface="Courier"/>
              </a:rPr>
              <a:t>xportr_df_label</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dataset label from metacore specifications</a:t>
            </a:r>
            <a:br/>
            <a:r>
              <a:rPr>
                <a:solidFill>
                  <a:srgbClr val="003B4F"/>
                </a:solidFill>
                <a:latin typeface="Courier"/>
              </a:rPr>
              <a:t>  </a:t>
            </a:r>
            <a:r>
              <a:rPr>
                <a:solidFill>
                  <a:srgbClr val="4758AB"/>
                </a:solidFill>
                <a:latin typeface="Courier"/>
              </a:rPr>
              <a:t>xportr_write</a:t>
            </a:r>
            <a:r>
              <a:rPr>
                <a:solidFill>
                  <a:srgbClr val="003B4F"/>
                </a:solidFill>
                <a:latin typeface="Courier"/>
              </a:rPr>
              <a:t>(</a:t>
            </a:r>
            <a:r>
              <a:rPr>
                <a:solidFill>
                  <a:srgbClr val="4758AB"/>
                </a:solidFill>
                <a:latin typeface="Courier"/>
              </a:rPr>
              <a:t>file.path</a:t>
            </a:r>
            <a:r>
              <a:rPr>
                <a:solidFill>
                  <a:srgbClr val="003B4F"/>
                </a:solidFill>
                <a:latin typeface="Courier"/>
              </a:rPr>
              <a:t>(dir, </a:t>
            </a:r>
            <a:r>
              <a:rPr>
                <a:solidFill>
                  <a:srgbClr val="20794D"/>
                </a:solidFill>
                <a:latin typeface="Courier"/>
              </a:rPr>
              <a:t>"adppk.xpt"</a:t>
            </a:r>
            <a:r>
              <a:rPr>
                <a:solidFill>
                  <a:srgbClr val="003B4F"/>
                </a:solidFill>
                <a:latin typeface="Courier"/>
              </a:rPr>
              <a:t>)) </a:t>
            </a:r>
            <a:r>
              <a:rPr>
                <a:solidFill>
                  <a:srgbClr val="5E5E5E"/>
                </a:solidFill>
                <a:latin typeface="Courier"/>
              </a:rPr>
              <a:t># Write xpt v5 transport file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Agenda</a:t>
            </a:r>
          </a:p>
        </p:txBody>
      </p:sp>
      <p:sp>
        <p:nvSpPr>
          <p:cNvPr id="3" name="Content Placeholder 2"/>
          <p:cNvSpPr>
            <a:spLocks noGrp="1"/>
          </p:cNvSpPr>
          <p:nvPr>
            <p:ph idx="1"/>
          </p:nvPr>
        </p:nvSpPr>
        <p:spPr/>
        <p:txBody>
          <a:bodyPr/>
          <a:lstStyle/>
          <a:p>
            <a:pPr lvl="0"/>
            <a:r>
              <a:rPr/>
              <a:t>What is PK data</a:t>
            </a:r>
          </a:p>
          <a:p>
            <a:pPr lvl="0"/>
            <a:r>
              <a:rPr/>
              <a:t>Types of PK analysis data</a:t>
            </a:r>
          </a:p>
          <a:p>
            <a:pPr lvl="0"/>
            <a:r>
              <a:rPr/>
              <a:t>Brief overview of </a:t>
            </a:r>
            <a:r>
              <a:rPr>
                <a:latin typeface="Courier"/>
              </a:rPr>
              <a:t>{admiral}</a:t>
            </a:r>
            <a:r>
              <a:rPr/>
              <a:t> and the Pharmaverse</a:t>
            </a:r>
          </a:p>
          <a:p>
            <a:pPr lvl="0"/>
            <a:r>
              <a:rPr/>
              <a:t>Programming Workflow</a:t>
            </a:r>
          </a:p>
          <a:p>
            <a:pPr lvl="0"/>
            <a:r>
              <a:rPr/>
              <a:t>Some Additional Pharmaverse tools</a:t>
            </a:r>
          </a:p>
          <a:p>
            <a:pPr lvl="0"/>
            <a:r>
              <a:rPr/>
              <a:t>Pharmaverse Website Example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ADPPK_XPT</a:t>
            </a:r>
          </a:p>
        </p:txBody>
      </p:sp>
      <p:sp>
        <p:nvSpPr>
          <p:cNvPr id="3" name="Content Placeholder 2"/>
          <p:cNvSpPr>
            <a:spLocks noGrp="1"/>
          </p:cNvSpPr>
          <p:nvPr>
            <p:ph idx="1"/>
          </p:nvPr>
        </p:nvSpPr>
        <p:spPr/>
        <p:txBody>
          <a:bodyPr/>
          <a:lstStyle/>
          <a:p>
            <a:pPr lvl="0" indent="0">
              <a:buNone/>
            </a:pPr>
            <a:r>
              <a:rPr>
                <a:latin typeface="Courier"/>
              </a:rPr>
              <a:t>       USUBJID EVID NFRLT NPRLT       AFRLT       APRLT         DV
1  01-701-1028    0  0.00  0.00 -0.50000000 -0.50000000 0.00000000
2  01-701-1028    1  0.00  0.00  0.00000000  0.00000000         NA
3  01-701-1028    0  0.08  0.08  0.08333333  0.08333333 0.10156622
4  01-701-1028    0  0.50  0.50  0.50000000  0.50000000 0.54690177
5  01-701-1028    0  1.00  1.00  1.00000000  1.00000000 0.92546539
6  01-701-1028    0  1.50  1.50  1.50000000  1.50000000 1.18750588
7  01-701-1028    0  2.00  2.00  2.00000000  2.00000000 1.36888945
8  01-701-1028    0  4.00  4.00  4.00000000  4.00000000 1.68314758
9  01-701-1028    0  6.00  6.00  6.00000000  6.00000000 1.75529232
10 01-701-1028    0  8.00  8.00  8.00000000  8.00000000 1.77185470
11 01-701-1028    0 12.00 12.00 12.00000000 12.00000000 0.49503585
12 01-701-1028    0 16.00 16.00 16.00000000 16.00000000 0.13792316
13 01-701-1028    0 24.00 24.00 24.00000000 24.00000000 0.01070627
14 01-701-1028    1 24.00  0.00 24.00000000  0.00000000         NA
15 01-701-1028    0 36.00 12.00 36.00000000 12.00000000         NA
16 01-701-1028    0 48.00 24.00 48.00000000 24.00000000         NA
17 01-701-1028    1 48.00  0.00 48.00000000  0.00000000         NA
18 01-701-1033    0  0.00  0.00 -0.50000000 -0.50000000 0.00000000
19 01-701-1033    1  0.00  0.00  0.00000000  0.00000000         NA
20 01-701-1033    0  0.08  0.08  0.08333333  0.08333333 0.10052550</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a:r>
              <a:rPr/>
              <a:t>CDISC ADaM Implementation guides for </a:t>
            </a:r>
            <a:r>
              <a:rPr>
                <a:latin typeface="Courier"/>
              </a:rPr>
              <a:t>ADNCA</a:t>
            </a:r>
            <a:r>
              <a:rPr/>
              <a:t> and </a:t>
            </a:r>
            <a:r>
              <a:rPr>
                <a:latin typeface="Courier"/>
              </a:rPr>
              <a:t>ADPPK</a:t>
            </a:r>
            <a:r>
              <a:rPr/>
              <a:t> available</a:t>
            </a:r>
          </a:p>
          <a:p>
            <a:pPr lvl="0"/>
            <a:r>
              <a:rPr>
                <a:latin typeface="Courier"/>
              </a:rPr>
              <a:t>{admiral}</a:t>
            </a:r>
            <a:r>
              <a:rPr/>
              <a:t> template programs exist for these</a:t>
            </a:r>
          </a:p>
          <a:p>
            <a:pPr lvl="0"/>
            <a:r>
              <a:rPr/>
              <a:t>Pharmaverse tools can streamline the workflow</a:t>
            </a:r>
          </a:p>
          <a:p>
            <a:pPr lvl="0"/>
            <a:r>
              <a:rPr/>
              <a:t>Examples Website </a:t>
            </a:r>
            <a:r>
              <a:rPr>
                <a:hlinkClick r:id="rId2"/>
              </a:rPr>
              <a:t>https://pharmaverse.github.io/examples/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Thank You!</a:t>
            </a:r>
          </a:p>
        </p:txBody>
      </p:sp>
      <p:sp>
        <p:nvSpPr>
          <p:cNvPr id="3" name="Content Placeholder 2"/>
          <p:cNvSpPr>
            <a:spLocks noGrp="1"/>
          </p:cNvSpPr>
          <p:nvPr>
            <p:ph idx="1"/>
          </p:nvPr>
        </p:nvSpPr>
        <p:spPr/>
        <p:txBody>
          <a:bodyPr/>
          <a:lstStyle/>
          <a:p>
            <a:pPr lvl="0"/>
            <a:r>
              <a:rPr>
                <a:latin typeface="Courier"/>
              </a:rPr>
              <a:t>{admiral}</a:t>
            </a:r>
            <a:r>
              <a:rPr/>
              <a:t> Core Team</a:t>
            </a:r>
          </a:p>
          <a:p>
            <a:pPr lvl="0"/>
            <a:r>
              <a:rPr/>
              <a:t>Slack Pharmaverse PK Working Group</a:t>
            </a:r>
          </a:p>
          <a:p>
            <a:pPr lvl="0"/>
            <a:r>
              <a:rPr/>
              <a:t>Luke Reinbolt</a:t>
            </a:r>
          </a:p>
          <a:p>
            <a:pPr lvl="0"/>
            <a:r>
              <a:rPr/>
              <a:t>Ben Straub</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Pharmacokinetics Overview</a:t>
            </a:r>
          </a:p>
        </p:txBody>
      </p:sp>
      <p:pic>
        <p:nvPicPr>
          <p:cNvPr descr="images/PK_Schematic_Capture.PNG" id="0" name="Picture 1"/>
          <p:cNvPicPr>
            <a:picLocks noGrp="1" noChangeAspect="1"/>
          </p:cNvPicPr>
          <p:nvPr/>
        </p:nvPicPr>
        <p:blipFill>
          <a:blip r:embed="rId2"/>
          <a:stretch>
            <a:fillRect/>
          </a:stretch>
        </p:blipFill>
        <p:spPr bwMode="auto">
          <a:xfrm>
            <a:off x="457200" y="1790700"/>
            <a:ext cx="8229600" cy="21844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Pharmacokinetics is the interaction of a drug with the body</a:t>
            </a:r>
          </a:p>
          <a:p>
            <a:pPr lvl="0"/>
            <a:r>
              <a:rPr/>
              <a:t>Samples collected at regular time intervals after dosing</a:t>
            </a:r>
          </a:p>
          <a:p>
            <a:pPr lvl="0"/>
            <a:r>
              <a:rPr/>
              <a:t>Metrics calculated from concentrations over time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Main Types of Modelling</a:t>
            </a:r>
          </a:p>
        </p:txBody>
      </p:sp>
      <p:sp>
        <p:nvSpPr>
          <p:cNvPr id="3" name="Content Placeholder 2"/>
          <p:cNvSpPr>
            <a:spLocks noGrp="1"/>
          </p:cNvSpPr>
          <p:nvPr>
            <p:ph idx="1"/>
          </p:nvPr>
        </p:nvSpPr>
        <p:spPr/>
        <p:txBody>
          <a:bodyPr/>
          <a:lstStyle/>
          <a:p>
            <a:pPr lvl="0"/>
            <a:r>
              <a:rPr/>
              <a:t>Non-Compartmental Analysis (NCA)</a:t>
            </a:r>
          </a:p>
          <a:p>
            <a:pPr lvl="0"/>
            <a:r>
              <a:rPr/>
              <a:t>Population PK (PopPK)</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Population PK (PopPK) – </a:t>
            </a:r>
            <a:r>
              <a:rPr>
                <a:latin typeface="Courier"/>
              </a:rPr>
              <a:t>ADPPK</a:t>
            </a:r>
          </a:p>
        </p:txBody>
      </p:sp>
      <p:sp>
        <p:nvSpPr>
          <p:cNvPr id="3" name="Content Placeholder 2"/>
          <p:cNvSpPr>
            <a:spLocks noGrp="1"/>
          </p:cNvSpPr>
          <p:nvPr>
            <p:ph idx="1"/>
          </p:nvPr>
        </p:nvSpPr>
        <p:spPr/>
        <p:txBody>
          <a:bodyPr/>
          <a:lstStyle/>
          <a:p>
            <a:pPr lvl="0"/>
            <a:r>
              <a:rPr/>
              <a:t>Population Based</a:t>
            </a:r>
          </a:p>
          <a:p>
            <a:pPr lvl="0"/>
            <a:r>
              <a:rPr/>
              <a:t>Less Intensive Sampling</a:t>
            </a:r>
          </a:p>
          <a:p>
            <a:pPr lvl="0"/>
            <a:r>
              <a:rPr/>
              <a:t>Can Detect Variations based on Covariates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CDISC Standards for Population PK Analysis</a:t>
            </a:r>
          </a:p>
        </p:txBody>
      </p:sp>
      <p:sp>
        <p:nvSpPr>
          <p:cNvPr id="3" name="Content Placeholder 2"/>
          <p:cNvSpPr>
            <a:spLocks noGrp="1"/>
          </p:cNvSpPr>
          <p:nvPr>
            <p:ph idx="1"/>
          </p:nvPr>
        </p:nvSpPr>
        <p:spPr/>
        <p:txBody>
          <a:bodyPr/>
          <a:lstStyle/>
          <a:p>
            <a:pPr lvl="0" indent="0" marL="0">
              <a:buNone/>
            </a:pPr>
          </a:p>
          <a:p>
            <a:pPr lvl="0" indent="0" marL="0">
              <a:buNone/>
            </a:pPr>
            <a:r>
              <a:rPr/>
              <a:t>Published October 6, 2023!</a:t>
            </a:r>
          </a:p>
          <a:p>
            <a:pPr lvl="0" indent="0" marL="0">
              <a:buNone/>
            </a:pPr>
            <a:r>
              <a:rPr>
                <a:hlinkClick r:id="rId2"/>
              </a:rPr>
              <a:t>https://www.cdisc.org/standards/foundational/adam/basic-data-structure-adam-poppk-implementation-guide-v1-0</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CDISC ADaM PK Standards</a:t>
            </a:r>
          </a:p>
        </p:txBody>
      </p:sp>
      <p:sp>
        <p:nvSpPr>
          <p:cNvPr id="3" name="Content Placeholder 2"/>
          <p:cNvSpPr>
            <a:spLocks noGrp="1"/>
          </p:cNvSpPr>
          <p:nvPr>
            <p:ph idx="1"/>
          </p:nvPr>
        </p:nvSpPr>
        <p:spPr/>
        <p:txBody>
          <a:bodyPr/>
          <a:lstStyle/>
          <a:p>
            <a:pPr lvl="0"/>
            <a:r>
              <a:rPr>
                <a:latin typeface="Courier"/>
              </a:rPr>
              <a:t>ADNCA</a:t>
            </a:r>
            <a:r>
              <a:rPr/>
              <a:t> (NCA) – released November 2021</a:t>
            </a:r>
          </a:p>
          <a:p>
            <a:pPr lvl="0"/>
            <a:r>
              <a:rPr>
                <a:latin typeface="Courier"/>
              </a:rPr>
              <a:t>ADPPK</a:t>
            </a:r>
            <a:r>
              <a:rPr/>
              <a:t> (PopPK) – released October 2023</a:t>
            </a:r>
          </a:p>
          <a:p>
            <a:pPr lvl="0"/>
            <a:r>
              <a:rPr>
                <a:latin typeface="Courier"/>
              </a:rPr>
              <a:t>ADPP</a:t>
            </a:r>
            <a:r>
              <a:rPr/>
              <a:t> (PK Parameters) – coming in 2024</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PHUSE poster</dc:title>
  <dc:creator>Jeff Dickinson</dc:creator>
  <cp:keywords/>
  <dcterms:created xsi:type="dcterms:W3CDTF">2024-01-24T23:19:34Z</dcterms:created>
  <dcterms:modified xsi:type="dcterms:W3CDTF">2024-01-24T23:19:34Z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oc-title">
    <vt:lpwstr>Table of contents</vt:lpwstr>
  </property>
</Properties>
</file>