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63" r:id="rId4"/>
    <p:sldId id="257"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39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0B760FF-C43E-45CE-A151-81EB037801A4}"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121708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268522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641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1923539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14720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38630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357913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31713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422924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760FF-C43E-45CE-A151-81EB037801A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181461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B760FF-C43E-45CE-A151-81EB037801A4}"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26303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B760FF-C43E-45CE-A151-81EB037801A4}"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280800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B760FF-C43E-45CE-A151-81EB037801A4}"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429145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760FF-C43E-45CE-A151-81EB037801A4}"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423257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B760FF-C43E-45CE-A151-81EB037801A4}"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252306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B760FF-C43E-45CE-A151-81EB037801A4}"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30FC4-8364-4B4B-86F8-5C023BF0CDA9}" type="slidenum">
              <a:rPr lang="en-US" smtClean="0"/>
              <a:t>‹#›</a:t>
            </a:fld>
            <a:endParaRPr lang="en-US"/>
          </a:p>
        </p:txBody>
      </p:sp>
    </p:spTree>
    <p:extLst>
      <p:ext uri="{BB962C8B-B14F-4D97-AF65-F5344CB8AC3E}">
        <p14:creationId xmlns:p14="http://schemas.microsoft.com/office/powerpoint/2010/main" val="370854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B760FF-C43E-45CE-A151-81EB037801A4}" type="datetimeFigureOut">
              <a:rPr lang="en-US" smtClean="0"/>
              <a:t>4/26/2018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30FC4-8364-4B4B-86F8-5C023BF0CDA9}" type="slidenum">
              <a:rPr lang="en-US" smtClean="0"/>
              <a:t>‹#›</a:t>
            </a:fld>
            <a:endParaRPr lang="en-US"/>
          </a:p>
        </p:txBody>
      </p:sp>
    </p:spTree>
    <p:extLst>
      <p:ext uri="{BB962C8B-B14F-4D97-AF65-F5344CB8AC3E}">
        <p14:creationId xmlns:p14="http://schemas.microsoft.com/office/powerpoint/2010/main" val="169000439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C4CE-D065-4B61-A9A9-CCFF1DDDCC89}"/>
              </a:ext>
            </a:extLst>
          </p:cNvPr>
          <p:cNvSpPr>
            <a:spLocks noGrp="1"/>
          </p:cNvSpPr>
          <p:nvPr>
            <p:ph type="ctrTitle"/>
          </p:nvPr>
        </p:nvSpPr>
        <p:spPr/>
        <p:txBody>
          <a:bodyPr/>
          <a:lstStyle/>
          <a:p>
            <a:r>
              <a:rPr lang="en-US" dirty="0"/>
              <a:t>Predicting Heart Attacks Using Machine Learning</a:t>
            </a:r>
          </a:p>
        </p:txBody>
      </p:sp>
      <p:sp>
        <p:nvSpPr>
          <p:cNvPr id="3" name="Subtitle 2">
            <a:extLst>
              <a:ext uri="{FF2B5EF4-FFF2-40B4-BE49-F238E27FC236}">
                <a16:creationId xmlns:a16="http://schemas.microsoft.com/office/drawing/2014/main" id="{28F6F6E2-09B7-4892-A846-3379327E35D6}"/>
              </a:ext>
            </a:extLst>
          </p:cNvPr>
          <p:cNvSpPr>
            <a:spLocks noGrp="1"/>
          </p:cNvSpPr>
          <p:nvPr>
            <p:ph type="subTitle" idx="1"/>
          </p:nvPr>
        </p:nvSpPr>
        <p:spPr/>
        <p:txBody>
          <a:bodyPr/>
          <a:lstStyle/>
          <a:p>
            <a:r>
              <a:rPr lang="en-US" dirty="0"/>
              <a:t>Jeffrey Bailey</a:t>
            </a:r>
          </a:p>
        </p:txBody>
      </p:sp>
    </p:spTree>
    <p:extLst>
      <p:ext uri="{BB962C8B-B14F-4D97-AF65-F5344CB8AC3E}">
        <p14:creationId xmlns:p14="http://schemas.microsoft.com/office/powerpoint/2010/main" val="224975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684212" y="685800"/>
            <a:ext cx="8534400" cy="1507067"/>
          </a:xfrm>
        </p:spPr>
        <p:txBody>
          <a:bodyPr/>
          <a:lstStyle/>
          <a:p>
            <a:r>
              <a:rPr lang="en-US" dirty="0"/>
              <a:t>About heart attacks</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270974" y="1872763"/>
            <a:ext cx="8534400" cy="4633546"/>
          </a:xfrm>
        </p:spPr>
        <p:txBody>
          <a:bodyPr>
            <a:normAutofit/>
          </a:bodyPr>
          <a:lstStyle/>
          <a:p>
            <a:pPr>
              <a:buFont typeface="Arial" panose="020B0604020202020204" pitchFamily="34" charset="0"/>
              <a:buChar char="•"/>
            </a:pPr>
            <a:r>
              <a:rPr lang="en-US" dirty="0"/>
              <a:t>Caused by blockage of blood flow to the heart through coronary arteries</a:t>
            </a:r>
          </a:p>
          <a:p>
            <a:pPr>
              <a:buFont typeface="Arial" panose="020B0604020202020204" pitchFamily="34" charset="0"/>
              <a:buChar char="•"/>
            </a:pPr>
            <a:r>
              <a:rPr lang="en-US" dirty="0"/>
              <a:t>Can lead to cardiac arrest</a:t>
            </a:r>
          </a:p>
          <a:p>
            <a:pPr>
              <a:buFont typeface="Arial" panose="020B0604020202020204" pitchFamily="34" charset="0"/>
              <a:buChar char="•"/>
            </a:pPr>
            <a:r>
              <a:rPr lang="en-US" dirty="0"/>
              <a:t>Main cause is coronary artery disease, which can take years to develop and has no outward symptoms</a:t>
            </a:r>
          </a:p>
          <a:p>
            <a:pPr>
              <a:buFont typeface="Arial" panose="020B0604020202020204" pitchFamily="34" charset="0"/>
              <a:buChar char="•"/>
            </a:pPr>
            <a:r>
              <a:rPr lang="en-US" dirty="0"/>
              <a:t>Coronary arteries are blocked by plaques and cholesterols, so people with higher cholesterol levels and with higher blood pressure are at a higher risk of developing a heart attack</a:t>
            </a:r>
          </a:p>
        </p:txBody>
      </p:sp>
    </p:spTree>
    <p:extLst>
      <p:ext uri="{BB962C8B-B14F-4D97-AF65-F5344CB8AC3E}">
        <p14:creationId xmlns:p14="http://schemas.microsoft.com/office/powerpoint/2010/main" val="410545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684212" y="685800"/>
            <a:ext cx="8534400" cy="1507067"/>
          </a:xfrm>
        </p:spPr>
        <p:txBody>
          <a:bodyPr/>
          <a:lstStyle/>
          <a:p>
            <a:r>
              <a:rPr lang="en-US" dirty="0"/>
              <a:t>Heart attacks: they’re bad</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270974" y="1872763"/>
            <a:ext cx="8534400" cy="4633546"/>
          </a:xfrm>
        </p:spPr>
        <p:txBody>
          <a:bodyPr>
            <a:normAutofit/>
          </a:bodyPr>
          <a:lstStyle/>
          <a:p>
            <a:pPr>
              <a:buFont typeface="Arial" panose="020B0604020202020204" pitchFamily="34" charset="0"/>
              <a:buChar char="•"/>
            </a:pPr>
            <a:r>
              <a:rPr lang="en-US" dirty="0"/>
              <a:t>The CDC estimates over 730,000 Americans a year have a heart attack.</a:t>
            </a:r>
          </a:p>
          <a:p>
            <a:pPr>
              <a:buFont typeface="Arial" panose="020B0604020202020204" pitchFamily="34" charset="0"/>
              <a:buChar char="•"/>
            </a:pPr>
            <a:r>
              <a:rPr lang="en-US" dirty="0"/>
              <a:t>Major cardiovascular disease is recorded as causing over 600,000 deaths annually, most of which are due to heart attacks.</a:t>
            </a:r>
          </a:p>
          <a:p>
            <a:pPr>
              <a:buFont typeface="Arial" panose="020B0604020202020204" pitchFamily="34" charset="0"/>
              <a:buChar char="•"/>
            </a:pPr>
            <a:r>
              <a:rPr lang="en-US" dirty="0"/>
              <a:t>The current ACC model of heart attack risk diagnosis has only a 62.7% rate of correct prediction. </a:t>
            </a:r>
          </a:p>
        </p:txBody>
      </p:sp>
    </p:spTree>
    <p:extLst>
      <p:ext uri="{BB962C8B-B14F-4D97-AF65-F5344CB8AC3E}">
        <p14:creationId xmlns:p14="http://schemas.microsoft.com/office/powerpoint/2010/main" val="16785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684212" y="685800"/>
            <a:ext cx="8534400" cy="1507067"/>
          </a:xfrm>
        </p:spPr>
        <p:txBody>
          <a:bodyPr/>
          <a:lstStyle/>
          <a:p>
            <a:r>
              <a:rPr lang="en-US" dirty="0"/>
              <a:t>Goal</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684212" y="2646484"/>
            <a:ext cx="8534400" cy="2586567"/>
          </a:xfrm>
        </p:spPr>
        <p:txBody>
          <a:bodyPr/>
          <a:lstStyle/>
          <a:p>
            <a:pPr marL="0" indent="0">
              <a:buNone/>
            </a:pPr>
            <a:r>
              <a:rPr lang="en-US" dirty="0"/>
              <a:t>Create an algorithm that predicts a person’s risk of developing a heart attack within ten years of it occurring by analyzing person’s routine clinical data, medical history, and a series of cycles from an electrocardiogram test. </a:t>
            </a:r>
          </a:p>
        </p:txBody>
      </p:sp>
    </p:spTree>
    <p:extLst>
      <p:ext uri="{BB962C8B-B14F-4D97-AF65-F5344CB8AC3E}">
        <p14:creationId xmlns:p14="http://schemas.microsoft.com/office/powerpoint/2010/main" val="11264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684212" y="685800"/>
            <a:ext cx="8534400" cy="1507067"/>
          </a:xfrm>
        </p:spPr>
        <p:txBody>
          <a:bodyPr/>
          <a:lstStyle/>
          <a:p>
            <a:r>
              <a:rPr lang="en-US" dirty="0"/>
              <a:t>Past research</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684212" y="1995853"/>
            <a:ext cx="9813803" cy="4457700"/>
          </a:xfrm>
        </p:spPr>
        <p:txBody>
          <a:bodyPr/>
          <a:lstStyle/>
          <a:p>
            <a:pPr marL="0" indent="0">
              <a:buNone/>
            </a:pPr>
            <a:r>
              <a:rPr lang="en-US" dirty="0"/>
              <a:t>A 2017 study was done that developed a machine learning model that could predict heart attack development within ten years with a higher accuracy than an existing model based on a widely used set of guidelines for heart attack prediction developed by the ACC (American College of Cardiology). All of the various machine learning algorithm types scored a higher rate of correct predictions and a lower rate of incorrect predictions than the ACC model using an input of clinical data and medical history.</a:t>
            </a:r>
          </a:p>
          <a:p>
            <a:pPr marL="0" indent="0">
              <a:buNone/>
            </a:pPr>
            <a:r>
              <a:rPr lang="en-US" dirty="0"/>
              <a:t>A second separate machine learning was also developed in 2017 that effectively analyzed electrocardiograms to diagnose a number of arrhythmias, and eventually could diagnose accurately enough to rival professional cardiologists. </a:t>
            </a:r>
          </a:p>
          <a:p>
            <a:pPr marL="0" indent="0">
              <a:buNone/>
            </a:pPr>
            <a:endParaRPr lang="en-US" dirty="0"/>
          </a:p>
        </p:txBody>
      </p:sp>
    </p:spTree>
    <p:extLst>
      <p:ext uri="{BB962C8B-B14F-4D97-AF65-F5344CB8AC3E}">
        <p14:creationId xmlns:p14="http://schemas.microsoft.com/office/powerpoint/2010/main" val="147833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684212" y="685800"/>
            <a:ext cx="8534400" cy="1507067"/>
          </a:xfrm>
        </p:spPr>
        <p:txBody>
          <a:bodyPr/>
          <a:lstStyle/>
          <a:p>
            <a:r>
              <a:rPr lang="en-US" dirty="0"/>
              <a:t>What's new</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684212" y="2646484"/>
            <a:ext cx="8534400" cy="2586567"/>
          </a:xfrm>
        </p:spPr>
        <p:txBody>
          <a:bodyPr/>
          <a:lstStyle/>
          <a:p>
            <a:pPr marL="0" indent="0">
              <a:buNone/>
            </a:pPr>
            <a:r>
              <a:rPr lang="en-US" dirty="0"/>
              <a:t>The purpose of my research is to incorporate electrocardiogram test results into the input of the predictive algorithm along with the clinical data in an effort to increase prediction accuracy. Clinical data input would include a person’s age, </a:t>
            </a:r>
          </a:p>
        </p:txBody>
      </p:sp>
    </p:spTree>
    <p:extLst>
      <p:ext uri="{BB962C8B-B14F-4D97-AF65-F5344CB8AC3E}">
        <p14:creationId xmlns:p14="http://schemas.microsoft.com/office/powerpoint/2010/main" val="254855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0" y="0"/>
            <a:ext cx="8534400" cy="1507067"/>
          </a:xfrm>
        </p:spPr>
        <p:txBody>
          <a:bodyPr/>
          <a:lstStyle/>
          <a:p>
            <a:r>
              <a:rPr lang="en-US" dirty="0"/>
              <a:t>Procedure</a:t>
            </a:r>
          </a:p>
        </p:txBody>
      </p:sp>
      <p:sp>
        <p:nvSpPr>
          <p:cNvPr id="4" name="Rectangle: Rounded Corners 3">
            <a:extLst>
              <a:ext uri="{FF2B5EF4-FFF2-40B4-BE49-F238E27FC236}">
                <a16:creationId xmlns:a16="http://schemas.microsoft.com/office/drawing/2014/main" id="{352C9637-FE52-45CC-A63F-6F109C25D334}"/>
              </a:ext>
            </a:extLst>
          </p:cNvPr>
          <p:cNvSpPr/>
          <p:nvPr/>
        </p:nvSpPr>
        <p:spPr>
          <a:xfrm>
            <a:off x="325315" y="1204546"/>
            <a:ext cx="1916723"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Data</a:t>
            </a:r>
          </a:p>
        </p:txBody>
      </p:sp>
      <p:sp>
        <p:nvSpPr>
          <p:cNvPr id="8" name="Arrow: Right 7">
            <a:extLst>
              <a:ext uri="{FF2B5EF4-FFF2-40B4-BE49-F238E27FC236}">
                <a16:creationId xmlns:a16="http://schemas.microsoft.com/office/drawing/2014/main" id="{28591A9C-63EF-4A8C-B9C8-867C01CC596C}"/>
              </a:ext>
            </a:extLst>
          </p:cNvPr>
          <p:cNvSpPr/>
          <p:nvPr/>
        </p:nvSpPr>
        <p:spPr>
          <a:xfrm>
            <a:off x="2395904" y="1434937"/>
            <a:ext cx="1011115"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2B1C838-AA01-4411-B075-D105BDA5F639}"/>
              </a:ext>
            </a:extLst>
          </p:cNvPr>
          <p:cNvSpPr/>
          <p:nvPr/>
        </p:nvSpPr>
        <p:spPr>
          <a:xfrm>
            <a:off x="3560885" y="863477"/>
            <a:ext cx="2910253" cy="132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Organize cleaned and quantified data into vectors readable by the algorithms.</a:t>
            </a:r>
          </a:p>
        </p:txBody>
      </p:sp>
      <p:sp>
        <p:nvSpPr>
          <p:cNvPr id="10" name="Rectangle: Rounded Corners 9">
            <a:extLst>
              <a:ext uri="{FF2B5EF4-FFF2-40B4-BE49-F238E27FC236}">
                <a16:creationId xmlns:a16="http://schemas.microsoft.com/office/drawing/2014/main" id="{B3CB9CAD-9616-43CE-BC90-321CFC1368F6}"/>
              </a:ext>
            </a:extLst>
          </p:cNvPr>
          <p:cNvSpPr/>
          <p:nvPr/>
        </p:nvSpPr>
        <p:spPr>
          <a:xfrm>
            <a:off x="7789985" y="1208107"/>
            <a:ext cx="1916723"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 neural network  </a:t>
            </a:r>
          </a:p>
        </p:txBody>
      </p:sp>
      <p:sp>
        <p:nvSpPr>
          <p:cNvPr id="11" name="Arrow: Right 10">
            <a:extLst>
              <a:ext uri="{FF2B5EF4-FFF2-40B4-BE49-F238E27FC236}">
                <a16:creationId xmlns:a16="http://schemas.microsoft.com/office/drawing/2014/main" id="{6510533C-D3CF-4126-829E-46F0943F93DA}"/>
              </a:ext>
            </a:extLst>
          </p:cNvPr>
          <p:cNvSpPr/>
          <p:nvPr/>
        </p:nvSpPr>
        <p:spPr>
          <a:xfrm>
            <a:off x="6625004" y="1391870"/>
            <a:ext cx="1011115"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9A3151E-4B0B-4E71-9604-4AF686D13C8E}"/>
              </a:ext>
            </a:extLst>
          </p:cNvPr>
          <p:cNvSpPr/>
          <p:nvPr/>
        </p:nvSpPr>
        <p:spPr>
          <a:xfrm rot="5400000">
            <a:off x="8273968" y="2530922"/>
            <a:ext cx="926774" cy="250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E9DDB03-A95B-49CE-BECF-14CAEFD6016B}"/>
              </a:ext>
            </a:extLst>
          </p:cNvPr>
          <p:cNvSpPr/>
          <p:nvPr/>
        </p:nvSpPr>
        <p:spPr>
          <a:xfrm>
            <a:off x="8612065" y="3302367"/>
            <a:ext cx="1913792" cy="1225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90% of processed data as a training set</a:t>
            </a:r>
          </a:p>
        </p:txBody>
      </p:sp>
      <p:sp>
        <p:nvSpPr>
          <p:cNvPr id="14" name="Arrow: Right 13">
            <a:extLst>
              <a:ext uri="{FF2B5EF4-FFF2-40B4-BE49-F238E27FC236}">
                <a16:creationId xmlns:a16="http://schemas.microsoft.com/office/drawing/2014/main" id="{F91D6EB7-6DF2-4C2E-AD75-E0C4C3BDE5BE}"/>
              </a:ext>
            </a:extLst>
          </p:cNvPr>
          <p:cNvSpPr/>
          <p:nvPr/>
        </p:nvSpPr>
        <p:spPr>
          <a:xfrm flipH="1">
            <a:off x="7407519" y="3778921"/>
            <a:ext cx="1011115"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4ECE6EE-FF56-4717-A93C-74EC90A7B142}"/>
              </a:ext>
            </a:extLst>
          </p:cNvPr>
          <p:cNvSpPr/>
          <p:nvPr/>
        </p:nvSpPr>
        <p:spPr>
          <a:xfrm>
            <a:off x="4318487" y="3302367"/>
            <a:ext cx="2910253" cy="1225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final 10% of data, the testing set, into trained algorithm</a:t>
            </a:r>
          </a:p>
        </p:txBody>
      </p:sp>
      <p:sp>
        <p:nvSpPr>
          <p:cNvPr id="16" name="Rectangle: Rounded Corners 15">
            <a:extLst>
              <a:ext uri="{FF2B5EF4-FFF2-40B4-BE49-F238E27FC236}">
                <a16:creationId xmlns:a16="http://schemas.microsoft.com/office/drawing/2014/main" id="{EFD97154-B986-4C66-94A6-7AFADB4F5E02}"/>
              </a:ext>
            </a:extLst>
          </p:cNvPr>
          <p:cNvSpPr/>
          <p:nvPr/>
        </p:nvSpPr>
        <p:spPr>
          <a:xfrm>
            <a:off x="203687" y="3161667"/>
            <a:ext cx="2910253" cy="150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is prediction of a person’s risk of developing a heart attack within 5-15 years</a:t>
            </a:r>
          </a:p>
        </p:txBody>
      </p:sp>
      <p:sp>
        <p:nvSpPr>
          <p:cNvPr id="18" name="Arrow: Right 17">
            <a:extLst>
              <a:ext uri="{FF2B5EF4-FFF2-40B4-BE49-F238E27FC236}">
                <a16:creationId xmlns:a16="http://schemas.microsoft.com/office/drawing/2014/main" id="{BF01F5B7-9A9D-48FA-890E-6A511BED2170}"/>
              </a:ext>
            </a:extLst>
          </p:cNvPr>
          <p:cNvSpPr/>
          <p:nvPr/>
        </p:nvSpPr>
        <p:spPr>
          <a:xfrm flipH="1">
            <a:off x="3210656" y="3750772"/>
            <a:ext cx="1011115" cy="272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D8DD2023-D126-4846-818B-D694E607DA23}"/>
              </a:ext>
            </a:extLst>
          </p:cNvPr>
          <p:cNvSpPr/>
          <p:nvPr/>
        </p:nvSpPr>
        <p:spPr>
          <a:xfrm>
            <a:off x="325315" y="5858480"/>
            <a:ext cx="3368188" cy="46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Statistical Analysis of Results</a:t>
            </a:r>
          </a:p>
        </p:txBody>
      </p:sp>
      <p:sp>
        <p:nvSpPr>
          <p:cNvPr id="24" name="Arrow: Right 23">
            <a:extLst>
              <a:ext uri="{FF2B5EF4-FFF2-40B4-BE49-F238E27FC236}">
                <a16:creationId xmlns:a16="http://schemas.microsoft.com/office/drawing/2014/main" id="{FA514D8F-55E6-4EFC-8B84-5F218F1F824C}"/>
              </a:ext>
            </a:extLst>
          </p:cNvPr>
          <p:cNvSpPr/>
          <p:nvPr/>
        </p:nvSpPr>
        <p:spPr>
          <a:xfrm rot="5400000">
            <a:off x="1195425" y="5138317"/>
            <a:ext cx="926774" cy="250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7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F7D9-E79B-4113-8435-3034D990162E}"/>
              </a:ext>
            </a:extLst>
          </p:cNvPr>
          <p:cNvSpPr>
            <a:spLocks noGrp="1"/>
          </p:cNvSpPr>
          <p:nvPr>
            <p:ph type="title"/>
          </p:nvPr>
        </p:nvSpPr>
        <p:spPr>
          <a:xfrm>
            <a:off x="0" y="1"/>
            <a:ext cx="2646485" cy="967154"/>
          </a:xfrm>
        </p:spPr>
        <p:txBody>
          <a:bodyPr/>
          <a:lstStyle/>
          <a:p>
            <a:r>
              <a:rPr lang="en-US" dirty="0"/>
              <a:t>Citations</a:t>
            </a:r>
          </a:p>
        </p:txBody>
      </p:sp>
      <p:sp>
        <p:nvSpPr>
          <p:cNvPr id="3" name="Content Placeholder 2">
            <a:extLst>
              <a:ext uri="{FF2B5EF4-FFF2-40B4-BE49-F238E27FC236}">
                <a16:creationId xmlns:a16="http://schemas.microsoft.com/office/drawing/2014/main" id="{CB5834F3-3C31-4B49-9616-A1C9C2EC2950}"/>
              </a:ext>
            </a:extLst>
          </p:cNvPr>
          <p:cNvSpPr>
            <a:spLocks noGrp="1"/>
          </p:cNvSpPr>
          <p:nvPr>
            <p:ph idx="1"/>
          </p:nvPr>
        </p:nvSpPr>
        <p:spPr>
          <a:xfrm>
            <a:off x="512761" y="1236784"/>
            <a:ext cx="11155364" cy="5211641"/>
          </a:xfrm>
        </p:spPr>
        <p:txBody>
          <a:bodyPr/>
          <a:lstStyle/>
          <a:p>
            <a:pPr marL="0" indent="0">
              <a:buNone/>
            </a:pPr>
            <a:r>
              <a:rPr lang="en-US" dirty="0"/>
              <a:t>Garibaldi, J. M., Kai, J., Qureshi, N., Reps, J., &amp; Weng, S. (2017). Can Machine Learning 	Improve Cardiovascular Risk Prediction Using Routine Clinical Data?. Retrieved from 	http://journals.plos.org/plosone/article/file?id=10.1371/journal.pone.0174944&amp;type=	printable</a:t>
            </a:r>
          </a:p>
          <a:p>
            <a:pPr marL="0" indent="0">
              <a:buNone/>
            </a:pPr>
            <a:endParaRPr lang="en-US" dirty="0"/>
          </a:p>
          <a:p>
            <a:pPr marL="0" indent="0">
              <a:buNone/>
            </a:pPr>
            <a:r>
              <a:rPr lang="en-US" dirty="0"/>
              <a:t>Bourn, C., </a:t>
            </a:r>
            <a:r>
              <a:rPr lang="en-US" dirty="0" err="1"/>
              <a:t>Haghpanahi</a:t>
            </a:r>
            <a:r>
              <a:rPr lang="en-US" dirty="0"/>
              <a:t> M., </a:t>
            </a:r>
            <a:r>
              <a:rPr lang="en-US" dirty="0" err="1"/>
              <a:t>Hannun</a:t>
            </a:r>
            <a:r>
              <a:rPr lang="en-US" dirty="0"/>
              <a:t>, A. Y., Ng, A. Y., </a:t>
            </a:r>
            <a:r>
              <a:rPr lang="en-US" dirty="0" err="1"/>
              <a:t>Rajpurkar</a:t>
            </a:r>
            <a:r>
              <a:rPr lang="en-US" dirty="0"/>
              <a:t> P. (2017). Cardiologist-	Level Arrhythmia Prediction with Convolution Neural Networks. Retrieved from 	https://arxiv.org/pdf/1707.01836.pdf</a:t>
            </a:r>
          </a:p>
          <a:p>
            <a:pPr marL="0" indent="0">
              <a:buNone/>
            </a:pPr>
            <a:endParaRPr lang="en-US" dirty="0"/>
          </a:p>
          <a:p>
            <a:pPr marL="0" indent="0">
              <a:buNone/>
            </a:pPr>
            <a:r>
              <a:rPr lang="en-US" dirty="0"/>
              <a:t>Heart Disease Facts. (2017). Retrieved from https://www.cdc.gov/heartdisease/facts.htm</a:t>
            </a:r>
          </a:p>
        </p:txBody>
      </p:sp>
    </p:spTree>
    <p:extLst>
      <p:ext uri="{BB962C8B-B14F-4D97-AF65-F5344CB8AC3E}">
        <p14:creationId xmlns:p14="http://schemas.microsoft.com/office/powerpoint/2010/main" val="23019547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427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Predicting Heart Attacks Using Machine Learning</vt:lpstr>
      <vt:lpstr>About heart attacks</vt:lpstr>
      <vt:lpstr>Heart attacks: they’re bad</vt:lpstr>
      <vt:lpstr>Goal</vt:lpstr>
      <vt:lpstr>Past research</vt:lpstr>
      <vt:lpstr>What's new</vt:lpstr>
      <vt:lpstr>Procedure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Attacks</dc:title>
  <dc:creator>JEFFREY BAILEY (816313)</dc:creator>
  <cp:lastModifiedBy>JEFFREY BAILEY (816313)</cp:lastModifiedBy>
  <cp:revision>17</cp:revision>
  <dcterms:created xsi:type="dcterms:W3CDTF">2018-04-27T01:34:32Z</dcterms:created>
  <dcterms:modified xsi:type="dcterms:W3CDTF">2018-04-27T05:28:35Z</dcterms:modified>
</cp:coreProperties>
</file>