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bergam@cabrill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reybergamini/ccc-salary-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D48-CE27-944B-995E-FD4AE00C2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Community Colleges Salary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5618-AC8D-4241-8AC4-54A52F22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Bergamini</a:t>
            </a:r>
            <a:endParaRPr lang="en-US" dirty="0"/>
          </a:p>
          <a:p>
            <a:r>
              <a:rPr lang="en-US"/>
              <a:t>Cabrillo </a:t>
            </a:r>
            <a:r>
              <a:rPr lang="en-US" dirty="0"/>
              <a:t>College Federation of Teachers</a:t>
            </a:r>
          </a:p>
          <a:p>
            <a:r>
              <a:rPr lang="en-US" dirty="0">
                <a:hlinkClick r:id="rId2"/>
              </a:rPr>
              <a:t>jebergam@cabrillo.edu</a:t>
            </a:r>
            <a:endParaRPr lang="en-US" dirty="0"/>
          </a:p>
          <a:p>
            <a:r>
              <a:rPr lang="en-US" dirty="0"/>
              <a:t>2018-06-04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C032-1456-8347-8711-6000FE4FD546}"/>
              </a:ext>
            </a:extLst>
          </p:cNvPr>
          <p:cNvSpPr/>
          <p:nvPr/>
        </p:nvSpPr>
        <p:spPr>
          <a:xfrm>
            <a:off x="1784563" y="5716600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anose="020B0609030003000000" pitchFamily="49" charset="0"/>
              </a:rPr>
              <a:t>https://</a:t>
            </a:r>
            <a:r>
              <a:rPr lang="en-US" sz="2800" dirty="0" err="1">
                <a:latin typeface="Inconsolata" panose="020B0609030003000000" pitchFamily="49" charset="0"/>
              </a:rPr>
              <a:t>jeff.cis.cabrillo.edu</a:t>
            </a:r>
            <a:r>
              <a:rPr lang="en-US" sz="2800" dirty="0">
                <a:latin typeface="Inconsolata" panose="020B0609030003000000" pitchFamily="49" charset="0"/>
              </a:rPr>
              <a:t>/ccc-salary-study/</a:t>
            </a:r>
          </a:p>
        </p:txBody>
      </p:sp>
    </p:spTree>
    <p:extLst>
      <p:ext uri="{BB962C8B-B14F-4D97-AF65-F5344CB8AC3E}">
        <p14:creationId xmlns:p14="http://schemas.microsoft.com/office/powerpoint/2010/main" val="79209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DB1-EC34-D648-8939-9FA2759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 2017-2018 Pro-Rata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C25457-F0AE-3446-AC23-770626C1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51829"/>
              </p:ext>
            </p:extLst>
          </p:nvPr>
        </p:nvGraphicFramePr>
        <p:xfrm>
          <a:off x="1761067" y="1075266"/>
          <a:ext cx="8534400" cy="5619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06647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8162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50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3743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9217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7851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5133264"/>
                    </a:ext>
                  </a:extLst>
                </a:gridCol>
              </a:tblGrid>
              <a:tr h="2032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Cabrillo PT/FT Pro Rata 2017-2018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22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Step↓ / Class→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54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1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8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0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95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011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254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33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2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556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84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3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5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9D227-0F75-3140-AE3E-764DF50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6400" cy="1325563"/>
          </a:xfrm>
        </p:spPr>
        <p:txBody>
          <a:bodyPr/>
          <a:lstStyle/>
          <a:p>
            <a:r>
              <a:rPr lang="en-US" dirty="0"/>
              <a:t>Comparative Rankings, Cabrillo College, 2016-2017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43467" y="2029356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51866" y="2029355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60265" y="2029354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361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60400" y="2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68799" y="1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77198" y="0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1012C-4A9E-7B49-BD7B-EE84DEA6C356}"/>
              </a:ext>
            </a:extLst>
          </p:cNvPr>
          <p:cNvSpPr/>
          <p:nvPr/>
        </p:nvSpPr>
        <p:spPr>
          <a:xfrm>
            <a:off x="660400" y="3657600"/>
            <a:ext cx="10927025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If we increase pro rata further: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Cabrillo part-time rates likely move </a:t>
            </a:r>
            <a:r>
              <a:rPr lang="en-US" sz="2800" b="1" dirty="0">
                <a:solidFill>
                  <a:srgbClr val="FFFF00"/>
                </a:solidFill>
              </a:rPr>
              <a:t>higher in the first quartile</a:t>
            </a:r>
            <a:r>
              <a:rPr lang="en-US" sz="2800" dirty="0"/>
              <a:t> in </a:t>
            </a:r>
            <a:r>
              <a:rPr lang="en-US" sz="2800" b="1" dirty="0">
                <a:solidFill>
                  <a:srgbClr val="FFFF00"/>
                </a:solidFill>
              </a:rPr>
              <a:t>both overall pay and pro rata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are </a:t>
            </a:r>
            <a:r>
              <a:rPr lang="en-US" sz="2800" b="1" dirty="0">
                <a:solidFill>
                  <a:srgbClr val="FFFF00"/>
                </a:solidFill>
              </a:rPr>
              <a:t>competing with the richest</a:t>
            </a:r>
            <a:r>
              <a:rPr lang="en-US" sz="2800" dirty="0"/>
              <a:t> basic-aid districts in the state for </a:t>
            </a:r>
            <a:r>
              <a:rPr lang="en-US" sz="2800" b="1" dirty="0">
                <a:solidFill>
                  <a:srgbClr val="FFFF00"/>
                </a:solidFill>
              </a:rPr>
              <a:t>highest PT rates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FT ranking likely decreases, lower into the </a:t>
            </a:r>
            <a:r>
              <a:rPr lang="en-US" sz="2800" b="1" dirty="0">
                <a:solidFill>
                  <a:srgbClr val="FFFF00"/>
                </a:solidFill>
              </a:rPr>
              <a:t>third or maybe fourth quartile</a:t>
            </a:r>
            <a:r>
              <a:rPr lang="en-US" sz="2800" dirty="0"/>
              <a:t>. Still </a:t>
            </a:r>
            <a:r>
              <a:rPr lang="en-US" sz="2800" b="1" dirty="0">
                <a:solidFill>
                  <a:srgbClr val="FFFF00"/>
                </a:solidFill>
              </a:rPr>
              <a:t>#1 least-affordable district</a:t>
            </a:r>
            <a:r>
              <a:rPr lang="en-US" sz="2800" dirty="0"/>
              <a:t> for a full-time teaching career.</a:t>
            </a:r>
          </a:p>
        </p:txBody>
      </p:sp>
    </p:spTree>
    <p:extLst>
      <p:ext uri="{BB962C8B-B14F-4D97-AF65-F5344CB8AC3E}">
        <p14:creationId xmlns:p14="http://schemas.microsoft.com/office/powerpoint/2010/main" val="841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D92-AEC0-F84A-953D-23C07C32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437-4EAC-9B46-9233-444DA03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825625"/>
            <a:ext cx="112098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Empirically determine Cabrillo's statewide rankings in: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Full-Time Salaries</a:t>
            </a:r>
          </a:p>
          <a:p>
            <a:pPr marL="0" indent="0" algn="ctr">
              <a:buNone/>
            </a:pPr>
            <a:r>
              <a:rPr lang="en-US" sz="3600" dirty="0"/>
              <a:t>Full-Time Salaries vs. Cost of Living</a:t>
            </a:r>
          </a:p>
          <a:p>
            <a:pPr marL="0" indent="0" algn="ctr">
              <a:buNone/>
            </a:pPr>
            <a:r>
              <a:rPr lang="en-US" sz="3600" dirty="0"/>
              <a:t>Part-Time Salaries</a:t>
            </a:r>
          </a:p>
          <a:p>
            <a:pPr marL="0" indent="0" algn="ctr">
              <a:buNone/>
            </a:pPr>
            <a:r>
              <a:rPr lang="en-US" sz="3600" dirty="0"/>
              <a:t>PT/FT Pro Rata</a:t>
            </a:r>
          </a:p>
        </p:txBody>
      </p:sp>
    </p:spTree>
    <p:extLst>
      <p:ext uri="{BB962C8B-B14F-4D97-AF65-F5344CB8AC3E}">
        <p14:creationId xmlns:p14="http://schemas.microsoft.com/office/powerpoint/2010/main" val="1159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0EE-17F1-0B4A-BD8C-817DBCE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BA5B-BAB7-AD40-95DE-A2A0BBC1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reports from Joanna Valentine, Administrative Assistant for Research, CFT Sacramento:</a:t>
            </a:r>
          </a:p>
          <a:p>
            <a:pPr lvl="1"/>
            <a:r>
              <a:rPr lang="en-US" dirty="0"/>
              <a:t>2016-2017 salary schedules</a:t>
            </a:r>
          </a:p>
          <a:p>
            <a:pPr lvl="1"/>
            <a:r>
              <a:rPr lang="en-US" dirty="0"/>
              <a:t>PT and FT salaries @ 5 different class/step combinations</a:t>
            </a:r>
          </a:p>
          <a:p>
            <a:pPr lvl="1"/>
            <a:r>
              <a:rPr lang="en-US" dirty="0"/>
              <a:t>Some information on office hour inclusion in PT hourly rates</a:t>
            </a:r>
          </a:p>
          <a:p>
            <a:pPr lvl="1"/>
            <a:r>
              <a:rPr lang="en-US" dirty="0"/>
              <a:t>I filled in missing data on maximum compensation for required PT office hours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Zillow Home Value Index:</a:t>
            </a:r>
          </a:p>
          <a:p>
            <a:pPr lvl="1"/>
            <a:r>
              <a:rPr lang="en-US" dirty="0"/>
              <a:t>Median single-family home price per ZIP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District ZIP codes:</a:t>
            </a:r>
          </a:p>
          <a:p>
            <a:pPr lvl="1"/>
            <a:r>
              <a:rPr lang="en-US" dirty="0"/>
              <a:t>ZIP codes of all campuses in all districts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9E9C3-D754-2A45-91BD-EA9FB843B708}"/>
              </a:ext>
            </a:extLst>
          </p:cNvPr>
          <p:cNvSpPr/>
          <p:nvPr/>
        </p:nvSpPr>
        <p:spPr>
          <a:xfrm>
            <a:off x="8398933" y="4233333"/>
            <a:ext cx="3793067" cy="262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data and source code </a:t>
            </a:r>
            <a:r>
              <a:rPr lang="en-US" sz="2800" dirty="0">
                <a:hlinkClick r:id="rId2"/>
              </a:rPr>
              <a:t>available on GitHub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43/72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38/72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47/72 </a:t>
            </a:r>
            <a:r>
              <a:rPr lang="en-US" dirty="0">
                <a:sym typeface="Wingdings" pitchFamily="2" charset="2"/>
              </a:rPr>
              <a:t> 35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 59/72  18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54/72  25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</p:spTree>
    <p:extLst>
      <p:ext uri="{BB962C8B-B14F-4D97-AF65-F5344CB8AC3E}">
        <p14:creationId xmlns:p14="http://schemas.microsoft.com/office/powerpoint/2010/main" val="13218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w/ Cost-of-Living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6.15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5.03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4.13 salaries </a:t>
            </a:r>
            <a:r>
              <a:rPr lang="en-US" dirty="0">
                <a:sym typeface="Wingdings" pitchFamily="2" charset="2"/>
              </a:rPr>
              <a:t> 97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3.46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3.15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1.6/72</a:t>
            </a:r>
          </a:p>
          <a:p>
            <a:pPr algn="ctr"/>
            <a:r>
              <a:rPr lang="en-US" sz="2400" b="1" dirty="0"/>
              <a:t>98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</p:spTree>
    <p:extLst>
      <p:ext uri="{BB962C8B-B14F-4D97-AF65-F5344CB8AC3E}">
        <p14:creationId xmlns:p14="http://schemas.microsoft.com/office/powerpoint/2010/main" val="2345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w/ Cost-of-Living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6.15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5.03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4.13 salaries </a:t>
            </a:r>
            <a:r>
              <a:rPr lang="en-US" dirty="0">
                <a:sym typeface="Wingdings" pitchFamily="2" charset="2"/>
              </a:rPr>
              <a:t> 97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3.46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3.15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1.6/72</a:t>
            </a:r>
          </a:p>
          <a:p>
            <a:pPr algn="ctr"/>
            <a:r>
              <a:rPr lang="en-US" sz="2400" b="1" dirty="0"/>
              <a:t>98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EAD55-50F7-A042-9C86-470F592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9600"/>
            <a:ext cx="6096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Part-Time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24/72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67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5: 17/72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76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10: 13/72 </a:t>
            </a:r>
            <a:r>
              <a:rPr lang="en-US" dirty="0">
                <a:sym typeface="Wingdings" pitchFamily="2" charset="2"/>
              </a:rPr>
              <a:t> 82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Without PhD: 16/72  78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15/72  79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1926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731C-4E97-894A-A8BF-5CB55ACB8829}"/>
              </a:ext>
            </a:extLst>
          </p:cNvPr>
          <p:cNvSpPr/>
          <p:nvPr/>
        </p:nvSpPr>
        <p:spPr>
          <a:xfrm>
            <a:off x="169333" y="1049867"/>
            <a:ext cx="8568267" cy="56726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Background</a:t>
            </a:r>
          </a:p>
          <a:p>
            <a:pPr algn="ctr"/>
            <a:r>
              <a:rPr lang="en-US" sz="2400" dirty="0"/>
              <a:t>(per CFT and contracts)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full-time salaries include </a:t>
            </a:r>
            <a:r>
              <a:rPr lang="en-US" sz="2400" b="1" dirty="0">
                <a:solidFill>
                  <a:srgbClr val="FFFF00"/>
                </a:solidFill>
              </a:rPr>
              <a:t>office-hour and governance</a:t>
            </a:r>
            <a:r>
              <a:rPr lang="en-US" sz="2400" dirty="0"/>
              <a:t> pay, usually specified in contracts as </a:t>
            </a:r>
            <a:r>
              <a:rPr lang="en-US" sz="2400" b="1" dirty="0">
                <a:solidFill>
                  <a:srgbClr val="FFFF00"/>
                </a:solidFill>
              </a:rPr>
              <a:t>12.5% each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Some</a:t>
            </a:r>
            <a:r>
              <a:rPr lang="en-US" sz="2400" dirty="0"/>
              <a:t> part-time rates include office-hour pay. Some districts pay for 1-2 hours at a </a:t>
            </a:r>
            <a:r>
              <a:rPr lang="en-US" sz="2400" b="1" dirty="0">
                <a:solidFill>
                  <a:srgbClr val="FFFF00"/>
                </a:solidFill>
              </a:rPr>
              <a:t>flat rate</a:t>
            </a:r>
            <a:r>
              <a:rPr lang="en-US" sz="2400" dirty="0"/>
              <a:t> (usually $20–50/</a:t>
            </a:r>
            <a:r>
              <a:rPr lang="en-US" sz="2400" dirty="0" err="1"/>
              <a:t>hr</a:t>
            </a:r>
            <a:r>
              <a:rPr lang="en-US" sz="2400" dirty="0"/>
              <a:t>), very few pay on </a:t>
            </a:r>
            <a:r>
              <a:rPr lang="en-US" sz="2400" b="1" dirty="0">
                <a:solidFill>
                  <a:srgbClr val="FFFF00"/>
                </a:solidFill>
              </a:rPr>
              <a:t>instructional schedule</a:t>
            </a:r>
            <a:r>
              <a:rPr lang="en-US" sz="2400" dirty="0"/>
              <a:t>, a few on </a:t>
            </a:r>
            <a:r>
              <a:rPr lang="en-US" sz="2400" b="1" dirty="0">
                <a:solidFill>
                  <a:srgbClr val="FFFF00"/>
                </a:solidFill>
              </a:rPr>
              <a:t>non-instructional (lab) schedule</a:t>
            </a:r>
            <a:r>
              <a:rPr lang="en-US" sz="2400" dirty="0"/>
              <a:t>. Some districts pay </a:t>
            </a:r>
            <a:r>
              <a:rPr lang="en-US" sz="2400" b="1" dirty="0">
                <a:solidFill>
                  <a:srgbClr val="FFFF00"/>
                </a:solidFill>
              </a:rPr>
              <a:t>nothing</a:t>
            </a:r>
            <a:r>
              <a:rPr lang="en-US" sz="2400" dirty="0"/>
              <a:t>. Most districts require </a:t>
            </a:r>
            <a:r>
              <a:rPr lang="en-US" sz="2400" b="1" dirty="0">
                <a:solidFill>
                  <a:srgbClr val="FFFF00"/>
                </a:solidFill>
              </a:rPr>
              <a:t>at least 40% load</a:t>
            </a:r>
            <a:r>
              <a:rPr lang="en-US" sz="2400" dirty="0"/>
              <a:t> for </a:t>
            </a:r>
            <a:r>
              <a:rPr lang="en-US" sz="2400" i="1" dirty="0"/>
              <a:t>any</a:t>
            </a:r>
            <a:r>
              <a:rPr lang="en-US" sz="2400" dirty="0"/>
              <a:t> compensation.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increased PT rates at other districts to </a:t>
            </a:r>
            <a:r>
              <a:rPr lang="en-US" sz="2400" b="1" dirty="0">
                <a:solidFill>
                  <a:srgbClr val="FFFF00"/>
                </a:solidFill>
              </a:rPr>
              <a:t>include per-unit compensation</a:t>
            </a:r>
            <a:r>
              <a:rPr lang="en-US" sz="2400" dirty="0"/>
              <a:t> at maximum PT load for </a:t>
            </a:r>
            <a:r>
              <a:rPr lang="en-US" sz="2400" b="1" dirty="0">
                <a:solidFill>
                  <a:srgbClr val="FFFF00"/>
                </a:solidFill>
              </a:rPr>
              <a:t>required office hours</a:t>
            </a:r>
            <a:r>
              <a:rPr lang="en-US" sz="2400" dirty="0"/>
              <a:t>, assuming all PT faculty qualify (which is untrue).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CFT data compares PT rates at one step lower than FT rates, </a:t>
            </a:r>
            <a:r>
              <a:rPr lang="en-US" sz="2400" b="1" dirty="0">
                <a:solidFill>
                  <a:srgbClr val="FFFF00"/>
                </a:solidFill>
              </a:rPr>
              <a:t>lowering the actual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/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Pro-Rata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" y="1978025"/>
            <a:ext cx="1157393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1: 21/72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71</a:t>
            </a:r>
            <a:r>
              <a:rPr lang="en-US" baseline="30000" dirty="0"/>
              <a:t>st</a:t>
            </a:r>
            <a:r>
              <a:rPr lang="en-US" dirty="0"/>
              <a:t> 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5(PT)/6(FT)*: 16/72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78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10(PT)/11(FT)*: 10/72 </a:t>
            </a:r>
            <a:r>
              <a:rPr lang="en-US" dirty="0">
                <a:sym typeface="Wingdings" pitchFamily="2" charset="2"/>
              </a:rPr>
              <a:t> 86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13/72  82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499CB-53D2-DD47-B24F-0931A05AF343}"/>
              </a:ext>
            </a:extLst>
          </p:cNvPr>
          <p:cNvSpPr/>
          <p:nvPr/>
        </p:nvSpPr>
        <p:spPr>
          <a:xfrm>
            <a:off x="8534401" y="5588000"/>
            <a:ext cx="3657600" cy="127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*Ratios are slightly lower than actual, due to CFT's use of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469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1007</Words>
  <Application>Microsoft Macintosh PowerPoint</Application>
  <PresentationFormat>Widescreen</PresentationFormat>
  <Paragraphs>259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Inconsolata</vt:lpstr>
      <vt:lpstr>Liberation Sans</vt:lpstr>
      <vt:lpstr>Wingdings</vt:lpstr>
      <vt:lpstr>Office Theme</vt:lpstr>
      <vt:lpstr>California Community Colleges Salary Study</vt:lpstr>
      <vt:lpstr>Purpose</vt:lpstr>
      <vt:lpstr>Data</vt:lpstr>
      <vt:lpstr>Cabrillo's Full-Time Salary Ranking (1 is highest, 72 is lowest)</vt:lpstr>
      <vt:lpstr>Cabrillo's Full-Time Salary Ranking w/ Cost-of-Living Adjustment</vt:lpstr>
      <vt:lpstr>Cabrillo's Full-Time Salary Ranking w/ Cost-of-Living</vt:lpstr>
      <vt:lpstr>Cabrillo's Part-Time Salary Ranking (1 is highest, 72 is lowest)</vt:lpstr>
      <vt:lpstr>Cabrillo's Pro-Rata Ranking</vt:lpstr>
      <vt:lpstr>Cabrillo's Pro-Rata Ranking (1 is highest, 72 is lowest)</vt:lpstr>
      <vt:lpstr>Cabrillo 2017-2018 Pro-Rata</vt:lpstr>
      <vt:lpstr>Comparative Rankings, Cabrillo College, 2016-2017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Community Colleges Salary Study</dc:title>
  <dc:creator>Microsoft Office User</dc:creator>
  <cp:lastModifiedBy>Microsoft Office User</cp:lastModifiedBy>
  <cp:revision>45</cp:revision>
  <dcterms:created xsi:type="dcterms:W3CDTF">2018-06-03T18:44:39Z</dcterms:created>
  <dcterms:modified xsi:type="dcterms:W3CDTF">2018-06-03T20:12:29Z</dcterms:modified>
</cp:coreProperties>
</file>