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5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7" r:id="rId10"/>
    <p:sldId id="266" r:id="rId11"/>
    <p:sldId id="263" r:id="rId12"/>
    <p:sldId id="265" r:id="rId13"/>
    <p:sldId id="268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09"/>
    <p:restoredTop sz="94751"/>
  </p:normalViewPr>
  <p:slideViewPr>
    <p:cSldViewPr snapToGrid="0" snapToObjects="1">
      <p:cViewPr varScale="1">
        <p:scale>
          <a:sx n="74" d="100"/>
          <a:sy n="74" d="100"/>
        </p:scale>
        <p:origin x="17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7241F4-5C79-4C45-97F5-5F6D066152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14C06-BCFD-7A4F-839A-3D1945AE96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221F9-44F8-124F-9B33-61385ED0E192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EDB93-1FEA-7E4F-8701-09F50929D5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A7840-8494-0C4B-A391-4B6A0484A4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2380E-7FB5-FE4A-ACE4-1D8887FDE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2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5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1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3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9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7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9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7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A7BB8-834D-D94B-8536-405F1211879C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2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ebergam@cabrillo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ffreybergamini/ccc-salary-stud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9D48-CE27-944B-995E-FD4AE00C2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California Community Colleges Salary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85618-AC8D-4241-8AC4-54A52F225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Jeffrey </a:t>
            </a:r>
            <a:r>
              <a:rPr lang="en-US" dirty="0" err="1"/>
              <a:t>Bergamini</a:t>
            </a:r>
            <a:endParaRPr lang="en-US" dirty="0"/>
          </a:p>
          <a:p>
            <a:r>
              <a:rPr lang="en-US"/>
              <a:t>Cabrillo </a:t>
            </a:r>
            <a:r>
              <a:rPr lang="en-US" dirty="0"/>
              <a:t>College Federation of Teachers</a:t>
            </a:r>
          </a:p>
          <a:p>
            <a:r>
              <a:rPr lang="en-US" dirty="0">
                <a:hlinkClick r:id="rId2"/>
              </a:rPr>
              <a:t>jebergam@cabrillo.edu</a:t>
            </a:r>
            <a:endParaRPr lang="en-US" dirty="0"/>
          </a:p>
          <a:p>
            <a:r>
              <a:rPr lang="en-US" dirty="0"/>
              <a:t>2018-06-04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EDC032-1456-8347-8711-6000FE4FD546}"/>
              </a:ext>
            </a:extLst>
          </p:cNvPr>
          <p:cNvSpPr/>
          <p:nvPr/>
        </p:nvSpPr>
        <p:spPr>
          <a:xfrm>
            <a:off x="1784563" y="5716600"/>
            <a:ext cx="8622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Inconsolata" panose="020B0609030003000000" pitchFamily="49" charset="0"/>
              </a:rPr>
              <a:t>https://</a:t>
            </a:r>
            <a:r>
              <a:rPr lang="en-US" sz="2800" dirty="0" err="1">
                <a:latin typeface="Inconsolata" panose="020B0609030003000000" pitchFamily="49" charset="0"/>
              </a:rPr>
              <a:t>jeff.cis.cabrillo.edu</a:t>
            </a:r>
            <a:r>
              <a:rPr lang="en-US" sz="2800" dirty="0">
                <a:latin typeface="Inconsolata" panose="020B0609030003000000" pitchFamily="49" charset="0"/>
              </a:rPr>
              <a:t>/ccc-salary-study/</a:t>
            </a:r>
          </a:p>
        </p:txBody>
      </p:sp>
    </p:spTree>
    <p:extLst>
      <p:ext uri="{BB962C8B-B14F-4D97-AF65-F5344CB8AC3E}">
        <p14:creationId xmlns:p14="http://schemas.microsoft.com/office/powerpoint/2010/main" val="79209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1DB1-EC34-D648-8939-9FA27595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Cabrillo 2017–2018 Pro Rata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C25457-F0AE-3446-AC23-770626C12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748746"/>
              </p:ext>
            </p:extLst>
          </p:nvPr>
        </p:nvGraphicFramePr>
        <p:xfrm>
          <a:off x="232834" y="1011313"/>
          <a:ext cx="8534400" cy="56197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6066474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681621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69502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843743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492178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978515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55133264"/>
                    </a:ext>
                  </a:extLst>
                </a:gridCol>
              </a:tblGrid>
              <a:tr h="2032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Cabrillo PT/FT Pro Rata 2017–2018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8226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Step↓ / Class→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95424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3017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07896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74.70%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74.71%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10947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74.71%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4954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74.67%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83011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74.72%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22545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67337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9255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85568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26843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13217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74.71%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55446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3C1172-7843-6A4F-BD3A-324589C3D409}"/>
                  </a:ext>
                </a:extLst>
              </p:cNvPr>
              <p:cNvSpPr/>
              <p:nvPr/>
            </p:nvSpPr>
            <p:spPr>
              <a:xfrm>
                <a:off x="9000067" y="1011314"/>
                <a:ext cx="3031066" cy="56197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PT/FT Pro-Rata Calculation Formula:</a:t>
                </a:r>
              </a:p>
              <a:p>
                <a:pPr algn="ctr"/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𝐻𝑜𝑢𝑟𝑙𝑦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</m:num>
                        <m:den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𝐹𝑇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(.875)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17.5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(87.5% of FT to remove governance pay)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3C1172-7843-6A4F-BD3A-324589C3D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67" y="1011314"/>
                <a:ext cx="3031066" cy="5619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32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F9D227-0F75-3140-AE3E-764DF50F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36400" cy="1325563"/>
          </a:xfrm>
        </p:spPr>
        <p:txBody>
          <a:bodyPr/>
          <a:lstStyle/>
          <a:p>
            <a:r>
              <a:rPr lang="en-US" dirty="0"/>
              <a:t>Comparative Rankings, Cabrillo College, 2016-2017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F4A492-792C-934D-B109-7DFDD7DB1FC8}"/>
              </a:ext>
            </a:extLst>
          </p:cNvPr>
          <p:cNvSpPr/>
          <p:nvPr/>
        </p:nvSpPr>
        <p:spPr>
          <a:xfrm>
            <a:off x="643467" y="2029356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51/72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29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third quartile)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A7F9A8-C5A6-A44F-8CCB-DEF9576175BB}"/>
              </a:ext>
            </a:extLst>
          </p:cNvPr>
          <p:cNvSpPr/>
          <p:nvPr/>
        </p:nvSpPr>
        <p:spPr>
          <a:xfrm>
            <a:off x="4351866" y="2029355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16/72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78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D7D779-369C-914E-978B-9BFA41B34FD9}"/>
              </a:ext>
            </a:extLst>
          </p:cNvPr>
          <p:cNvSpPr/>
          <p:nvPr/>
        </p:nvSpPr>
        <p:spPr>
          <a:xfrm>
            <a:off x="8060265" y="2029354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Pro-Rata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13/72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82</a:t>
            </a:r>
            <a:r>
              <a:rPr lang="en-US" sz="2400" b="1" baseline="30000" dirty="0">
                <a:solidFill>
                  <a:srgbClr val="FFFF00"/>
                </a:solidFill>
              </a:rPr>
              <a:t>nd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(mid first quartile)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19737-B3F1-BF40-83AE-15277C85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280" y="1720717"/>
            <a:ext cx="1206500" cy="412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F7D0E-A285-D64E-952C-18B934C3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379" y="1660265"/>
            <a:ext cx="1320800" cy="411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9EFC7A-FC4D-3E4D-876D-D925577A1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7721" y="1771517"/>
            <a:ext cx="11557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3F4A492-792C-934D-B109-7DFDD7DB1FC8}"/>
              </a:ext>
            </a:extLst>
          </p:cNvPr>
          <p:cNvSpPr/>
          <p:nvPr/>
        </p:nvSpPr>
        <p:spPr>
          <a:xfrm>
            <a:off x="660400" y="2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51/72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29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third quartile)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A7F9A8-C5A6-A44F-8CCB-DEF9576175BB}"/>
              </a:ext>
            </a:extLst>
          </p:cNvPr>
          <p:cNvSpPr/>
          <p:nvPr/>
        </p:nvSpPr>
        <p:spPr>
          <a:xfrm>
            <a:off x="4368799" y="1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16/72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78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D7D779-369C-914E-978B-9BFA41B34FD9}"/>
              </a:ext>
            </a:extLst>
          </p:cNvPr>
          <p:cNvSpPr/>
          <p:nvPr/>
        </p:nvSpPr>
        <p:spPr>
          <a:xfrm>
            <a:off x="8077198" y="0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Pro-Rata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15/72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79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(mid first quartile)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D3EB6-05C5-A54C-B380-51432B04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538" y="-181235"/>
            <a:ext cx="1206500" cy="412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20E9E-8A15-4D42-ABB5-D5BD5702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637" y="-241687"/>
            <a:ext cx="1320800" cy="411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F1012C-4A9E-7B49-BD7B-EE84DEA6C356}"/>
              </a:ext>
            </a:extLst>
          </p:cNvPr>
          <p:cNvSpPr/>
          <p:nvPr/>
        </p:nvSpPr>
        <p:spPr>
          <a:xfrm>
            <a:off x="0" y="3657600"/>
            <a:ext cx="121920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If we dedicate funds toward further increasing PT/FT pro rata: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Cabrillo part-time rates move </a:t>
            </a:r>
            <a:r>
              <a:rPr lang="en-US" sz="2800" b="1" dirty="0">
                <a:solidFill>
                  <a:srgbClr val="FFFF00"/>
                </a:solidFill>
              </a:rPr>
              <a:t>higher in the first quartile</a:t>
            </a:r>
            <a:r>
              <a:rPr lang="en-US" sz="2800" dirty="0"/>
              <a:t> in</a:t>
            </a:r>
            <a:br>
              <a:rPr lang="en-US" sz="2800" dirty="0"/>
            </a:br>
            <a:r>
              <a:rPr lang="en-US" sz="2800" b="1" dirty="0">
                <a:solidFill>
                  <a:srgbClr val="FFFF00"/>
                </a:solidFill>
              </a:rPr>
              <a:t>both overall pay and pro rata</a:t>
            </a:r>
            <a:r>
              <a:rPr lang="en-US" sz="2800" dirty="0"/>
              <a:t>, toward the top 15% of districts.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We </a:t>
            </a:r>
            <a:r>
              <a:rPr lang="en-US" sz="2800" b="1" dirty="0">
                <a:solidFill>
                  <a:srgbClr val="FFFF00"/>
                </a:solidFill>
              </a:rPr>
              <a:t>actively compete with some of the highest-funded districts </a:t>
            </a:r>
            <a:r>
              <a:rPr lang="en-US" sz="2800" dirty="0"/>
              <a:t>in the state for </a:t>
            </a:r>
            <a:r>
              <a:rPr lang="en-US" sz="2800" b="1" dirty="0">
                <a:solidFill>
                  <a:srgbClr val="FFFF00"/>
                </a:solidFill>
              </a:rPr>
              <a:t>highest PT rates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FF00"/>
                </a:solidFill>
              </a:rPr>
              <a:t>highest pro rata</a:t>
            </a:r>
            <a:r>
              <a:rPr lang="en-US" sz="2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FT ranking </a:t>
            </a:r>
            <a:r>
              <a:rPr lang="en-US" sz="2800" b="1" dirty="0">
                <a:solidFill>
                  <a:srgbClr val="FFFF00"/>
                </a:solidFill>
              </a:rPr>
              <a:t>decreases</a:t>
            </a:r>
            <a:r>
              <a:rPr lang="en-US" sz="2800" dirty="0"/>
              <a:t>, lower into the </a:t>
            </a:r>
            <a:r>
              <a:rPr lang="en-US" sz="2800" b="1" dirty="0">
                <a:solidFill>
                  <a:srgbClr val="FFFF00"/>
                </a:solidFill>
              </a:rPr>
              <a:t>third or fourth quartile</a:t>
            </a:r>
            <a:r>
              <a:rPr lang="en-US" sz="2800" dirty="0"/>
              <a:t>; we voluntarily aim toward </a:t>
            </a:r>
            <a:r>
              <a:rPr lang="en-US" sz="2800" b="1" dirty="0">
                <a:solidFill>
                  <a:srgbClr val="FFFF00"/>
                </a:solidFill>
              </a:rPr>
              <a:t>lowest-paid district</a:t>
            </a:r>
            <a:r>
              <a:rPr lang="en-US" sz="2800" dirty="0"/>
              <a:t> for full-time teaching </a:t>
            </a:r>
            <a:r>
              <a:rPr lang="en-US" sz="2800" b="1" dirty="0">
                <a:solidFill>
                  <a:srgbClr val="FFFF00"/>
                </a:solidFill>
              </a:rPr>
              <a:t>career</a:t>
            </a:r>
            <a:r>
              <a:rPr lang="en-US" sz="2800" dirty="0"/>
              <a:t> WRT cost of living.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778B3853-C4C8-F341-BA7C-CB0E4B727355}"/>
              </a:ext>
            </a:extLst>
          </p:cNvPr>
          <p:cNvSpPr/>
          <p:nvPr/>
        </p:nvSpPr>
        <p:spPr>
          <a:xfrm>
            <a:off x="7259033" y="-18288"/>
            <a:ext cx="365760" cy="738421"/>
          </a:xfrm>
          <a:prstGeom prst="upArrow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EAB8E5F1-BC20-FB40-B7CF-5BF4A9F2E685}"/>
              </a:ext>
            </a:extLst>
          </p:cNvPr>
          <p:cNvSpPr/>
          <p:nvPr/>
        </p:nvSpPr>
        <p:spPr>
          <a:xfrm rot="10800000">
            <a:off x="3556501" y="2310384"/>
            <a:ext cx="365760" cy="73842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1A1598-FFED-A242-8A7C-2D72D4DC3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7721" y="-126292"/>
            <a:ext cx="1155700" cy="4025900"/>
          </a:xfrm>
          <a:prstGeom prst="rect">
            <a:avLst/>
          </a:prstGeom>
        </p:spPr>
      </p:pic>
      <p:sp>
        <p:nvSpPr>
          <p:cNvPr id="10" name="Up Arrow 9">
            <a:extLst>
              <a:ext uri="{FF2B5EF4-FFF2-40B4-BE49-F238E27FC236}">
                <a16:creationId xmlns:a16="http://schemas.microsoft.com/office/drawing/2014/main" id="{EE5E7B6D-E0FB-DF4D-9329-E6694D9E5151}"/>
              </a:ext>
            </a:extLst>
          </p:cNvPr>
          <p:cNvSpPr/>
          <p:nvPr/>
        </p:nvSpPr>
        <p:spPr>
          <a:xfrm>
            <a:off x="10982929" y="-18288"/>
            <a:ext cx="365760" cy="738421"/>
          </a:xfrm>
          <a:prstGeom prst="upArrow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2" grpId="0" animBg="1"/>
      <p:bldP spid="2" grpId="1" animBg="1"/>
      <p:bldP spid="14" grpId="0" animBg="1"/>
      <p:bldP spid="14" grpId="1" animBg="1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3C86B9-2F3F-6B4C-B2BA-0A795598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Jo-Ann </a:t>
            </a:r>
            <a:r>
              <a:rPr lang="en-US" dirty="0" err="1"/>
              <a:t>Panzardi</a:t>
            </a:r>
            <a:r>
              <a:rPr lang="en-US" dirty="0"/>
              <a:t>, Engineering Chair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91468-7825-8841-95C5-BCA1F805D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200" y="1485900"/>
            <a:ext cx="5816600" cy="52705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 am speaking on behalf for the newer hired full-time faculty, (not for me as a long time faculty).....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f-t salary is causing newer full-time faculty to leave ... Damian and Joe in Math; Beth in Anthro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fully support all the salary increase to go to newer full-time faculty.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Or, if this is too non-conventional, I support the full amount going to full-time faculty in the hopes that this will </a:t>
            </a:r>
            <a:r>
              <a:rPr lang="en-US" dirty="0" err="1"/>
              <a:t>supoprt</a:t>
            </a:r>
            <a:r>
              <a:rPr lang="en-US" dirty="0"/>
              <a:t> [sic] us keeping newer faculty and enticing new faculty recruits.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8F6A7-43E8-BE4A-B372-1B78B5AC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8500" cy="435133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/>
              <a:t>You can voice my concern that we need to attract new faculty and keep new faculty, so my support is to pay any full-time faculty hired in the last ten years more.</a:t>
            </a:r>
          </a:p>
        </p:txBody>
      </p:sp>
    </p:spTree>
    <p:extLst>
      <p:ext uri="{BB962C8B-B14F-4D97-AF65-F5344CB8AC3E}">
        <p14:creationId xmlns:p14="http://schemas.microsoft.com/office/powerpoint/2010/main" val="226508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CD92-AEC0-F84A-953D-23C07C32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6437-4EAC-9B46-9233-444DA03E3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1460500"/>
            <a:ext cx="11209867" cy="5079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Empirically determine Cabrillo's statewide rankings in: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5"/>
                </a:solidFill>
              </a:rPr>
              <a:t>Full-Time Salaries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5"/>
                </a:solidFill>
              </a:rPr>
              <a:t>Full-Time Salaries vs. Cost of Living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5"/>
                </a:solidFill>
              </a:rPr>
              <a:t>Part-Time Rates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5"/>
                </a:solidFill>
              </a:rPr>
              <a:t>PT/FT Pro Rata</a:t>
            </a:r>
          </a:p>
          <a:p>
            <a:pPr marL="0" indent="0">
              <a:buNone/>
            </a:pPr>
            <a:r>
              <a:rPr lang="en-US" sz="3600" dirty="0"/>
              <a:t>Why?</a:t>
            </a:r>
          </a:p>
          <a:p>
            <a:pPr lvl="1"/>
            <a:r>
              <a:rPr lang="en-US" sz="3200" dirty="0"/>
              <a:t>To inform decisions like today's </a:t>
            </a:r>
          </a:p>
          <a:p>
            <a:pPr lvl="1"/>
            <a:r>
              <a:rPr lang="en-US" sz="3200" dirty="0"/>
              <a:t>So we can approach the Board with concrete data</a:t>
            </a:r>
          </a:p>
        </p:txBody>
      </p:sp>
    </p:spTree>
    <p:extLst>
      <p:ext uri="{BB962C8B-B14F-4D97-AF65-F5344CB8AC3E}">
        <p14:creationId xmlns:p14="http://schemas.microsoft.com/office/powerpoint/2010/main" val="115968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00EE-17F1-0B4A-BD8C-817DBCE8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BA5B-BAB7-AD40-95DE-A2A0BBC1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133"/>
            <a:ext cx="10515600" cy="523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Salary reports from Joanna Valentine, Administrative Assistant for Research, CFT Sacramento:</a:t>
            </a:r>
          </a:p>
          <a:p>
            <a:pPr lvl="1"/>
            <a:r>
              <a:rPr lang="en-US" dirty="0"/>
              <a:t>2016–2017 salary schedules</a:t>
            </a:r>
          </a:p>
          <a:p>
            <a:pPr lvl="1"/>
            <a:r>
              <a:rPr lang="en-US" dirty="0"/>
              <a:t>PT rates and FT salaries @ 5 different class/step combinations</a:t>
            </a:r>
          </a:p>
          <a:p>
            <a:pPr lvl="1"/>
            <a:r>
              <a:rPr lang="en-US" dirty="0"/>
              <a:t>Some information on office hour inclusion in PT hourly rates</a:t>
            </a:r>
          </a:p>
          <a:p>
            <a:pPr lvl="1"/>
            <a:r>
              <a:rPr lang="en-US" dirty="0"/>
              <a:t>I filled in missing data on compensation for PT office hours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Zillow Home Value Index:</a:t>
            </a:r>
          </a:p>
          <a:p>
            <a:pPr lvl="1"/>
            <a:r>
              <a:rPr lang="en-US" dirty="0"/>
              <a:t>Median single-family home price per ZIP code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District ZIP codes:</a:t>
            </a:r>
          </a:p>
          <a:p>
            <a:pPr lvl="1"/>
            <a:r>
              <a:rPr lang="en-US" dirty="0"/>
              <a:t>ZIP codes of all campuses in all districts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29E9C3-D754-2A45-91BD-EA9FB843B708}"/>
              </a:ext>
            </a:extLst>
          </p:cNvPr>
          <p:cNvSpPr/>
          <p:nvPr/>
        </p:nvSpPr>
        <p:spPr>
          <a:xfrm>
            <a:off x="8398933" y="4233333"/>
            <a:ext cx="3793067" cy="262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All data and source code </a:t>
            </a:r>
            <a:r>
              <a:rPr lang="en-US" sz="2800" dirty="0">
                <a:hlinkClick r:id="rId2"/>
              </a:rPr>
              <a:t>available on GitHub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267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Cabrillo's Full-Time Salary Ranking</a:t>
            </a:r>
            <a:br>
              <a:rPr lang="en-US" dirty="0"/>
            </a:br>
            <a:r>
              <a:rPr lang="en-US" dirty="0"/>
              <a:t>(1 is highest, 72 is lowest)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" y="19780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Master's Degree, Step 1: </a:t>
            </a:r>
            <a:r>
              <a:rPr lang="en-US" b="1" dirty="0">
                <a:solidFill>
                  <a:schemeClr val="accent5"/>
                </a:solidFill>
              </a:rPr>
              <a:t>43/72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40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6: </a:t>
            </a:r>
            <a:r>
              <a:rPr lang="en-US" b="1" dirty="0">
                <a:solidFill>
                  <a:schemeClr val="accent5"/>
                </a:solidFill>
              </a:rPr>
              <a:t>38/72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47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Step 11: </a:t>
            </a:r>
            <a:r>
              <a:rPr lang="en-US" b="1" dirty="0">
                <a:solidFill>
                  <a:schemeClr val="accent5"/>
                </a:solidFill>
              </a:rPr>
              <a:t>47/72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 35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Master's Degree + 60 units, Step 21: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59/72  18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PhD, Maximum Step: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54/72  25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51/72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29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third quartile)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16FFD-88B1-874C-9DE3-96E2F83A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0" y="2858823"/>
            <a:ext cx="12065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5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Cabrillo's Full-Time Salary Ranking</a:t>
            </a:r>
            <a:br>
              <a:rPr lang="en-US" dirty="0"/>
            </a:br>
            <a:r>
              <a:rPr lang="en-US" dirty="0"/>
              <a:t>Relative to Cost of Living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" y="19780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Master's Degree, Step 1: </a:t>
            </a:r>
            <a:r>
              <a:rPr lang="en-US" b="1" dirty="0">
                <a:solidFill>
                  <a:schemeClr val="accent5"/>
                </a:solidFill>
              </a:rPr>
              <a:t>6.15 salaries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97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6: </a:t>
            </a:r>
            <a:r>
              <a:rPr lang="en-US" b="1" dirty="0">
                <a:solidFill>
                  <a:schemeClr val="accent5"/>
                </a:solidFill>
              </a:rPr>
              <a:t>5.03 salaries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97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</a:t>
            </a:r>
            <a:r>
              <a:rPr lang="en-US" b="1" dirty="0">
                <a:solidFill>
                  <a:schemeClr val="accent5"/>
                </a:solidFill>
              </a:rPr>
              <a:t>Step 11: 4.13 salaries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 97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Master's Degree + 60 units, Step 21: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3.46 salaries  99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PhD, Maximum Step: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3.15 salaries  99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4.61 FT salaries</a:t>
            </a:r>
          </a:p>
          <a:p>
            <a:pPr algn="ctr"/>
            <a:r>
              <a:rPr lang="en-US" sz="2400" b="1" dirty="0"/>
              <a:t>to qualify for loan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1.6/72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98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0A95E7E-4938-FC4E-BFDF-3CBD79D72A2C}"/>
              </a:ext>
            </a:extLst>
          </p:cNvPr>
          <p:cNvSpPr/>
          <p:nvPr/>
        </p:nvSpPr>
        <p:spPr>
          <a:xfrm>
            <a:off x="9211733" y="4622800"/>
            <a:ext cx="2980267" cy="2235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Methodology: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Number of FT salaries required to qualify for median single-family home loan within 70 km, using National Association of Realtors guidelines.</a:t>
            </a:r>
          </a:p>
        </p:txBody>
      </p:sp>
    </p:spTree>
    <p:extLst>
      <p:ext uri="{BB962C8B-B14F-4D97-AF65-F5344CB8AC3E}">
        <p14:creationId xmlns:p14="http://schemas.microsoft.com/office/powerpoint/2010/main" val="234500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Cabrillo's Full-Time Salary Ranking</a:t>
            </a:r>
            <a:br>
              <a:rPr lang="en-US" dirty="0"/>
            </a:br>
            <a:r>
              <a:rPr lang="en-US" dirty="0"/>
              <a:t>Relative to Cost of Living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" y="19780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Master's Degree, Step 1: </a:t>
            </a:r>
            <a:r>
              <a:rPr lang="en-US" b="1" dirty="0">
                <a:solidFill>
                  <a:schemeClr val="accent5"/>
                </a:solidFill>
              </a:rPr>
              <a:t>6.15 salaries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97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6: </a:t>
            </a:r>
            <a:r>
              <a:rPr lang="en-US" b="1" dirty="0">
                <a:solidFill>
                  <a:schemeClr val="accent5"/>
                </a:solidFill>
              </a:rPr>
              <a:t>5.03 salaries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97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</a:t>
            </a:r>
            <a:r>
              <a:rPr lang="en-US" b="1" dirty="0">
                <a:solidFill>
                  <a:schemeClr val="accent5"/>
                </a:solidFill>
              </a:rPr>
              <a:t>Step 11: 4.13 salaries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 97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Master's Degree + 60 units, Step 21: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3.46 salaries  99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PhD, Maximum Step: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3.15 salaries  99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4.61 FT salaries</a:t>
            </a:r>
          </a:p>
          <a:p>
            <a:pPr algn="ctr"/>
            <a:r>
              <a:rPr lang="en-US" sz="2400" b="1" dirty="0"/>
              <a:t>to qualify for loan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1.6/72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98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0A95E7E-4938-FC4E-BFDF-3CBD79D72A2C}"/>
              </a:ext>
            </a:extLst>
          </p:cNvPr>
          <p:cNvSpPr/>
          <p:nvPr/>
        </p:nvSpPr>
        <p:spPr>
          <a:xfrm>
            <a:off x="9211733" y="4622800"/>
            <a:ext cx="2980267" cy="2235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Methodology: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Number of FT salaries required to qualify for median single-family home loan within 70 km, using National Association of Realtors guidelines.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EAD55-50F7-A042-9C86-470F592D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879600"/>
            <a:ext cx="60960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6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536"/>
            <a:ext cx="10515600" cy="1325563"/>
          </a:xfrm>
        </p:spPr>
        <p:txBody>
          <a:bodyPr/>
          <a:lstStyle/>
          <a:p>
            <a:r>
              <a:rPr lang="en-US" dirty="0"/>
              <a:t>Cabrillo's Part-Time Rates Ranking</a:t>
            </a:r>
            <a:br>
              <a:rPr lang="en-US" dirty="0"/>
            </a:br>
            <a:r>
              <a:rPr lang="en-US" dirty="0"/>
              <a:t>(1 is highest, 72 is lowest)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" y="19780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Master's Degree, Step 1: </a:t>
            </a:r>
            <a:r>
              <a:rPr lang="en-US" b="1" dirty="0">
                <a:solidFill>
                  <a:schemeClr val="accent5"/>
                </a:solidFill>
              </a:rPr>
              <a:t>24/72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67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5: </a:t>
            </a:r>
            <a:r>
              <a:rPr lang="en-US" b="1" dirty="0">
                <a:solidFill>
                  <a:schemeClr val="accent5"/>
                </a:solidFill>
              </a:rPr>
              <a:t>17/72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76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Step 10: </a:t>
            </a:r>
            <a:r>
              <a:rPr lang="en-US" b="1" dirty="0">
                <a:solidFill>
                  <a:schemeClr val="accent5"/>
                </a:solidFill>
              </a:rPr>
              <a:t>13/72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 82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nd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Maximum Without PhD: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16/72  78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Maximum With PhD: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15/72  79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16/72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78</a:t>
            </a:r>
            <a:r>
              <a:rPr lang="en-US" sz="2400" b="1" baseline="30000" dirty="0">
                <a:solidFill>
                  <a:srgbClr val="FFFF00"/>
                </a:solidFill>
              </a:rPr>
              <a:t>th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624F9-5157-3647-895F-2162B7137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0" y="2743200"/>
            <a:ext cx="1320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0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Cabrillo's Pro-Rata Ranking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81731C-4E97-894A-A8BF-5CB55ACB8829}"/>
              </a:ext>
            </a:extLst>
          </p:cNvPr>
          <p:cNvSpPr/>
          <p:nvPr/>
        </p:nvSpPr>
        <p:spPr>
          <a:xfrm>
            <a:off x="169333" y="1049867"/>
            <a:ext cx="8568267" cy="567266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Background</a:t>
            </a:r>
          </a:p>
          <a:p>
            <a:pPr algn="ctr"/>
            <a:r>
              <a:rPr lang="en-US" sz="2400" dirty="0"/>
              <a:t>(per CFT and contracts)</a:t>
            </a:r>
          </a:p>
          <a:p>
            <a:pPr algn="ctr"/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All full-time salaries include </a:t>
            </a:r>
            <a:r>
              <a:rPr lang="en-US" sz="2400" b="1" dirty="0">
                <a:solidFill>
                  <a:srgbClr val="FFFF00"/>
                </a:solidFill>
              </a:rPr>
              <a:t>office-hour and governance</a:t>
            </a:r>
            <a:r>
              <a:rPr lang="en-US" sz="2400" dirty="0"/>
              <a:t> pay, usually specified in contracts as </a:t>
            </a:r>
            <a:r>
              <a:rPr lang="en-US" sz="2400" b="1" dirty="0">
                <a:solidFill>
                  <a:srgbClr val="FFFF00"/>
                </a:solidFill>
              </a:rPr>
              <a:t>12.5% each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Some</a:t>
            </a:r>
            <a:r>
              <a:rPr lang="en-US" sz="2400" dirty="0"/>
              <a:t> part-time rates include office-hour pay. Some districts instead pay extra for 1-2 hours at a </a:t>
            </a:r>
            <a:r>
              <a:rPr lang="en-US" sz="2400" b="1" dirty="0">
                <a:solidFill>
                  <a:srgbClr val="FFFF00"/>
                </a:solidFill>
              </a:rPr>
              <a:t>flat rate</a:t>
            </a:r>
            <a:r>
              <a:rPr lang="en-US" sz="2400" dirty="0"/>
              <a:t> (usually $20–50/</a:t>
            </a:r>
            <a:r>
              <a:rPr lang="en-US" sz="2400" dirty="0" err="1"/>
              <a:t>hr</a:t>
            </a:r>
            <a:r>
              <a:rPr lang="en-US" sz="2400" dirty="0"/>
              <a:t>), very few pay on an </a:t>
            </a:r>
            <a:r>
              <a:rPr lang="en-US" sz="2400" b="1" dirty="0">
                <a:solidFill>
                  <a:srgbClr val="FFFF00"/>
                </a:solidFill>
              </a:rPr>
              <a:t>instructional schedule</a:t>
            </a:r>
            <a:r>
              <a:rPr lang="en-US" sz="2400" dirty="0"/>
              <a:t>, a few on a </a:t>
            </a:r>
            <a:r>
              <a:rPr lang="en-US" sz="2400" b="1" dirty="0">
                <a:solidFill>
                  <a:srgbClr val="FFFF00"/>
                </a:solidFill>
              </a:rPr>
              <a:t>non-instructional (lab) schedule</a:t>
            </a:r>
            <a:r>
              <a:rPr lang="en-US" sz="2400" dirty="0"/>
              <a:t>. 20 districts pay </a:t>
            </a:r>
            <a:r>
              <a:rPr lang="en-US" sz="2400" b="1" dirty="0">
                <a:solidFill>
                  <a:srgbClr val="FFFF00"/>
                </a:solidFill>
              </a:rPr>
              <a:t>nothing</a:t>
            </a:r>
            <a:r>
              <a:rPr lang="en-US" sz="2400" dirty="0"/>
              <a:t>. Many districts require </a:t>
            </a:r>
            <a:r>
              <a:rPr lang="en-US" sz="2400" b="1" dirty="0">
                <a:solidFill>
                  <a:srgbClr val="FFFF00"/>
                </a:solidFill>
              </a:rPr>
              <a:t>at least 40% load</a:t>
            </a:r>
            <a:r>
              <a:rPr lang="en-US" sz="2400" dirty="0"/>
              <a:t> for </a:t>
            </a:r>
            <a:r>
              <a:rPr lang="en-US" sz="2400" i="1" dirty="0"/>
              <a:t>any</a:t>
            </a:r>
            <a:r>
              <a:rPr lang="en-US" sz="2400" dirty="0"/>
              <a:t> office-hour pay.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increased PT rates at other districts to </a:t>
            </a:r>
            <a:r>
              <a:rPr lang="en-US" sz="2400" b="1" dirty="0">
                <a:solidFill>
                  <a:srgbClr val="FFFF00"/>
                </a:solidFill>
              </a:rPr>
              <a:t>include per-unit compensation</a:t>
            </a:r>
            <a:r>
              <a:rPr lang="en-US" sz="2400" dirty="0"/>
              <a:t> at maximum PT load for </a:t>
            </a:r>
            <a:r>
              <a:rPr lang="en-US" sz="2400" b="1" dirty="0">
                <a:solidFill>
                  <a:srgbClr val="FFFF00"/>
                </a:solidFill>
              </a:rPr>
              <a:t>required office hours</a:t>
            </a:r>
            <a:r>
              <a:rPr lang="en-US" sz="2400" dirty="0"/>
              <a:t>, i.e. to opt for highest hourly rates in other districts.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71CA70-E008-4742-97F7-8565F0FE8A40}"/>
                  </a:ext>
                </a:extLst>
              </p:cNvPr>
              <p:cNvSpPr/>
              <p:nvPr/>
            </p:nvSpPr>
            <p:spPr>
              <a:xfrm>
                <a:off x="8974667" y="1049867"/>
                <a:ext cx="3031066" cy="56726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PT/FT Pro-Rata Calculation Formula:</a:t>
                </a:r>
              </a:p>
              <a:p>
                <a:pPr algn="ctr"/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𝐻𝑜𝑢𝑟𝑙𝑦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</m:num>
                        <m:den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𝐹𝑇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(.875)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17.5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(87.5% of FT to remove governance pay)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71CA70-E008-4742-97F7-8565F0FE8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67" y="1049867"/>
                <a:ext cx="3031066" cy="56726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20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Cabrillo's Pro-Rata Ranking</a:t>
            </a:r>
            <a:br>
              <a:rPr lang="en-US" dirty="0"/>
            </a:br>
            <a:r>
              <a:rPr lang="en-US" dirty="0"/>
              <a:t>(1 is highest, 72 is lowest)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" y="1978025"/>
            <a:ext cx="11573933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1: </a:t>
            </a:r>
            <a:r>
              <a:rPr lang="en-US" b="1" dirty="0">
                <a:solidFill>
                  <a:schemeClr val="accent5"/>
                </a:solidFill>
              </a:rPr>
              <a:t>21/72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71</a:t>
            </a:r>
            <a:r>
              <a:rPr lang="en-US" b="1" baseline="30000" dirty="0">
                <a:solidFill>
                  <a:schemeClr val="accent5"/>
                </a:solidFill>
              </a:rPr>
              <a:t>st</a:t>
            </a:r>
            <a:r>
              <a:rPr lang="en-US" b="1" dirty="0">
                <a:solidFill>
                  <a:schemeClr val="accent5"/>
                </a:solidFill>
              </a:rPr>
              <a:t> 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5(PT)/6(FT)*: </a:t>
            </a:r>
            <a:r>
              <a:rPr lang="en-US" b="1" dirty="0">
                <a:solidFill>
                  <a:schemeClr val="accent5"/>
                </a:solidFill>
              </a:rPr>
              <a:t>16/72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78</a:t>
            </a:r>
            <a:r>
              <a:rPr lang="en-US" b="1" baseline="30000" dirty="0">
                <a:solidFill>
                  <a:schemeClr val="accent5"/>
                </a:solidFill>
              </a:rPr>
              <a:t>th</a:t>
            </a:r>
            <a:r>
              <a:rPr lang="en-US" b="1" dirty="0">
                <a:solidFill>
                  <a:schemeClr val="accent5"/>
                </a:solidFill>
              </a:rPr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Step 10(PT)/11(FT)*: </a:t>
            </a:r>
            <a:r>
              <a:rPr lang="en-US" b="1" dirty="0">
                <a:solidFill>
                  <a:schemeClr val="accent5"/>
                </a:solidFill>
              </a:rPr>
              <a:t>10/72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 86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th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Maximum With PhD: 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13/72  82</a:t>
            </a:r>
            <a:r>
              <a:rPr lang="en-US" b="1" baseline="30000" dirty="0">
                <a:solidFill>
                  <a:schemeClr val="accent5"/>
                </a:solidFill>
                <a:sym typeface="Wingdings" pitchFamily="2" charset="2"/>
              </a:rPr>
              <a:t>nd</a:t>
            </a:r>
            <a:r>
              <a:rPr lang="en-US" b="1" dirty="0">
                <a:solidFill>
                  <a:schemeClr val="accent5"/>
                </a:solidFill>
                <a:sym typeface="Wingdings" pitchFamily="2" charset="2"/>
              </a:rPr>
              <a:t> percentile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Pro-Rata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13/72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82</a:t>
            </a:r>
            <a:r>
              <a:rPr lang="en-US" sz="2400" b="1" baseline="30000" dirty="0">
                <a:solidFill>
                  <a:srgbClr val="FFFF00"/>
                </a:solidFill>
              </a:rPr>
              <a:t>nd</a:t>
            </a:r>
            <a:r>
              <a:rPr lang="en-US" sz="2400" b="1" dirty="0">
                <a:solidFill>
                  <a:srgbClr val="FFFF00"/>
                </a:solidFill>
              </a:rPr>
              <a:t> percentile</a:t>
            </a:r>
          </a:p>
          <a:p>
            <a:pPr algn="ctr"/>
            <a:r>
              <a:rPr lang="en-US" sz="2400" b="1" dirty="0"/>
              <a:t>(mid first quartile)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499CB-53D2-DD47-B24F-0931A05AF343}"/>
              </a:ext>
            </a:extLst>
          </p:cNvPr>
          <p:cNvSpPr/>
          <p:nvPr/>
        </p:nvSpPr>
        <p:spPr>
          <a:xfrm>
            <a:off x="7129727" y="5516700"/>
            <a:ext cx="3657600" cy="127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*Ratios are slightly lower than actual, due to CFT's use of different steps.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5FF40C-3388-B14E-8B2B-46349E86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763" y="2853600"/>
            <a:ext cx="11557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2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1123</Words>
  <Application>Microsoft Macintosh PowerPoint</Application>
  <PresentationFormat>Widescreen</PresentationFormat>
  <Paragraphs>274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Inconsolata</vt:lpstr>
      <vt:lpstr>Liberation Sans</vt:lpstr>
      <vt:lpstr>Wingdings</vt:lpstr>
      <vt:lpstr>Office Theme</vt:lpstr>
      <vt:lpstr>California Community Colleges Salary Study</vt:lpstr>
      <vt:lpstr>Purpose</vt:lpstr>
      <vt:lpstr>Data</vt:lpstr>
      <vt:lpstr>Cabrillo's Full-Time Salary Ranking (1 is highest, 72 is lowest)</vt:lpstr>
      <vt:lpstr>Cabrillo's Full-Time Salary Ranking Relative to Cost of Living</vt:lpstr>
      <vt:lpstr>Cabrillo's Full-Time Salary Ranking Relative to Cost of Living</vt:lpstr>
      <vt:lpstr>Cabrillo's Part-Time Rates Ranking (1 is highest, 72 is lowest)</vt:lpstr>
      <vt:lpstr>Cabrillo's Pro-Rata Ranking</vt:lpstr>
      <vt:lpstr>Cabrillo's Pro-Rata Ranking (1 is highest, 72 is lowest)</vt:lpstr>
      <vt:lpstr>Cabrillo 2017–2018 Pro Rata</vt:lpstr>
      <vt:lpstr>Comparative Rankings, Cabrillo College, 2016-2017</vt:lpstr>
      <vt:lpstr>PowerPoint Presentation</vt:lpstr>
      <vt:lpstr>From Jo-Ann Panzardi, Engineering Chair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Community Colleges Salary Study</dc:title>
  <dc:creator>Microsoft Office User</dc:creator>
  <cp:lastModifiedBy>Microsoft Office User</cp:lastModifiedBy>
  <cp:revision>101</cp:revision>
  <cp:lastPrinted>2018-06-04T19:26:33Z</cp:lastPrinted>
  <dcterms:created xsi:type="dcterms:W3CDTF">2018-06-03T18:44:39Z</dcterms:created>
  <dcterms:modified xsi:type="dcterms:W3CDTF">2018-06-04T19:30:49Z</dcterms:modified>
</cp:coreProperties>
</file>