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88049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Summary statistics which will change on filter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Deaths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58-D946-AB60-D8A878757C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58-D946-AB60-D8A878757C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58-D946-AB60-D8A878757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0197663"/>
        <c:axId val="1040335679"/>
      </c:lineChart>
      <c:catAx>
        <c:axId val="98019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335679"/>
        <c:crosses val="autoZero"/>
        <c:auto val="1"/>
        <c:lblAlgn val="ctr"/>
        <c:lblOffset val="100"/>
        <c:noMultiLvlLbl val="0"/>
      </c:catAx>
      <c:valAx>
        <c:axId val="104033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197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EDE632-5AD5-8144-8FFA-D9395C482524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8B0922F-0A90-D042-AB46-5F8464F3A094}">
      <dgm:prSet phldrT="[Text]"/>
      <dgm:spPr/>
      <dgm:t>
        <a:bodyPr/>
        <a:lstStyle/>
        <a:p>
          <a:r>
            <a:rPr lang="en-US" dirty="0"/>
            <a:t>Data source: Wrangle JSON into Mongo</a:t>
          </a:r>
        </a:p>
      </dgm:t>
    </dgm:pt>
    <dgm:pt modelId="{03A0AA0F-0834-8346-A14A-7D68F3CA9EE7}" type="parTrans" cxnId="{4276FA7E-DF49-3442-9EB8-E7AB450FFAD9}">
      <dgm:prSet/>
      <dgm:spPr/>
      <dgm:t>
        <a:bodyPr/>
        <a:lstStyle/>
        <a:p>
          <a:endParaRPr lang="en-US"/>
        </a:p>
      </dgm:t>
    </dgm:pt>
    <dgm:pt modelId="{15377D78-0505-ED42-AFAF-25B39D0F3C47}" type="sibTrans" cxnId="{4276FA7E-DF49-3442-9EB8-E7AB450FFAD9}">
      <dgm:prSet/>
      <dgm:spPr/>
      <dgm:t>
        <a:bodyPr/>
        <a:lstStyle/>
        <a:p>
          <a:endParaRPr lang="en-US"/>
        </a:p>
      </dgm:t>
    </dgm:pt>
    <dgm:pt modelId="{26B76824-C573-4E48-8B22-C78E282692B0}">
      <dgm:prSet phldrT="[Text]"/>
      <dgm:spPr/>
      <dgm:t>
        <a:bodyPr/>
        <a:lstStyle/>
        <a:p>
          <a:r>
            <a:rPr lang="en-US" dirty="0"/>
            <a:t>Out to Hosting and Deploying - HTML (last)</a:t>
          </a:r>
        </a:p>
      </dgm:t>
    </dgm:pt>
    <dgm:pt modelId="{5BA344DC-36FE-4D44-902A-B33BF8979A9E}" type="parTrans" cxnId="{2C229043-FDF9-3A4F-875C-9B8CADD30616}">
      <dgm:prSet/>
      <dgm:spPr/>
      <dgm:t>
        <a:bodyPr/>
        <a:lstStyle/>
        <a:p>
          <a:endParaRPr lang="en-US"/>
        </a:p>
      </dgm:t>
    </dgm:pt>
    <dgm:pt modelId="{EF73622E-7D51-354E-BEED-61D53633751C}" type="sibTrans" cxnId="{2C229043-FDF9-3A4F-875C-9B8CADD30616}">
      <dgm:prSet/>
      <dgm:spPr/>
      <dgm:t>
        <a:bodyPr/>
        <a:lstStyle/>
        <a:p>
          <a:endParaRPr lang="en-US"/>
        </a:p>
      </dgm:t>
    </dgm:pt>
    <dgm:pt modelId="{1410E54B-C413-1147-983F-4C340F218448}">
      <dgm:prSet phldrT="[Text]"/>
      <dgm:spPr/>
      <dgm:t>
        <a:bodyPr/>
        <a:lstStyle/>
        <a:p>
          <a:r>
            <a:rPr lang="en-US" dirty="0"/>
            <a:t>Into Flask (RESTful API)</a:t>
          </a:r>
        </a:p>
      </dgm:t>
    </dgm:pt>
    <dgm:pt modelId="{2C69A504-7963-174F-9424-0B5774CA5807}" type="parTrans" cxnId="{4EF30585-6F70-1849-AF9B-7414EE633D9A}">
      <dgm:prSet/>
      <dgm:spPr/>
      <dgm:t>
        <a:bodyPr/>
        <a:lstStyle/>
        <a:p>
          <a:endParaRPr lang="en-US"/>
        </a:p>
      </dgm:t>
    </dgm:pt>
    <dgm:pt modelId="{0AA34C38-0FE3-E641-82DC-EFC4467BF73A}" type="sibTrans" cxnId="{4EF30585-6F70-1849-AF9B-7414EE633D9A}">
      <dgm:prSet/>
      <dgm:spPr/>
      <dgm:t>
        <a:bodyPr/>
        <a:lstStyle/>
        <a:p>
          <a:endParaRPr lang="en-US"/>
        </a:p>
      </dgm:t>
    </dgm:pt>
    <dgm:pt modelId="{844DC441-12E1-8C41-AA03-5B56676A74E3}">
      <dgm:prSet/>
      <dgm:spPr/>
      <dgm:t>
        <a:bodyPr/>
        <a:lstStyle/>
        <a:p>
          <a:r>
            <a:rPr lang="en-US" dirty="0"/>
            <a:t>Into </a:t>
          </a:r>
          <a:r>
            <a:rPr lang="en-US" dirty="0" err="1"/>
            <a:t>Javascript</a:t>
          </a:r>
          <a:r>
            <a:rPr lang="en-US" dirty="0"/>
            <a:t> Plotting</a:t>
          </a:r>
        </a:p>
      </dgm:t>
    </dgm:pt>
    <dgm:pt modelId="{77B23C20-3D92-5948-AEEA-881EBBC5BAFE}" type="parTrans" cxnId="{C2B4874E-A8F1-B246-A46B-3D0813E192D7}">
      <dgm:prSet/>
      <dgm:spPr/>
      <dgm:t>
        <a:bodyPr/>
        <a:lstStyle/>
        <a:p>
          <a:endParaRPr lang="en-US"/>
        </a:p>
      </dgm:t>
    </dgm:pt>
    <dgm:pt modelId="{7D68CEBC-5FFC-944D-BB5D-41BF6EEC2284}" type="sibTrans" cxnId="{C2B4874E-A8F1-B246-A46B-3D0813E192D7}">
      <dgm:prSet/>
      <dgm:spPr/>
      <dgm:t>
        <a:bodyPr/>
        <a:lstStyle/>
        <a:p>
          <a:endParaRPr lang="en-US"/>
        </a:p>
      </dgm:t>
    </dgm:pt>
    <dgm:pt modelId="{BA3DB6F5-501B-CA43-9A73-1049BE14AD99}" type="pres">
      <dgm:prSet presAssocID="{82EDE632-5AD5-8144-8FFA-D9395C482524}" presName="Name0" presStyleCnt="0">
        <dgm:presLayoutVars>
          <dgm:dir/>
          <dgm:resizeHandles val="exact"/>
        </dgm:presLayoutVars>
      </dgm:prSet>
      <dgm:spPr/>
    </dgm:pt>
    <dgm:pt modelId="{C022FF01-FEA0-824B-93C1-673492170337}" type="pres">
      <dgm:prSet presAssocID="{F8B0922F-0A90-D042-AB46-5F8464F3A094}" presName="node" presStyleLbl="node1" presStyleIdx="0" presStyleCnt="4">
        <dgm:presLayoutVars>
          <dgm:bulletEnabled val="1"/>
        </dgm:presLayoutVars>
      </dgm:prSet>
      <dgm:spPr/>
    </dgm:pt>
    <dgm:pt modelId="{8BE112AC-E565-4243-A30D-CA08A81D8B71}" type="pres">
      <dgm:prSet presAssocID="{15377D78-0505-ED42-AFAF-25B39D0F3C47}" presName="sibTrans" presStyleLbl="sibTrans2D1" presStyleIdx="0" presStyleCnt="3"/>
      <dgm:spPr/>
    </dgm:pt>
    <dgm:pt modelId="{BAC1C1E0-26D5-454B-80F3-A5DA26D6EC25}" type="pres">
      <dgm:prSet presAssocID="{15377D78-0505-ED42-AFAF-25B39D0F3C47}" presName="connectorText" presStyleLbl="sibTrans2D1" presStyleIdx="0" presStyleCnt="3"/>
      <dgm:spPr/>
    </dgm:pt>
    <dgm:pt modelId="{A09A07DC-0410-5C41-9E24-6D0D57B4FC75}" type="pres">
      <dgm:prSet presAssocID="{1410E54B-C413-1147-983F-4C340F218448}" presName="node" presStyleLbl="node1" presStyleIdx="1" presStyleCnt="4">
        <dgm:presLayoutVars>
          <dgm:bulletEnabled val="1"/>
        </dgm:presLayoutVars>
      </dgm:prSet>
      <dgm:spPr/>
    </dgm:pt>
    <dgm:pt modelId="{70EC7CFA-1AF2-704A-96BF-2A98D552E666}" type="pres">
      <dgm:prSet presAssocID="{0AA34C38-0FE3-E641-82DC-EFC4467BF73A}" presName="sibTrans" presStyleLbl="sibTrans2D1" presStyleIdx="1" presStyleCnt="3"/>
      <dgm:spPr/>
    </dgm:pt>
    <dgm:pt modelId="{E72BB9B6-A84A-2241-ACBB-580B8887C62F}" type="pres">
      <dgm:prSet presAssocID="{0AA34C38-0FE3-E641-82DC-EFC4467BF73A}" presName="connectorText" presStyleLbl="sibTrans2D1" presStyleIdx="1" presStyleCnt="3"/>
      <dgm:spPr/>
    </dgm:pt>
    <dgm:pt modelId="{F8D25341-185F-EB4C-A909-0871E65C293A}" type="pres">
      <dgm:prSet presAssocID="{844DC441-12E1-8C41-AA03-5B56676A74E3}" presName="node" presStyleLbl="node1" presStyleIdx="2" presStyleCnt="4">
        <dgm:presLayoutVars>
          <dgm:bulletEnabled val="1"/>
        </dgm:presLayoutVars>
      </dgm:prSet>
      <dgm:spPr/>
    </dgm:pt>
    <dgm:pt modelId="{D2BFADCD-1029-B64F-8751-DC000DEFE285}" type="pres">
      <dgm:prSet presAssocID="{7D68CEBC-5FFC-944D-BB5D-41BF6EEC2284}" presName="sibTrans" presStyleLbl="sibTrans2D1" presStyleIdx="2" presStyleCnt="3"/>
      <dgm:spPr/>
    </dgm:pt>
    <dgm:pt modelId="{24421672-A1B0-9B4C-A145-7C02EDEF6803}" type="pres">
      <dgm:prSet presAssocID="{7D68CEBC-5FFC-944D-BB5D-41BF6EEC2284}" presName="connectorText" presStyleLbl="sibTrans2D1" presStyleIdx="2" presStyleCnt="3"/>
      <dgm:spPr/>
    </dgm:pt>
    <dgm:pt modelId="{94F59823-35C4-554A-8FAF-3CDC42C2D10D}" type="pres">
      <dgm:prSet presAssocID="{26B76824-C573-4E48-8B22-C78E282692B0}" presName="node" presStyleLbl="node1" presStyleIdx="3" presStyleCnt="4">
        <dgm:presLayoutVars>
          <dgm:bulletEnabled val="1"/>
        </dgm:presLayoutVars>
      </dgm:prSet>
      <dgm:spPr/>
    </dgm:pt>
  </dgm:ptLst>
  <dgm:cxnLst>
    <dgm:cxn modelId="{FBB38713-4C0F-1649-8780-22828038C07A}" type="presOf" srcId="{7D68CEBC-5FFC-944D-BB5D-41BF6EEC2284}" destId="{24421672-A1B0-9B4C-A145-7C02EDEF6803}" srcOrd="1" destOrd="0" presId="urn:microsoft.com/office/officeart/2005/8/layout/process1"/>
    <dgm:cxn modelId="{BCDA771E-17C6-D84B-92C1-7FB0B01B237D}" type="presOf" srcId="{0AA34C38-0FE3-E641-82DC-EFC4467BF73A}" destId="{E72BB9B6-A84A-2241-ACBB-580B8887C62F}" srcOrd="1" destOrd="0" presId="urn:microsoft.com/office/officeart/2005/8/layout/process1"/>
    <dgm:cxn modelId="{C5E8C83E-4A34-3145-945F-36CD607DBA33}" type="presOf" srcId="{15377D78-0505-ED42-AFAF-25B39D0F3C47}" destId="{BAC1C1E0-26D5-454B-80F3-A5DA26D6EC25}" srcOrd="1" destOrd="0" presId="urn:microsoft.com/office/officeart/2005/8/layout/process1"/>
    <dgm:cxn modelId="{3E0F7E41-D6FE-7E41-B531-17122E40E2FF}" type="presOf" srcId="{15377D78-0505-ED42-AFAF-25B39D0F3C47}" destId="{8BE112AC-E565-4243-A30D-CA08A81D8B71}" srcOrd="0" destOrd="0" presId="urn:microsoft.com/office/officeart/2005/8/layout/process1"/>
    <dgm:cxn modelId="{2C229043-FDF9-3A4F-875C-9B8CADD30616}" srcId="{82EDE632-5AD5-8144-8FFA-D9395C482524}" destId="{26B76824-C573-4E48-8B22-C78E282692B0}" srcOrd="3" destOrd="0" parTransId="{5BA344DC-36FE-4D44-902A-B33BF8979A9E}" sibTransId="{EF73622E-7D51-354E-BEED-61D53633751C}"/>
    <dgm:cxn modelId="{C2B4874E-A8F1-B246-A46B-3D0813E192D7}" srcId="{82EDE632-5AD5-8144-8FFA-D9395C482524}" destId="{844DC441-12E1-8C41-AA03-5B56676A74E3}" srcOrd="2" destOrd="0" parTransId="{77B23C20-3D92-5948-AEEA-881EBBC5BAFE}" sibTransId="{7D68CEBC-5FFC-944D-BB5D-41BF6EEC2284}"/>
    <dgm:cxn modelId="{FC349573-031D-5743-B794-44C812470B45}" type="presOf" srcId="{26B76824-C573-4E48-8B22-C78E282692B0}" destId="{94F59823-35C4-554A-8FAF-3CDC42C2D10D}" srcOrd="0" destOrd="0" presId="urn:microsoft.com/office/officeart/2005/8/layout/process1"/>
    <dgm:cxn modelId="{4276FA7E-DF49-3442-9EB8-E7AB450FFAD9}" srcId="{82EDE632-5AD5-8144-8FFA-D9395C482524}" destId="{F8B0922F-0A90-D042-AB46-5F8464F3A094}" srcOrd="0" destOrd="0" parTransId="{03A0AA0F-0834-8346-A14A-7D68F3CA9EE7}" sibTransId="{15377D78-0505-ED42-AFAF-25B39D0F3C47}"/>
    <dgm:cxn modelId="{4EF30585-6F70-1849-AF9B-7414EE633D9A}" srcId="{82EDE632-5AD5-8144-8FFA-D9395C482524}" destId="{1410E54B-C413-1147-983F-4C340F218448}" srcOrd="1" destOrd="0" parTransId="{2C69A504-7963-174F-9424-0B5774CA5807}" sibTransId="{0AA34C38-0FE3-E641-82DC-EFC4467BF73A}"/>
    <dgm:cxn modelId="{DF5CD4B7-14A4-B442-8954-90E9D845FC6D}" type="presOf" srcId="{82EDE632-5AD5-8144-8FFA-D9395C482524}" destId="{BA3DB6F5-501B-CA43-9A73-1049BE14AD99}" srcOrd="0" destOrd="0" presId="urn:microsoft.com/office/officeart/2005/8/layout/process1"/>
    <dgm:cxn modelId="{1A67CFC2-4228-784C-9AB7-1A9124421D78}" type="presOf" srcId="{F8B0922F-0A90-D042-AB46-5F8464F3A094}" destId="{C022FF01-FEA0-824B-93C1-673492170337}" srcOrd="0" destOrd="0" presId="urn:microsoft.com/office/officeart/2005/8/layout/process1"/>
    <dgm:cxn modelId="{91C43AD5-15BD-604F-8239-8436C1168C03}" type="presOf" srcId="{844DC441-12E1-8C41-AA03-5B56676A74E3}" destId="{F8D25341-185F-EB4C-A909-0871E65C293A}" srcOrd="0" destOrd="0" presId="urn:microsoft.com/office/officeart/2005/8/layout/process1"/>
    <dgm:cxn modelId="{4D3B17E2-89E5-AB4F-BD51-38B420EC5C97}" type="presOf" srcId="{7D68CEBC-5FFC-944D-BB5D-41BF6EEC2284}" destId="{D2BFADCD-1029-B64F-8751-DC000DEFE285}" srcOrd="0" destOrd="0" presId="urn:microsoft.com/office/officeart/2005/8/layout/process1"/>
    <dgm:cxn modelId="{661147E3-9B1D-7D49-9444-A71F73F27736}" type="presOf" srcId="{1410E54B-C413-1147-983F-4C340F218448}" destId="{A09A07DC-0410-5C41-9E24-6D0D57B4FC75}" srcOrd="0" destOrd="0" presId="urn:microsoft.com/office/officeart/2005/8/layout/process1"/>
    <dgm:cxn modelId="{65751EF2-E13C-9941-BD40-CCC4857BB948}" type="presOf" srcId="{0AA34C38-0FE3-E641-82DC-EFC4467BF73A}" destId="{70EC7CFA-1AF2-704A-96BF-2A98D552E666}" srcOrd="0" destOrd="0" presId="urn:microsoft.com/office/officeart/2005/8/layout/process1"/>
    <dgm:cxn modelId="{70B7B34D-8772-E042-B574-8A79FC96BD17}" type="presParOf" srcId="{BA3DB6F5-501B-CA43-9A73-1049BE14AD99}" destId="{C022FF01-FEA0-824B-93C1-673492170337}" srcOrd="0" destOrd="0" presId="urn:microsoft.com/office/officeart/2005/8/layout/process1"/>
    <dgm:cxn modelId="{B6B01BAD-FC49-CC4A-9974-87CDC7CAF6D0}" type="presParOf" srcId="{BA3DB6F5-501B-CA43-9A73-1049BE14AD99}" destId="{8BE112AC-E565-4243-A30D-CA08A81D8B71}" srcOrd="1" destOrd="0" presId="urn:microsoft.com/office/officeart/2005/8/layout/process1"/>
    <dgm:cxn modelId="{1ACB4296-992C-FC42-BDF4-6A91658C14B3}" type="presParOf" srcId="{8BE112AC-E565-4243-A30D-CA08A81D8B71}" destId="{BAC1C1E0-26D5-454B-80F3-A5DA26D6EC25}" srcOrd="0" destOrd="0" presId="urn:microsoft.com/office/officeart/2005/8/layout/process1"/>
    <dgm:cxn modelId="{87F74ABC-1EC5-C74E-BDB2-EF5ACB29A459}" type="presParOf" srcId="{BA3DB6F5-501B-CA43-9A73-1049BE14AD99}" destId="{A09A07DC-0410-5C41-9E24-6D0D57B4FC75}" srcOrd="2" destOrd="0" presId="urn:microsoft.com/office/officeart/2005/8/layout/process1"/>
    <dgm:cxn modelId="{0C7C610D-54D7-6C43-9F71-B5D01177E812}" type="presParOf" srcId="{BA3DB6F5-501B-CA43-9A73-1049BE14AD99}" destId="{70EC7CFA-1AF2-704A-96BF-2A98D552E666}" srcOrd="3" destOrd="0" presId="urn:microsoft.com/office/officeart/2005/8/layout/process1"/>
    <dgm:cxn modelId="{99C05610-3F8E-E34C-8013-D5351B6D5642}" type="presParOf" srcId="{70EC7CFA-1AF2-704A-96BF-2A98D552E666}" destId="{E72BB9B6-A84A-2241-ACBB-580B8887C62F}" srcOrd="0" destOrd="0" presId="urn:microsoft.com/office/officeart/2005/8/layout/process1"/>
    <dgm:cxn modelId="{76374023-C3EA-1E40-A84F-6F017F349FC0}" type="presParOf" srcId="{BA3DB6F5-501B-CA43-9A73-1049BE14AD99}" destId="{F8D25341-185F-EB4C-A909-0871E65C293A}" srcOrd="4" destOrd="0" presId="urn:microsoft.com/office/officeart/2005/8/layout/process1"/>
    <dgm:cxn modelId="{4B5AB25C-6D66-E74B-A171-5A016104FF91}" type="presParOf" srcId="{BA3DB6F5-501B-CA43-9A73-1049BE14AD99}" destId="{D2BFADCD-1029-B64F-8751-DC000DEFE285}" srcOrd="5" destOrd="0" presId="urn:microsoft.com/office/officeart/2005/8/layout/process1"/>
    <dgm:cxn modelId="{7DB06F92-B06D-6349-A5EF-1A30ABA516F6}" type="presParOf" srcId="{D2BFADCD-1029-B64F-8751-DC000DEFE285}" destId="{24421672-A1B0-9B4C-A145-7C02EDEF6803}" srcOrd="0" destOrd="0" presId="urn:microsoft.com/office/officeart/2005/8/layout/process1"/>
    <dgm:cxn modelId="{DB31578D-66CD-CE47-AF8A-085DCE1917FB}" type="presParOf" srcId="{BA3DB6F5-501B-CA43-9A73-1049BE14AD99}" destId="{94F59823-35C4-554A-8FAF-3CDC42C2D10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2FF01-FEA0-824B-93C1-673492170337}">
      <dsp:nvSpPr>
        <dsp:cNvPr id="0" name=""/>
        <dsp:cNvSpPr/>
      </dsp:nvSpPr>
      <dsp:spPr>
        <a:xfrm>
          <a:off x="4621" y="408705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source: Wrangle JSON into Mongo</a:t>
          </a:r>
        </a:p>
      </dsp:txBody>
      <dsp:txXfrm>
        <a:off x="40127" y="444211"/>
        <a:ext cx="1949441" cy="1141260"/>
      </dsp:txXfrm>
    </dsp:sp>
    <dsp:sp modelId="{8BE112AC-E565-4243-A30D-CA08A81D8B71}">
      <dsp:nvSpPr>
        <dsp:cNvPr id="0" name=""/>
        <dsp:cNvSpPr/>
      </dsp:nvSpPr>
      <dsp:spPr>
        <a:xfrm>
          <a:off x="2227119" y="764305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227119" y="864519"/>
        <a:ext cx="299835" cy="300644"/>
      </dsp:txXfrm>
    </dsp:sp>
    <dsp:sp modelId="{A09A07DC-0410-5C41-9E24-6D0D57B4FC75}">
      <dsp:nvSpPr>
        <dsp:cNvPr id="0" name=""/>
        <dsp:cNvSpPr/>
      </dsp:nvSpPr>
      <dsp:spPr>
        <a:xfrm>
          <a:off x="2833255" y="408705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Into Flask (RESTful API)</a:t>
          </a:r>
        </a:p>
      </dsp:txBody>
      <dsp:txXfrm>
        <a:off x="2868761" y="444211"/>
        <a:ext cx="1949441" cy="1141260"/>
      </dsp:txXfrm>
    </dsp:sp>
    <dsp:sp modelId="{70EC7CFA-1AF2-704A-96BF-2A98D552E666}">
      <dsp:nvSpPr>
        <dsp:cNvPr id="0" name=""/>
        <dsp:cNvSpPr/>
      </dsp:nvSpPr>
      <dsp:spPr>
        <a:xfrm>
          <a:off x="5055754" y="764305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055754" y="864519"/>
        <a:ext cx="299835" cy="300644"/>
      </dsp:txXfrm>
    </dsp:sp>
    <dsp:sp modelId="{F8D25341-185F-EB4C-A909-0871E65C293A}">
      <dsp:nvSpPr>
        <dsp:cNvPr id="0" name=""/>
        <dsp:cNvSpPr/>
      </dsp:nvSpPr>
      <dsp:spPr>
        <a:xfrm>
          <a:off x="5661890" y="408705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Into </a:t>
          </a:r>
          <a:r>
            <a:rPr lang="en-US" sz="2300" kern="1200" dirty="0" err="1"/>
            <a:t>Javascript</a:t>
          </a:r>
          <a:r>
            <a:rPr lang="en-US" sz="2300" kern="1200" dirty="0"/>
            <a:t> Plotting</a:t>
          </a:r>
        </a:p>
      </dsp:txBody>
      <dsp:txXfrm>
        <a:off x="5697396" y="444211"/>
        <a:ext cx="1949441" cy="1141260"/>
      </dsp:txXfrm>
    </dsp:sp>
    <dsp:sp modelId="{D2BFADCD-1029-B64F-8751-DC000DEFE285}">
      <dsp:nvSpPr>
        <dsp:cNvPr id="0" name=""/>
        <dsp:cNvSpPr/>
      </dsp:nvSpPr>
      <dsp:spPr>
        <a:xfrm>
          <a:off x="7884389" y="764305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884389" y="864519"/>
        <a:ext cx="299835" cy="300644"/>
      </dsp:txXfrm>
    </dsp:sp>
    <dsp:sp modelId="{94F59823-35C4-554A-8FAF-3CDC42C2D10D}">
      <dsp:nvSpPr>
        <dsp:cNvPr id="0" name=""/>
        <dsp:cNvSpPr/>
      </dsp:nvSpPr>
      <dsp:spPr>
        <a:xfrm>
          <a:off x="8490525" y="408705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 to Hosting and Deploying - HTML (last)</a:t>
          </a:r>
        </a:p>
      </dsp:txBody>
      <dsp:txXfrm>
        <a:off x="8526031" y="444211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7C662-DAED-5F4C-924F-3E57DE49EA3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A59F1-4CA4-8742-8235-DA75FC4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0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TOP OF HOMEPAGE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59F1-4CA4-8742-8235-DA75FC4DEC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6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SCROLLING DOWN; BOTTOM OF HOMEPAGE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59F1-4CA4-8742-8235-DA75FC4DEC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36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DRILL-DOWN (the real fun of our project)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59F1-4CA4-8742-8235-DA75FC4DEC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2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59F1-4CA4-8742-8235-DA75FC4DEC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59F1-4CA4-8742-8235-DA75FC4DEC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8625-9DCD-3F48-8FF9-843F9AD58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AD691-4815-414F-B42F-C218C341E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5B01D-3FEC-4C4B-B0FD-2FAB6C01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BF47-0DCA-B749-A5E4-F2542728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8576-6603-B141-B105-AA5D4FB3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6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7568-293F-D542-9C77-9E1E554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65D99-6D71-6248-90B5-B2FEE1169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F5944-FC40-EA4A-A43F-8F4D14D5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93A7E-83C9-D64E-BA03-C87EEBFC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692DC-A2B0-774C-BA29-60E4DA95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A3338-91A9-0146-9E72-62D2CC09C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ADAA3-6224-4E45-9545-FD242A1FC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956E-471C-6F4C-B737-4D889336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0B1E-E4C7-AE48-9416-FE8ADD36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3A419-082E-244A-BD87-1140A43E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21E8-3C65-0E46-8C5E-C9389FD7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A07A1-1901-D84A-ACCE-A1D89082D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92C39-7DDC-C24E-B03D-137316DF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686E6-4D68-704C-99C7-5A88EFB8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3F678-B25B-844F-833C-6748B57E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0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544E-EBDD-A345-A304-F400D42C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26406-64DC-9347-83B5-C3271421F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19B2-2CDC-BB41-8366-90CDF7B4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71E46-A6AD-F649-96BE-9F7B0843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B9BD-CA1D-D145-94E5-AE01946A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8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6A0E-49AE-FD45-B125-B519795C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0BD8-61D0-D541-8A99-62D83F382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448D8-CDAA-F841-A23C-2022338F8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08373-9E2E-1B45-9AA9-DF962BE3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3A0C7-D83D-D041-B3AC-054C9971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0E32A-EA2C-864D-8A8F-D4733359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5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473E-0C12-ED4B-82F8-F81752A3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157F8-F2BD-894A-BFF3-C5A46847B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7AA3B-985E-D240-9716-9FAB4437D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A53CB-4397-0841-919A-55666B32C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9ED91-B932-484F-B6AB-3DD2EB3BC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D3ED87-03EC-2647-8498-4258141D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F20F8-AAE7-A149-A5CF-D6DE2CD4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E2F2F-F08B-5E46-BDA1-64B5C6EF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4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03B1-DA31-7545-B423-CFE1E71D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1DEEE-36B5-7244-B1F1-5CAFCD61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601A4-5001-B34C-B8E7-0CCA3E40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25FA0-2755-AA4A-ACB3-51CF45E6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5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E8019-6570-DF4E-9480-EA0BF468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65400-8EF5-9C41-8143-4358C654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646DF-4757-5744-8D24-6CF336E0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7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1C54-6C58-674E-B098-B9D29BA7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C864E-79B1-1041-AAC5-6E2BFFC3D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A2F6F-3B4F-984A-B85A-304AB0464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1B232-5774-6E4A-9510-D78B645C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2E6D8-4CD2-EA44-9AE9-7E6EDFC9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3AD8F-3A2E-F34F-A86F-8EDC68DC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7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CEDE-6E74-6349-AC12-DC97B49F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464D0-08B6-EF4E-BD4A-BAB3E5DB4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E4738-7893-D04B-90D9-A9949E36B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B5062-BB6A-104D-8FC2-67EBA0B0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CC620-A1AE-6644-B537-6CB5790F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561A0-F49E-094D-A6D8-BC5B7B54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2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75091-AA88-B149-A705-533983F1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909AA-E827-3844-BA9B-2FDF2A765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779CD-82F8-3649-87A0-319BF1D44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BCBF-ECF4-7945-89BD-3D5F6D76FF3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F981-DC44-9E42-9C30-1E7F8C919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D86D-8D0D-6848-85D2-69936C6C0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tiff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416CF4-DB5B-E44B-9100-6F30130E4E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84790"/>
            <a:ext cx="12192000" cy="62732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CBE4EC-6E54-3A48-967E-D36C6E81FF4C}"/>
              </a:ext>
            </a:extLst>
          </p:cNvPr>
          <p:cNvSpPr/>
          <p:nvPr/>
        </p:nvSpPr>
        <p:spPr>
          <a:xfrm>
            <a:off x="0" y="0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FD494-21B0-AC40-8163-68C998CB6A5D}"/>
              </a:ext>
            </a:extLst>
          </p:cNvPr>
          <p:cNvSpPr txBox="1"/>
          <p:nvPr/>
        </p:nvSpPr>
        <p:spPr>
          <a:xfrm>
            <a:off x="159488" y="10772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F2FIVE HOME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F695B-62DD-8B47-A5EA-92159982AD60}"/>
              </a:ext>
            </a:extLst>
          </p:cNvPr>
          <p:cNvSpPr txBox="1"/>
          <p:nvPr/>
        </p:nvSpPr>
        <p:spPr>
          <a:xfrm>
            <a:off x="9051851" y="13039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79B88-5D56-4E45-A95E-24524AA30CCF}"/>
              </a:ext>
            </a:extLst>
          </p:cNvPr>
          <p:cNvSpPr txBox="1"/>
          <p:nvPr/>
        </p:nvSpPr>
        <p:spPr>
          <a:xfrm>
            <a:off x="9979177" y="13431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3C6C9-E727-C448-A019-D6800B54C37B}"/>
              </a:ext>
            </a:extLst>
          </p:cNvPr>
          <p:cNvSpPr txBox="1"/>
          <p:nvPr/>
        </p:nvSpPr>
        <p:spPr>
          <a:xfrm>
            <a:off x="11020761" y="130398"/>
            <a:ext cx="73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0BF557-7E64-134F-99D2-32DB4097A8FE}"/>
              </a:ext>
            </a:extLst>
          </p:cNvPr>
          <p:cNvCxnSpPr>
            <a:cxnSpLocks/>
          </p:cNvCxnSpPr>
          <p:nvPr/>
        </p:nvCxnSpPr>
        <p:spPr>
          <a:xfrm flipV="1">
            <a:off x="1632968" y="315065"/>
            <a:ext cx="458349" cy="10600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C2B8A9-9922-5A40-8EF4-55237612EED0}"/>
              </a:ext>
            </a:extLst>
          </p:cNvPr>
          <p:cNvSpPr txBox="1"/>
          <p:nvPr/>
        </p:nvSpPr>
        <p:spPr>
          <a:xfrm>
            <a:off x="1181100" y="1375107"/>
            <a:ext cx="182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Bootstrap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E7237B-7862-9A4E-99A9-87FBF7AEE9B7}"/>
              </a:ext>
            </a:extLst>
          </p:cNvPr>
          <p:cNvCxnSpPr>
            <a:cxnSpLocks/>
          </p:cNvCxnSpPr>
          <p:nvPr/>
        </p:nvCxnSpPr>
        <p:spPr>
          <a:xfrm flipH="1" flipV="1">
            <a:off x="9320614" y="449929"/>
            <a:ext cx="479005" cy="7715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328EA3-657B-1A4C-AEE0-8C7849DCED06}"/>
              </a:ext>
            </a:extLst>
          </p:cNvPr>
          <p:cNvSpPr txBox="1"/>
          <p:nvPr/>
        </p:nvSpPr>
        <p:spPr>
          <a:xfrm>
            <a:off x="8847275" y="1306510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See: slide 3, 4, &amp; 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1635FB-D0D8-1F47-A1B6-13ABB99E3898}"/>
              </a:ext>
            </a:extLst>
          </p:cNvPr>
          <p:cNvCxnSpPr>
            <a:cxnSpLocks/>
          </p:cNvCxnSpPr>
          <p:nvPr/>
        </p:nvCxnSpPr>
        <p:spPr>
          <a:xfrm flipV="1">
            <a:off x="10106160" y="559891"/>
            <a:ext cx="173974" cy="7715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D944E1-1FBC-A641-AD0B-B93296169DF3}"/>
              </a:ext>
            </a:extLst>
          </p:cNvPr>
          <p:cNvCxnSpPr>
            <a:cxnSpLocks/>
          </p:cNvCxnSpPr>
          <p:nvPr/>
        </p:nvCxnSpPr>
        <p:spPr>
          <a:xfrm flipV="1">
            <a:off x="10644273" y="517360"/>
            <a:ext cx="504807" cy="8483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3F2B75-F906-C148-9A34-53717803D3EB}"/>
              </a:ext>
            </a:extLst>
          </p:cNvPr>
          <p:cNvSpPr txBox="1"/>
          <p:nvPr/>
        </p:nvSpPr>
        <p:spPr>
          <a:xfrm>
            <a:off x="1319567" y="2068781"/>
            <a:ext cx="960577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US Healthcare Profile 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This app will allow you to see chronic illnesses and age-adjusted death rates by state over time</a:t>
            </a:r>
          </a:p>
          <a:p>
            <a:pPr algn="ctr"/>
            <a:r>
              <a:rPr lang="en-US" i="1" dirty="0"/>
              <a:t>… blah blah compelling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Some navigation language here about how to use the site</a:t>
            </a: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50DF4F3-68D6-3E44-B479-43D5DC8D6118}"/>
              </a:ext>
            </a:extLst>
          </p:cNvPr>
          <p:cNvSpPr/>
          <p:nvPr/>
        </p:nvSpPr>
        <p:spPr>
          <a:xfrm rot="5400000">
            <a:off x="5767052" y="5734385"/>
            <a:ext cx="762671" cy="9239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Callout 24">
            <a:extLst>
              <a:ext uri="{FF2B5EF4-FFF2-40B4-BE49-F238E27FC236}">
                <a16:creationId xmlns:a16="http://schemas.microsoft.com/office/drawing/2014/main" id="{9F037EFF-F0D7-8541-8557-8A41D75B25C2}"/>
              </a:ext>
            </a:extLst>
          </p:cNvPr>
          <p:cNvSpPr/>
          <p:nvPr/>
        </p:nvSpPr>
        <p:spPr>
          <a:xfrm>
            <a:off x="6932539" y="5608265"/>
            <a:ext cx="2119312" cy="757238"/>
          </a:xfrm>
          <a:prstGeom prst="wedgeEllipseCallout">
            <a:avLst>
              <a:gd name="adj1" fmla="val -41732"/>
              <a:gd name="adj2" fmla="val 9646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This is the TOP of the homepage</a:t>
            </a:r>
          </a:p>
        </p:txBody>
      </p:sp>
    </p:spTree>
    <p:extLst>
      <p:ext uri="{BB962C8B-B14F-4D97-AF65-F5344CB8AC3E}">
        <p14:creationId xmlns:p14="http://schemas.microsoft.com/office/powerpoint/2010/main" val="114067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29631C6-0AF4-2845-9C36-F2508AEA7AD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7111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23C428-B89D-6241-B9CB-9858F070C9D6}"/>
              </a:ext>
            </a:extLst>
          </p:cNvPr>
          <p:cNvSpPr/>
          <p:nvPr/>
        </p:nvSpPr>
        <p:spPr>
          <a:xfrm>
            <a:off x="0" y="6273209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22DE3-1C44-B249-8681-1B09F0EBC8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7000" y="6362404"/>
            <a:ext cx="406400" cy="40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83EF48-23D2-FB4A-8551-60F32893653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3432" y="6362404"/>
            <a:ext cx="4064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280AF-4E46-254B-8E6B-70518F78597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6071" y="6362404"/>
            <a:ext cx="406400" cy="40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ECDBC-28B0-844F-B0E0-0450F7E6A8CF}"/>
              </a:ext>
            </a:extLst>
          </p:cNvPr>
          <p:cNvSpPr txBox="1"/>
          <p:nvPr/>
        </p:nvSpPr>
        <p:spPr>
          <a:xfrm>
            <a:off x="10614946" y="641522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© 2018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3A9684-9747-D441-AF77-C72829EA2F44}"/>
              </a:ext>
            </a:extLst>
          </p:cNvPr>
          <p:cNvCxnSpPr/>
          <p:nvPr/>
        </p:nvCxnSpPr>
        <p:spPr>
          <a:xfrm flipH="1">
            <a:off x="5472113" y="5308009"/>
            <a:ext cx="707719" cy="8760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FE6740-3126-BB49-A151-DD78C04BE850}"/>
              </a:ext>
            </a:extLst>
          </p:cNvPr>
          <p:cNvSpPr txBox="1"/>
          <p:nvPr/>
        </p:nvSpPr>
        <p:spPr>
          <a:xfrm>
            <a:off x="6096000" y="5100638"/>
            <a:ext cx="2080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Links:</a:t>
            </a:r>
          </a:p>
          <a:p>
            <a:r>
              <a:rPr lang="en-US" b="1" dirty="0">
                <a:solidFill>
                  <a:schemeClr val="bg1"/>
                </a:solidFill>
              </a:rPr>
              <a:t>Project source…</a:t>
            </a:r>
          </a:p>
          <a:p>
            <a:r>
              <a:rPr lang="en-US" b="1" dirty="0">
                <a:solidFill>
                  <a:schemeClr val="bg1"/>
                </a:solidFill>
              </a:rPr>
              <a:t>Maybe some others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8C4391-BA0D-3E41-A6AA-1EEDCF7CCCF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63250" y="5746011"/>
            <a:ext cx="601582" cy="482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204084-3F53-9E49-984A-7A92E71A0802}"/>
              </a:ext>
            </a:extLst>
          </p:cNvPr>
          <p:cNvSpPr txBox="1"/>
          <p:nvPr/>
        </p:nvSpPr>
        <p:spPr>
          <a:xfrm>
            <a:off x="1064832" y="5422845"/>
            <a:ext cx="22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Links:</a:t>
            </a:r>
          </a:p>
          <a:p>
            <a:r>
              <a:rPr lang="en-US" b="1" dirty="0">
                <a:solidFill>
                  <a:schemeClr val="bg1"/>
                </a:solidFill>
              </a:rPr>
              <a:t>To the top of the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36EE46-3E45-D842-8197-DFEEFF44ED4E}"/>
              </a:ext>
            </a:extLst>
          </p:cNvPr>
          <p:cNvSpPr txBox="1"/>
          <p:nvPr/>
        </p:nvSpPr>
        <p:spPr>
          <a:xfrm>
            <a:off x="1064831" y="3355556"/>
            <a:ext cx="138857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Disease: death rate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BC38F9-FE0E-7C49-A369-F25F89547CFA}"/>
              </a:ext>
            </a:extLst>
          </p:cNvPr>
          <p:cNvSpPr/>
          <p:nvPr/>
        </p:nvSpPr>
        <p:spPr>
          <a:xfrm>
            <a:off x="10558463" y="157162"/>
            <a:ext cx="1414462" cy="1785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Layer Control: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Clicking diseases to filter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DDA73AB-91CE-8046-B844-78A81E3316A5}"/>
              </a:ext>
            </a:extLst>
          </p:cNvPr>
          <p:cNvSpPr/>
          <p:nvPr/>
        </p:nvSpPr>
        <p:spPr>
          <a:xfrm rot="16200000">
            <a:off x="5768487" y="124160"/>
            <a:ext cx="762671" cy="514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F16ED77-1F8D-E142-A6B1-19C1745A4D9A}"/>
              </a:ext>
            </a:extLst>
          </p:cNvPr>
          <p:cNvSpPr/>
          <p:nvPr/>
        </p:nvSpPr>
        <p:spPr>
          <a:xfrm>
            <a:off x="10384896" y="5035639"/>
            <a:ext cx="1358102" cy="10429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bottom of the homepage</a:t>
            </a:r>
          </a:p>
        </p:txBody>
      </p:sp>
      <p:sp>
        <p:nvSpPr>
          <p:cNvPr id="20" name="Oval Callout 19">
            <a:extLst>
              <a:ext uri="{FF2B5EF4-FFF2-40B4-BE49-F238E27FC236}">
                <a16:creationId xmlns:a16="http://schemas.microsoft.com/office/drawing/2014/main" id="{87306E00-8C6E-4A4D-BEC6-16560DC35F25}"/>
              </a:ext>
            </a:extLst>
          </p:cNvPr>
          <p:cNvSpPr/>
          <p:nvPr/>
        </p:nvSpPr>
        <p:spPr>
          <a:xfrm>
            <a:off x="3494088" y="157162"/>
            <a:ext cx="2119312" cy="757238"/>
          </a:xfrm>
          <a:prstGeom prst="wedgeEllipseCallout">
            <a:avLst>
              <a:gd name="adj1" fmla="val 53998"/>
              <a:gd name="adj2" fmla="val 60613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This is the BOTTOM of the homepage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DF9EF-C8E2-2148-BADB-EB782DE44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206" y="6349244"/>
            <a:ext cx="961174" cy="4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4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DE83B9-74F1-E544-B0FB-B7C736F5C132}"/>
              </a:ext>
            </a:extLst>
          </p:cNvPr>
          <p:cNvSpPr/>
          <p:nvPr/>
        </p:nvSpPr>
        <p:spPr>
          <a:xfrm>
            <a:off x="0" y="0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D6B5D-9E69-6D40-804A-CDB01DC87E6F}"/>
              </a:ext>
            </a:extLst>
          </p:cNvPr>
          <p:cNvSpPr txBox="1"/>
          <p:nvPr/>
        </p:nvSpPr>
        <p:spPr>
          <a:xfrm>
            <a:off x="159488" y="10772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F2FIVE HOME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D9629-CD0C-5C40-84C2-2595ED89EC5E}"/>
              </a:ext>
            </a:extLst>
          </p:cNvPr>
          <p:cNvSpPr txBox="1"/>
          <p:nvPr/>
        </p:nvSpPr>
        <p:spPr>
          <a:xfrm>
            <a:off x="9051851" y="13039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8D682-AA63-BE45-9F6B-ADAD9D4E984F}"/>
              </a:ext>
            </a:extLst>
          </p:cNvPr>
          <p:cNvSpPr txBox="1"/>
          <p:nvPr/>
        </p:nvSpPr>
        <p:spPr>
          <a:xfrm>
            <a:off x="9979177" y="13431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D9A68-52E0-414F-8380-464ED3A2DA92}"/>
              </a:ext>
            </a:extLst>
          </p:cNvPr>
          <p:cNvSpPr txBox="1"/>
          <p:nvPr/>
        </p:nvSpPr>
        <p:spPr>
          <a:xfrm>
            <a:off x="11020761" y="130398"/>
            <a:ext cx="73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CCC4F-93AA-134D-9F46-EAAE00032856}"/>
              </a:ext>
            </a:extLst>
          </p:cNvPr>
          <p:cNvSpPr/>
          <p:nvPr/>
        </p:nvSpPr>
        <p:spPr>
          <a:xfrm>
            <a:off x="0" y="6273209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60D3CD-312D-CC4D-AE9F-1E178E6367BD}"/>
              </a:ext>
            </a:extLst>
          </p:cNvPr>
          <p:cNvSpPr/>
          <p:nvPr/>
        </p:nvSpPr>
        <p:spPr>
          <a:xfrm>
            <a:off x="0" y="6273209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98737C-4729-DA47-979E-C59265365D9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7000" y="6362404"/>
            <a:ext cx="406400" cy="40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7FBB29-829D-2642-B0DA-E4BFFFB39BB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3432" y="6362404"/>
            <a:ext cx="406400" cy="40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54652D-C3CA-2A44-BDA6-F3F419BF8F7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6071" y="6362404"/>
            <a:ext cx="406400" cy="406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FA9D46-A708-4B4F-8736-E9BE01F456DF}"/>
              </a:ext>
            </a:extLst>
          </p:cNvPr>
          <p:cNvSpPr txBox="1"/>
          <p:nvPr/>
        </p:nvSpPr>
        <p:spPr>
          <a:xfrm>
            <a:off x="10631251" y="638104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© 2018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553763F-DE49-C740-A3AA-70C89EF525FB}"/>
              </a:ext>
            </a:extLst>
          </p:cNvPr>
          <p:cNvSpPr/>
          <p:nvPr/>
        </p:nvSpPr>
        <p:spPr>
          <a:xfrm>
            <a:off x="675634" y="1131922"/>
            <a:ext cx="1000125" cy="245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YEAR FILTER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2853C9-8CD1-4042-BFA9-C188BDD12D2C}"/>
              </a:ext>
            </a:extLst>
          </p:cNvPr>
          <p:cNvCxnSpPr>
            <a:cxnSpLocks/>
            <a:stCxn id="17" idx="1"/>
            <a:endCxn id="15" idx="0"/>
          </p:cNvCxnSpPr>
          <p:nvPr/>
        </p:nvCxnSpPr>
        <p:spPr>
          <a:xfrm>
            <a:off x="609279" y="852614"/>
            <a:ext cx="566418" cy="2793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F8A7B53-FF02-574F-8E94-E1120E5D9DCC}"/>
              </a:ext>
            </a:extLst>
          </p:cNvPr>
          <p:cNvSpPr txBox="1"/>
          <p:nvPr/>
        </p:nvSpPr>
        <p:spPr>
          <a:xfrm>
            <a:off x="609279" y="652559"/>
            <a:ext cx="4239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Source data: Filters for each category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Pulls from: https://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data.cms.gov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/resource/ehrv-m9r6.json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94871D8-14D7-E449-85AF-7E0BF5160A1F}"/>
              </a:ext>
            </a:extLst>
          </p:cNvPr>
          <p:cNvSpPr/>
          <p:nvPr/>
        </p:nvSpPr>
        <p:spPr>
          <a:xfrm>
            <a:off x="2053040" y="1131921"/>
            <a:ext cx="959307" cy="245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STATE FILTER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BBE4ECE-AAAC-EF4A-92A7-258523F0D21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0300" y="1377165"/>
            <a:ext cx="6892552" cy="2516937"/>
          </a:xfrm>
          <a:prstGeom prst="rect">
            <a:avLst/>
          </a:prstGeom>
        </p:spPr>
      </p:pic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468A3A8E-86DD-E04B-B1DD-98BAA80D23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1541520"/>
              </p:ext>
            </p:extLst>
          </p:nvPr>
        </p:nvGraphicFramePr>
        <p:xfrm>
          <a:off x="4327259" y="3938700"/>
          <a:ext cx="7000877" cy="2225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410C07A-12C4-AB4D-8D20-30F79AE69B3F}"/>
              </a:ext>
            </a:extLst>
          </p:cNvPr>
          <p:cNvSpPr txBox="1"/>
          <p:nvPr/>
        </p:nvSpPr>
        <p:spPr>
          <a:xfrm>
            <a:off x="4848998" y="651764"/>
            <a:ext cx="25977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Drill Page</a:t>
            </a:r>
          </a:p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D9071E6-A7B5-1944-9147-4D19D7129C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206" y="6349244"/>
            <a:ext cx="961174" cy="419560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3440B18-6457-BB42-B8FC-B6EA3ECDDC4C}"/>
              </a:ext>
            </a:extLst>
          </p:cNvPr>
          <p:cNvSpPr/>
          <p:nvPr/>
        </p:nvSpPr>
        <p:spPr>
          <a:xfrm>
            <a:off x="10172727" y="4218598"/>
            <a:ext cx="1000125" cy="266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46F436-6DA7-2846-BB4B-4FF97CF40AFA}"/>
              </a:ext>
            </a:extLst>
          </p:cNvPr>
          <p:cNvSpPr/>
          <p:nvPr/>
        </p:nvSpPr>
        <p:spPr>
          <a:xfrm>
            <a:off x="377206" y="1539433"/>
            <a:ext cx="3025751" cy="4433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Summary information that populates as a result of the filter: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5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DE83B9-74F1-E544-B0FB-B7C736F5C132}"/>
              </a:ext>
            </a:extLst>
          </p:cNvPr>
          <p:cNvSpPr/>
          <p:nvPr/>
        </p:nvSpPr>
        <p:spPr>
          <a:xfrm>
            <a:off x="0" y="0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D6B5D-9E69-6D40-804A-CDB01DC87E6F}"/>
              </a:ext>
            </a:extLst>
          </p:cNvPr>
          <p:cNvSpPr txBox="1"/>
          <p:nvPr/>
        </p:nvSpPr>
        <p:spPr>
          <a:xfrm>
            <a:off x="159488" y="10772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F2FIVE HOME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D9629-CD0C-5C40-84C2-2595ED89EC5E}"/>
              </a:ext>
            </a:extLst>
          </p:cNvPr>
          <p:cNvSpPr txBox="1"/>
          <p:nvPr/>
        </p:nvSpPr>
        <p:spPr>
          <a:xfrm>
            <a:off x="9051851" y="13039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8D682-AA63-BE45-9F6B-ADAD9D4E984F}"/>
              </a:ext>
            </a:extLst>
          </p:cNvPr>
          <p:cNvSpPr txBox="1"/>
          <p:nvPr/>
        </p:nvSpPr>
        <p:spPr>
          <a:xfrm>
            <a:off x="9979177" y="13431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D9A68-52E0-414F-8380-464ED3A2DA92}"/>
              </a:ext>
            </a:extLst>
          </p:cNvPr>
          <p:cNvSpPr txBox="1"/>
          <p:nvPr/>
        </p:nvSpPr>
        <p:spPr>
          <a:xfrm>
            <a:off x="11020761" y="130398"/>
            <a:ext cx="73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CCC4F-93AA-134D-9F46-EAAE00032856}"/>
              </a:ext>
            </a:extLst>
          </p:cNvPr>
          <p:cNvSpPr/>
          <p:nvPr/>
        </p:nvSpPr>
        <p:spPr>
          <a:xfrm>
            <a:off x="0" y="6273209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FD7407-B306-0B45-8F75-88AD259050E2}"/>
              </a:ext>
            </a:extLst>
          </p:cNvPr>
          <p:cNvSpPr/>
          <p:nvPr/>
        </p:nvSpPr>
        <p:spPr>
          <a:xfrm>
            <a:off x="0" y="6273209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04DEEA-E469-1F40-9C77-BE682C3B26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7000" y="6362404"/>
            <a:ext cx="406400" cy="40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099391-7EB2-7949-AAE4-D296C916A14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3432" y="6362404"/>
            <a:ext cx="406400" cy="40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FAA718-BAAE-4949-BC35-7C9783D80DB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6071" y="6362404"/>
            <a:ext cx="406400" cy="406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4549F2-6E08-6445-94B8-3A8F7A9CAE01}"/>
              </a:ext>
            </a:extLst>
          </p:cNvPr>
          <p:cNvSpPr txBox="1"/>
          <p:nvPr/>
        </p:nvSpPr>
        <p:spPr>
          <a:xfrm>
            <a:off x="10571759" y="637300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© 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CE60B-CE1B-2944-ACA6-85DEA3F8B9FC}"/>
              </a:ext>
            </a:extLst>
          </p:cNvPr>
          <p:cNvSpPr txBox="1"/>
          <p:nvPr/>
        </p:nvSpPr>
        <p:spPr>
          <a:xfrm>
            <a:off x="476675" y="1757362"/>
            <a:ext cx="1123865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About page: Proposal language will go here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Inspiration for the project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Potential Hypothesis (if we get that far)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Potential use cases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All data sources and links will go here as well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https://</a:t>
            </a:r>
            <a:r>
              <a:rPr lang="en-US" dirty="0" err="1"/>
              <a:t>catalog.data.gov</a:t>
            </a:r>
            <a:r>
              <a:rPr lang="en-US" dirty="0"/>
              <a:t>/dataset/age-adjusted-death-rates-for-the-top-10-leading-causes-of-death-united-states-2013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C588FD-F08F-9341-B258-2E08AB9AB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06" y="6349244"/>
            <a:ext cx="961174" cy="4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3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DE83B9-74F1-E544-B0FB-B7C736F5C132}"/>
              </a:ext>
            </a:extLst>
          </p:cNvPr>
          <p:cNvSpPr/>
          <p:nvPr/>
        </p:nvSpPr>
        <p:spPr>
          <a:xfrm>
            <a:off x="0" y="0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D6B5D-9E69-6D40-804A-CDB01DC87E6F}"/>
              </a:ext>
            </a:extLst>
          </p:cNvPr>
          <p:cNvSpPr txBox="1"/>
          <p:nvPr/>
        </p:nvSpPr>
        <p:spPr>
          <a:xfrm>
            <a:off x="159488" y="10772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F2FIVE HOME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D9629-CD0C-5C40-84C2-2595ED89EC5E}"/>
              </a:ext>
            </a:extLst>
          </p:cNvPr>
          <p:cNvSpPr txBox="1"/>
          <p:nvPr/>
        </p:nvSpPr>
        <p:spPr>
          <a:xfrm>
            <a:off x="9051851" y="13039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8D682-AA63-BE45-9F6B-ADAD9D4E984F}"/>
              </a:ext>
            </a:extLst>
          </p:cNvPr>
          <p:cNvSpPr txBox="1"/>
          <p:nvPr/>
        </p:nvSpPr>
        <p:spPr>
          <a:xfrm>
            <a:off x="9979177" y="13431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D9A68-52E0-414F-8380-464ED3A2DA92}"/>
              </a:ext>
            </a:extLst>
          </p:cNvPr>
          <p:cNvSpPr txBox="1"/>
          <p:nvPr/>
        </p:nvSpPr>
        <p:spPr>
          <a:xfrm>
            <a:off x="11020761" y="130398"/>
            <a:ext cx="73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CCC4F-93AA-134D-9F46-EAAE00032856}"/>
              </a:ext>
            </a:extLst>
          </p:cNvPr>
          <p:cNvSpPr/>
          <p:nvPr/>
        </p:nvSpPr>
        <p:spPr>
          <a:xfrm>
            <a:off x="0" y="6273209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EF4B3-297E-0141-875F-A2977114F8F6}"/>
              </a:ext>
            </a:extLst>
          </p:cNvPr>
          <p:cNvSpPr/>
          <p:nvPr/>
        </p:nvSpPr>
        <p:spPr>
          <a:xfrm>
            <a:off x="0" y="6273209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FE3DD6-E21C-C645-BA17-23B69DA89A6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7000" y="6362404"/>
            <a:ext cx="406400" cy="40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525283-6A82-8C4B-A46F-B8B5D81C8E6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3432" y="6362404"/>
            <a:ext cx="406400" cy="40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425A2-F8F3-3C4F-BC14-7DB2A7F6FF0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6071" y="6362404"/>
            <a:ext cx="406400" cy="406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E88405-0CD8-E643-A7AF-C26BDE78C359}"/>
              </a:ext>
            </a:extLst>
          </p:cNvPr>
          <p:cNvSpPr txBox="1"/>
          <p:nvPr/>
        </p:nvSpPr>
        <p:spPr>
          <a:xfrm>
            <a:off x="10571759" y="639947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© 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C2990-7AF2-E840-BCC7-A54F643A70B1}"/>
              </a:ext>
            </a:extLst>
          </p:cNvPr>
          <p:cNvSpPr txBox="1"/>
          <p:nvPr/>
        </p:nvSpPr>
        <p:spPr>
          <a:xfrm>
            <a:off x="533137" y="1557338"/>
            <a:ext cx="11079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🤨</a:t>
            </a:r>
          </a:p>
          <a:p>
            <a:r>
              <a:rPr lang="en-US" sz="7200" dirty="0"/>
              <a:t>🧐</a:t>
            </a:r>
          </a:p>
          <a:p>
            <a:r>
              <a:rPr lang="en-US" sz="7200" dirty="0"/>
              <a:t>😏</a:t>
            </a:r>
          </a:p>
          <a:p>
            <a:r>
              <a:rPr lang="en-US" sz="7200" dirty="0"/>
              <a:t>🤓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1DA94F-CAB8-FA41-B856-18C0E1E6C1A2}"/>
              </a:ext>
            </a:extLst>
          </p:cNvPr>
          <p:cNvSpPr txBox="1"/>
          <p:nvPr/>
        </p:nvSpPr>
        <p:spPr>
          <a:xfrm>
            <a:off x="1888848" y="1828800"/>
            <a:ext cx="733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John Commander: * </a:t>
            </a:r>
            <a:r>
              <a:rPr lang="en-US" dirty="0"/>
              <a:t>background, * career, * links to portfolio, * </a:t>
            </a:r>
            <a:r>
              <a:rPr lang="en-US" dirty="0" err="1"/>
              <a:t>linkedin</a:t>
            </a:r>
            <a:r>
              <a:rPr lang="en-US" dirty="0"/>
              <a:t>, etc.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4403C-21C8-EE45-A531-7E8A9FDA8466}"/>
              </a:ext>
            </a:extLst>
          </p:cNvPr>
          <p:cNvSpPr txBox="1"/>
          <p:nvPr/>
        </p:nvSpPr>
        <p:spPr>
          <a:xfrm>
            <a:off x="1888848" y="3000300"/>
            <a:ext cx="200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John Giglio: </a:t>
            </a:r>
            <a:r>
              <a:rPr lang="en-US" dirty="0"/>
              <a:t>… ditto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9E161A-7D17-0C4B-A834-73893AE61C84}"/>
              </a:ext>
            </a:extLst>
          </p:cNvPr>
          <p:cNvSpPr txBox="1"/>
          <p:nvPr/>
        </p:nvSpPr>
        <p:spPr>
          <a:xfrm>
            <a:off x="1888848" y="4045877"/>
            <a:ext cx="19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Bill McGill: </a:t>
            </a:r>
            <a:r>
              <a:rPr lang="en-US" dirty="0"/>
              <a:t>… ditto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36B268-AF55-4B4A-A75E-3993E27FDF39}"/>
              </a:ext>
            </a:extLst>
          </p:cNvPr>
          <p:cNvSpPr txBox="1"/>
          <p:nvPr/>
        </p:nvSpPr>
        <p:spPr>
          <a:xfrm>
            <a:off x="1888848" y="5174218"/>
            <a:ext cx="200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Jeffrey Box: </a:t>
            </a:r>
            <a:r>
              <a:rPr lang="en-US" dirty="0"/>
              <a:t>… ditto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3C184B-B2DE-7D47-A69D-150847ED54EF}"/>
              </a:ext>
            </a:extLst>
          </p:cNvPr>
          <p:cNvSpPr txBox="1"/>
          <p:nvPr/>
        </p:nvSpPr>
        <p:spPr>
          <a:xfrm>
            <a:off x="2616933" y="848025"/>
            <a:ext cx="71257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Team Page</a:t>
            </a: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B4D9038-AE5F-DB4D-B29E-FB94C4C64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37" y="6355824"/>
            <a:ext cx="961174" cy="4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9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9C14-F556-C54E-BF9D-B48EF1BE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7689-B8E2-6F49-96CC-C3F15CFEF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App.py</a:t>
            </a:r>
            <a:r>
              <a:rPr lang="en-US" dirty="0"/>
              <a:t> </a:t>
            </a:r>
          </a:p>
          <a:p>
            <a:r>
              <a:rPr lang="en-US" dirty="0" err="1"/>
              <a:t>App.js</a:t>
            </a:r>
            <a:endParaRPr lang="en-US" dirty="0"/>
          </a:p>
          <a:p>
            <a:pPr lvl="1"/>
            <a:r>
              <a:rPr lang="en-US" dirty="0"/>
              <a:t>Viz 1 – map</a:t>
            </a:r>
          </a:p>
          <a:p>
            <a:pPr lvl="1"/>
            <a:r>
              <a:rPr lang="en-US" dirty="0"/>
              <a:t>Viz 2 – chart</a:t>
            </a:r>
          </a:p>
          <a:p>
            <a:pPr lvl="1"/>
            <a:r>
              <a:rPr lang="en-US" dirty="0"/>
              <a:t>Viz 3 – </a:t>
            </a:r>
            <a:r>
              <a:rPr lang="en-US" dirty="0" err="1"/>
              <a:t>treemap</a:t>
            </a:r>
            <a:endParaRPr lang="en-US" dirty="0"/>
          </a:p>
          <a:p>
            <a:pPr lvl="1"/>
            <a:r>
              <a:rPr lang="en-US" dirty="0"/>
              <a:t>Viz 4 - bar</a:t>
            </a:r>
          </a:p>
          <a:p>
            <a:r>
              <a:rPr lang="en-US" dirty="0"/>
              <a:t>Creating the MongoDB</a:t>
            </a:r>
          </a:p>
          <a:p>
            <a:r>
              <a:rPr lang="en-US" dirty="0" err="1"/>
              <a:t>Index.html</a:t>
            </a:r>
            <a:r>
              <a:rPr lang="en-US" dirty="0"/>
              <a:t> (homepage through Git Pages) </a:t>
            </a:r>
          </a:p>
          <a:p>
            <a:r>
              <a:rPr lang="en-US" dirty="0" err="1"/>
              <a:t>Index.html</a:t>
            </a:r>
            <a:r>
              <a:rPr lang="en-US" dirty="0"/>
              <a:t> (drill-down)</a:t>
            </a:r>
          </a:p>
          <a:p>
            <a:r>
              <a:rPr lang="en-US" dirty="0" err="1"/>
              <a:t>Index.html</a:t>
            </a:r>
            <a:r>
              <a:rPr lang="en-US" dirty="0"/>
              <a:t> (about)</a:t>
            </a:r>
          </a:p>
          <a:p>
            <a:r>
              <a:rPr lang="en-US" dirty="0" err="1"/>
              <a:t>Index.html</a:t>
            </a:r>
            <a:r>
              <a:rPr lang="en-US" dirty="0"/>
              <a:t> (team)</a:t>
            </a:r>
          </a:p>
          <a:p>
            <a:r>
              <a:rPr lang="en-US" dirty="0" err="1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8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B7E5-7BA4-174E-9D29-291A9AC1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36ABEF-59B6-8146-8EE5-D337084AA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167313"/>
              </p:ext>
            </p:extLst>
          </p:nvPr>
        </p:nvGraphicFramePr>
        <p:xfrm>
          <a:off x="838200" y="907426"/>
          <a:ext cx="10515600" cy="2029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8B4B9C-99CC-8A4E-B8AF-9596CB1B7EC6}"/>
              </a:ext>
            </a:extLst>
          </p:cNvPr>
          <p:cNvSpPr txBox="1"/>
          <p:nvPr/>
        </p:nvSpPr>
        <p:spPr>
          <a:xfrm>
            <a:off x="838200" y="2850612"/>
            <a:ext cx="2192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Storing in MongoDB</a:t>
            </a:r>
          </a:p>
          <a:p>
            <a:r>
              <a:rPr lang="en-US" dirty="0"/>
              <a:t>     - Column labels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D05E3-2A5F-2245-AB35-2FACB3A36678}"/>
              </a:ext>
            </a:extLst>
          </p:cNvPr>
          <p:cNvSpPr txBox="1"/>
          <p:nvPr/>
        </p:nvSpPr>
        <p:spPr>
          <a:xfrm>
            <a:off x="3684373" y="2900039"/>
            <a:ext cx="19981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Flask </a:t>
            </a:r>
            <a:r>
              <a:rPr lang="en-US" dirty="0" err="1"/>
              <a:t>App.py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Sqlalchemy</a:t>
            </a: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Routing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/  = homepage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/year/&lt;filter&gt; 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A32D0-3030-A34F-92C7-0F5F3EDF5BBE}"/>
              </a:ext>
            </a:extLst>
          </p:cNvPr>
          <p:cNvSpPr txBox="1"/>
          <p:nvPr/>
        </p:nvSpPr>
        <p:spPr>
          <a:xfrm>
            <a:off x="6530548" y="2887682"/>
            <a:ext cx="2415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Build and test outside of call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Integrate into API</a:t>
            </a:r>
          </a:p>
          <a:p>
            <a:pPr marL="285750" indent="-285750">
              <a:buFontTx/>
              <a:buChar char="-"/>
            </a:pPr>
            <a:r>
              <a:rPr lang="en-US" dirty="0"/>
              <a:t>New library?</a:t>
            </a:r>
          </a:p>
          <a:p>
            <a:endParaRPr lang="en-US" dirty="0"/>
          </a:p>
          <a:p>
            <a:r>
              <a:rPr lang="en-US" dirty="0" err="1"/>
              <a:t>App.js</a:t>
            </a:r>
            <a:endParaRPr lang="en-US" dirty="0"/>
          </a:p>
          <a:p>
            <a:pPr lvl="1"/>
            <a:r>
              <a:rPr lang="en-US" dirty="0"/>
              <a:t>Viz 1 – map</a:t>
            </a:r>
          </a:p>
          <a:p>
            <a:pPr lvl="1"/>
            <a:r>
              <a:rPr lang="en-US" dirty="0"/>
              <a:t>Viz 2 – chart : x axis = year, bars/y = disease, filtered by state</a:t>
            </a:r>
          </a:p>
          <a:p>
            <a:pPr lvl="1"/>
            <a:r>
              <a:rPr lang="en-US" dirty="0"/>
              <a:t>Viz 3 – </a:t>
            </a:r>
            <a:r>
              <a:rPr lang="en-US" dirty="0" err="1"/>
              <a:t>treemap</a:t>
            </a:r>
            <a:r>
              <a:rPr lang="en-US" dirty="0"/>
              <a:t> (new library)</a:t>
            </a:r>
          </a:p>
          <a:p>
            <a:pPr lvl="1"/>
            <a:r>
              <a:rPr lang="en-US" dirty="0"/>
              <a:t>Viz 4 - bar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65E93-70F6-3A4D-92B8-73DF2ABDEE3F}"/>
              </a:ext>
            </a:extLst>
          </p:cNvPr>
          <p:cNvSpPr txBox="1"/>
          <p:nvPr/>
        </p:nvSpPr>
        <p:spPr>
          <a:xfrm>
            <a:off x="9264849" y="2887682"/>
            <a:ext cx="2415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HTML design</a:t>
            </a:r>
          </a:p>
          <a:p>
            <a:pPr marL="285750" indent="-285750">
              <a:buFontTx/>
              <a:buChar char="-"/>
            </a:pPr>
            <a:r>
              <a:rPr lang="en-US" dirty="0"/>
              <a:t>CSS</a:t>
            </a:r>
          </a:p>
          <a:p>
            <a:endParaRPr lang="en-US" dirty="0"/>
          </a:p>
          <a:p>
            <a:r>
              <a:rPr lang="en-US" dirty="0"/>
              <a:t>Page 1: home </a:t>
            </a:r>
          </a:p>
          <a:p>
            <a:r>
              <a:rPr lang="en-US" dirty="0"/>
              <a:t>Page 2: drill</a:t>
            </a:r>
          </a:p>
          <a:p>
            <a:r>
              <a:rPr lang="en-US" dirty="0"/>
              <a:t>Page 3: about</a:t>
            </a:r>
          </a:p>
          <a:p>
            <a:r>
              <a:rPr lang="en-US" dirty="0"/>
              <a:t>Page 4: team</a:t>
            </a:r>
          </a:p>
          <a:p>
            <a:endParaRPr lang="en-US" dirty="0"/>
          </a:p>
          <a:p>
            <a:r>
              <a:rPr lang="en-US" dirty="0"/>
              <a:t>- What app? Heroku? </a:t>
            </a:r>
          </a:p>
        </p:txBody>
      </p:sp>
    </p:spTree>
    <p:extLst>
      <p:ext uri="{BB962C8B-B14F-4D97-AF65-F5344CB8AC3E}">
        <p14:creationId xmlns:p14="http://schemas.microsoft.com/office/powerpoint/2010/main" val="329363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2680-9854-8B4A-9508-EFBDE2BC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98765-9160-D54C-A7EA-26C6D9FB1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What type of database do we want to use?  </a:t>
            </a:r>
            <a:r>
              <a:rPr lang="en-US" b="1" dirty="0">
                <a:solidFill>
                  <a:srgbClr val="FF0000"/>
                </a:solidFill>
              </a:rPr>
              <a:t>-  John G</a:t>
            </a:r>
          </a:p>
          <a:p>
            <a:pPr lvl="1"/>
            <a:r>
              <a:rPr lang="en-US" dirty="0"/>
              <a:t>Storing the JSON to </a:t>
            </a:r>
            <a:r>
              <a:rPr lang="en-US" dirty="0" err="1"/>
              <a:t>sqlite</a:t>
            </a:r>
            <a:r>
              <a:rPr lang="en-US" dirty="0"/>
              <a:t> and then to Heroku’s free Postgres?</a:t>
            </a:r>
          </a:p>
          <a:p>
            <a:pPr lvl="2"/>
            <a:r>
              <a:rPr lang="en-US" dirty="0"/>
              <a:t>What doe this process look like and is there a better method?  </a:t>
            </a:r>
          </a:p>
          <a:p>
            <a:pPr lvl="1"/>
            <a:r>
              <a:rPr lang="en-US" dirty="0"/>
              <a:t>How do we export data to the format we need? Python?</a:t>
            </a:r>
          </a:p>
          <a:p>
            <a:endParaRPr lang="en-US" b="1" dirty="0"/>
          </a:p>
          <a:p>
            <a:r>
              <a:rPr lang="en-US" b="1" dirty="0"/>
              <a:t>How do we want to display the map filters? Choropleth look/feel? </a:t>
            </a:r>
            <a:r>
              <a:rPr lang="en-US" b="1" dirty="0">
                <a:solidFill>
                  <a:srgbClr val="FF0000"/>
                </a:solidFill>
              </a:rPr>
              <a:t>-  John C</a:t>
            </a:r>
            <a:endParaRPr lang="en-US" b="1" dirty="0"/>
          </a:p>
          <a:p>
            <a:pPr lvl="1"/>
            <a:r>
              <a:rPr lang="en-US" dirty="0"/>
              <a:t>One layer for each of the diseases</a:t>
            </a:r>
          </a:p>
          <a:p>
            <a:pPr lvl="1"/>
            <a:r>
              <a:rPr lang="en-US" dirty="0"/>
              <a:t>One or many years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For drill-down page: Can we use a flask route with 3 inputs? </a:t>
            </a:r>
            <a:r>
              <a:rPr lang="en-US" b="1" dirty="0">
                <a:solidFill>
                  <a:srgbClr val="FF0000"/>
                </a:solidFill>
              </a:rPr>
              <a:t>-  Jeff B</a:t>
            </a:r>
            <a:endParaRPr lang="en-US" b="1" dirty="0"/>
          </a:p>
          <a:p>
            <a:pPr lvl="1"/>
            <a:r>
              <a:rPr lang="en-US" dirty="0"/>
              <a:t>What goes in @</a:t>
            </a:r>
            <a:r>
              <a:rPr lang="en-US" dirty="0" err="1"/>
              <a:t>app.route</a:t>
            </a:r>
            <a:r>
              <a:rPr lang="en-US" dirty="0"/>
              <a:t>(“/”)</a:t>
            </a:r>
          </a:p>
          <a:p>
            <a:pPr lvl="1"/>
            <a:r>
              <a:rPr lang="en-US" dirty="0"/>
              <a:t>Can we build @</a:t>
            </a:r>
            <a:r>
              <a:rPr lang="en-US" dirty="0" err="1"/>
              <a:t>app.route</a:t>
            </a:r>
            <a:r>
              <a:rPr lang="en-US" dirty="0"/>
              <a:t>(“/&lt;year&gt;/&lt;state&gt;/&lt;cause-o-death&gt;</a:t>
            </a:r>
          </a:p>
          <a:p>
            <a:pPr lvl="1"/>
            <a:endParaRPr lang="en-US" dirty="0"/>
          </a:p>
          <a:p>
            <a:r>
              <a:rPr lang="en-US" b="1" dirty="0"/>
              <a:t>What’s the most efficient </a:t>
            </a:r>
            <a:r>
              <a:rPr lang="en-US" b="1" dirty="0" err="1"/>
              <a:t>javascript</a:t>
            </a:r>
            <a:r>
              <a:rPr lang="en-US" b="1" dirty="0"/>
              <a:t> for managing filters in our drill-down table? </a:t>
            </a:r>
            <a:r>
              <a:rPr lang="en-US" b="1" dirty="0">
                <a:solidFill>
                  <a:srgbClr val="FF0000"/>
                </a:solidFill>
              </a:rPr>
              <a:t>-  Bill M</a:t>
            </a:r>
            <a:endParaRPr lang="en-US" b="1" dirty="0"/>
          </a:p>
          <a:p>
            <a:pPr lvl="1"/>
            <a:r>
              <a:rPr lang="en-US" dirty="0"/>
              <a:t>Dropdown rather than text search requiring Consistent keywords</a:t>
            </a:r>
          </a:p>
          <a:p>
            <a:pPr lvl="1"/>
            <a:endParaRPr lang="en-US" dirty="0"/>
          </a:p>
          <a:p>
            <a:r>
              <a:rPr lang="en-US" b="1" dirty="0"/>
              <a:t>How in the hell do we do this on Heroku? </a:t>
            </a:r>
            <a:r>
              <a:rPr lang="en-US" b="1" dirty="0">
                <a:solidFill>
                  <a:srgbClr val="FF0000"/>
                </a:solidFill>
              </a:rPr>
              <a:t>-  Luke W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Rendering multiple web pages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426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632</Words>
  <Application>Microsoft Macintosh PowerPoint</Application>
  <PresentationFormat>Widescreen</PresentationFormat>
  <Paragraphs>141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Required files</vt:lpstr>
      <vt:lpstr>Workflow</vt:lpstr>
      <vt:lpstr>Questions to answer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cp:lastPrinted>2018-09-28T15:55:20Z</cp:lastPrinted>
  <dcterms:created xsi:type="dcterms:W3CDTF">2018-09-28T14:47:01Z</dcterms:created>
  <dcterms:modified xsi:type="dcterms:W3CDTF">2018-10-04T22:48:59Z</dcterms:modified>
</cp:coreProperties>
</file>