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3"/>
  </p:handoutMasterIdLst>
  <p:sldIdLst>
    <p:sldId id="256" r:id="rId3"/>
    <p:sldId id="257" r:id="rId4"/>
    <p:sldId id="258" r:id="rId6"/>
    <p:sldId id="309" r:id="rId7"/>
    <p:sldId id="316" r:id="rId8"/>
    <p:sldId id="310" r:id="rId9"/>
    <p:sldId id="311" r:id="rId10"/>
    <p:sldId id="317" r:id="rId11"/>
    <p:sldId id="319" r:id="rId12"/>
    <p:sldId id="327" r:id="rId13"/>
    <p:sldId id="339" r:id="rId14"/>
    <p:sldId id="376" r:id="rId15"/>
    <p:sldId id="322" r:id="rId16"/>
    <p:sldId id="341" r:id="rId17"/>
    <p:sldId id="342" r:id="rId18"/>
    <p:sldId id="397" r:id="rId19"/>
    <p:sldId id="398" r:id="rId20"/>
    <p:sldId id="396" r:id="rId21"/>
    <p:sldId id="344" r:id="rId22"/>
    <p:sldId id="352" r:id="rId23"/>
    <p:sldId id="353" r:id="rId24"/>
    <p:sldId id="361" r:id="rId25"/>
    <p:sldId id="362" r:id="rId26"/>
    <p:sldId id="363" r:id="rId27"/>
    <p:sldId id="372" r:id="rId28"/>
    <p:sldId id="371" r:id="rId29"/>
    <p:sldId id="373" r:id="rId30"/>
    <p:sldId id="374" r:id="rId31"/>
    <p:sldId id="340" r:id="rId32"/>
    <p:sldId id="324" r:id="rId33"/>
    <p:sldId id="323" r:id="rId34"/>
    <p:sldId id="335" r:id="rId35"/>
    <p:sldId id="333" r:id="rId36"/>
    <p:sldId id="334" r:id="rId37"/>
    <p:sldId id="400" r:id="rId38"/>
    <p:sldId id="401" r:id="rId39"/>
    <p:sldId id="425" r:id="rId40"/>
    <p:sldId id="405" r:id="rId41"/>
    <p:sldId id="422" r:id="rId42"/>
    <p:sldId id="423" r:id="rId43"/>
    <p:sldId id="424" r:id="rId44"/>
    <p:sldId id="426" r:id="rId45"/>
    <p:sldId id="436" r:id="rId46"/>
    <p:sldId id="440" r:id="rId47"/>
    <p:sldId id="437" r:id="rId48"/>
    <p:sldId id="439" r:id="rId49"/>
    <p:sldId id="403" r:id="rId50"/>
    <p:sldId id="404" r:id="rId51"/>
    <p:sldId id="399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629"/>
    <a:srgbClr val="F6C026"/>
    <a:srgbClr val="424242"/>
    <a:srgbClr val="039BE5"/>
    <a:srgbClr val="A3CFE8"/>
    <a:srgbClr val="E7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8" y="1122"/>
      </p:cViewPr>
      <p:guideLst>
        <p:guide orient="horz" pos="2056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6E25A-4E06-40BA-8D05-47337B4B67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61815-4870-4BFC-A105-1E58187DC1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542C-3417-4E43-94B5-282076B539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5FC8-1026-4C10-839B-98C9F5DFA1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图片 10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45" y="-16509"/>
            <a:ext cx="10287000" cy="6858000"/>
          </a:xfrm>
          <a:prstGeom prst="rect">
            <a:avLst/>
          </a:prstGeom>
        </p:spPr>
      </p:pic>
      <p:sp>
        <p:nvSpPr>
          <p:cNvPr id="79" name="任意多边形 78"/>
          <p:cNvSpPr/>
          <p:nvPr/>
        </p:nvSpPr>
        <p:spPr>
          <a:xfrm rot="5400000" flipV="1">
            <a:off x="6865882" y="1490938"/>
            <a:ext cx="6858000" cy="3876123"/>
          </a:xfrm>
          <a:custGeom>
            <a:avLst/>
            <a:gdLst>
              <a:gd name="connsiteX0" fmla="*/ 0 w 6858000"/>
              <a:gd name="connsiteY0" fmla="*/ 1454192 h 4072092"/>
              <a:gd name="connsiteX1" fmla="*/ 0 w 6858000"/>
              <a:gd name="connsiteY1" fmla="*/ 4072092 h 4072092"/>
              <a:gd name="connsiteX2" fmla="*/ 6858000 w 6858000"/>
              <a:gd name="connsiteY2" fmla="*/ 4072092 h 4072092"/>
              <a:gd name="connsiteX3" fmla="*/ 6858000 w 6858000"/>
              <a:gd name="connsiteY3" fmla="*/ 0 h 407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72092">
                <a:moveTo>
                  <a:pt x="0" y="1454192"/>
                </a:moveTo>
                <a:lnTo>
                  <a:pt x="0" y="4072092"/>
                </a:lnTo>
                <a:lnTo>
                  <a:pt x="6858000" y="4072092"/>
                </a:lnTo>
                <a:lnTo>
                  <a:pt x="6858000" y="0"/>
                </a:lnTo>
                <a:close/>
              </a:path>
            </a:pathLst>
          </a:custGeom>
          <a:solidFill>
            <a:srgbClr val="FAA62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 bwMode="auto">
          <a:xfrm>
            <a:off x="-36195" y="2330450"/>
            <a:ext cx="8496935" cy="1565910"/>
          </a:xfrm>
          <a:custGeom>
            <a:avLst/>
            <a:gdLst>
              <a:gd name="connsiteX0" fmla="*/ 0 w 7862248"/>
              <a:gd name="connsiteY0" fmla="*/ 0 h 1371600"/>
              <a:gd name="connsiteX1" fmla="*/ 7862248 w 7862248"/>
              <a:gd name="connsiteY1" fmla="*/ 0 h 1371600"/>
              <a:gd name="connsiteX2" fmla="*/ 7522523 w 7862248"/>
              <a:gd name="connsiteY2" fmla="*/ 1371600 h 1371600"/>
              <a:gd name="connsiteX3" fmla="*/ 0 w 7862248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2248" h="1371600">
                <a:moveTo>
                  <a:pt x="0" y="0"/>
                </a:moveTo>
                <a:lnTo>
                  <a:pt x="7862248" y="0"/>
                </a:lnTo>
                <a:lnTo>
                  <a:pt x="7522523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6C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>
            <a:off x="-36195" y="2330450"/>
            <a:ext cx="8139430" cy="1565910"/>
          </a:xfrm>
          <a:custGeom>
            <a:avLst/>
            <a:gdLst>
              <a:gd name="connsiteX0" fmla="*/ 0 w 7532049"/>
              <a:gd name="connsiteY0" fmla="*/ 0 h 1371600"/>
              <a:gd name="connsiteX1" fmla="*/ 7532049 w 7532049"/>
              <a:gd name="connsiteY1" fmla="*/ 0 h 1371600"/>
              <a:gd name="connsiteX2" fmla="*/ 7189149 w 7532049"/>
              <a:gd name="connsiteY2" fmla="*/ 1371600 h 1371600"/>
              <a:gd name="connsiteX3" fmla="*/ 0 w 7532049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2049" h="1371600">
                <a:moveTo>
                  <a:pt x="0" y="0"/>
                </a:moveTo>
                <a:lnTo>
                  <a:pt x="7532049" y="0"/>
                </a:lnTo>
                <a:lnTo>
                  <a:pt x="7189149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AA6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 rot="5400000" flipV="1">
            <a:off x="7060324" y="1686015"/>
            <a:ext cx="6858000" cy="3485971"/>
          </a:xfrm>
          <a:custGeom>
            <a:avLst/>
            <a:gdLst>
              <a:gd name="connsiteX0" fmla="*/ 0 w 6858000"/>
              <a:gd name="connsiteY0" fmla="*/ 1454192 h 3662217"/>
              <a:gd name="connsiteX1" fmla="*/ 0 w 6858000"/>
              <a:gd name="connsiteY1" fmla="*/ 3662217 h 3662217"/>
              <a:gd name="connsiteX2" fmla="*/ 6858000 w 6858000"/>
              <a:gd name="connsiteY2" fmla="*/ 3662217 h 3662217"/>
              <a:gd name="connsiteX3" fmla="*/ 6858000 w 6858000"/>
              <a:gd name="connsiteY3" fmla="*/ 0 h 366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3662217">
                <a:moveTo>
                  <a:pt x="0" y="1454192"/>
                </a:moveTo>
                <a:lnTo>
                  <a:pt x="0" y="3662217"/>
                </a:lnTo>
                <a:lnTo>
                  <a:pt x="6858000" y="3662217"/>
                </a:lnTo>
                <a:lnTo>
                  <a:pt x="6858000" y="0"/>
                </a:lnTo>
                <a:close/>
              </a:path>
            </a:pathLst>
          </a:custGeom>
          <a:solidFill>
            <a:srgbClr val="F6C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470535" y="2510790"/>
            <a:ext cx="776859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INTEGRATION &amp; API DELIVERY </a:t>
            </a:r>
            <a:endParaRPr lang="en-US" altLang="zh-CN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INTG-134 </a:t>
            </a:r>
            <a:r>
              <a:rPr lang="en-US" altLang="zh-CN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 an API Engineer, I want to know how Jenkins run with Groovy Script</a:t>
            </a:r>
            <a:endParaRPr lang="en-US" altLang="zh-CN" sz="27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-36195" y="6311692"/>
            <a:ext cx="343852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 by: 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Jeffrey M W Cheng (43339225)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-36195" y="6565900"/>
            <a:ext cx="343916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Date: 2018.03.27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82" grpId="0" bldLvl="0" animBg="1"/>
      <p:bldP spid="84" grpId="0"/>
      <p:bldP spid="87" grpId="0" bldLvl="0" animBg="1"/>
      <p:bldP spid="8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297045" cy="521970"/>
            <a:chOff x="323" y="243"/>
            <a:chExt cx="6767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2840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3805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PIPELINE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9710" y="866140"/>
            <a:ext cx="4282440" cy="424624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chemeClr val="bg1"/>
                </a:solidFill>
                <a:latin typeface="Calibri" panose="020F0502020204030204" pitchFamily="34" charset="0"/>
              </a:rPr>
              <a:t>Scripted Pipeline</a:t>
            </a:r>
            <a:endParaRPr lang="en-US" altLang="zh-CN" sz="30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pipeline works inside a 'node' block does two things: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Schedules the steps contained within the block to run by adding an item to the Jenkins queue. The steps will run whenever executor free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Creates a workspace where work can be done on files checked out from source control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3"/>
          <p:cNvSpPr txBox="1"/>
          <p:nvPr/>
        </p:nvSpPr>
        <p:spPr>
          <a:xfrm>
            <a:off x="4502150" y="873125"/>
            <a:ext cx="6247130" cy="5569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PIPELINE SCRIPT EXAMPLE</a:t>
            </a:r>
            <a:endParaRPr lang="en-US" altLang="zh-CN" sz="2000" b="1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node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stage('Source Checkout')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git branch: 'master',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credentialsId: '52dfa145-d4a0-4240-bae9-8f786e323bbe',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url: 'ssh://</a:t>
            </a:r>
            <a:r>
              <a:rPr lang="en-US" altLang="zh-CN" sz="1400">
                <a:latin typeface="Calibri" panose="020F0502020204030204" pitchFamily="34" charset="0"/>
              </a:rPr>
              <a:t>user</a:t>
            </a:r>
            <a:r>
              <a:rPr lang="zh-CN" altLang="en-US" sz="1400">
                <a:latin typeface="Calibri" panose="020F0502020204030204" pitchFamily="34" charset="0"/>
              </a:rPr>
              <a:t>@www.</a:t>
            </a:r>
            <a:r>
              <a:rPr lang="en-US" altLang="zh-CN" sz="1400">
                <a:latin typeface="Calibri" panose="020F0502020204030204" pitchFamily="34" charset="0"/>
              </a:rPr>
              <a:t>hostname</a:t>
            </a:r>
            <a:r>
              <a:rPr lang="zh-CN" altLang="en-US" sz="1400">
                <a:latin typeface="Calibri" panose="020F0502020204030204" pitchFamily="34" charset="0"/>
              </a:rPr>
              <a:t>.com:</a:t>
            </a:r>
            <a:r>
              <a:rPr lang="en-US" altLang="zh-CN" sz="1400">
                <a:latin typeface="Calibri" panose="020F0502020204030204" pitchFamily="34" charset="0"/>
              </a:rPr>
              <a:t>port</a:t>
            </a:r>
            <a:r>
              <a:rPr lang="zh-CN" altLang="en-US" sz="1400">
                <a:latin typeface="Calibri" panose="020F0502020204030204" pitchFamily="34" charset="0"/>
              </a:rPr>
              <a:t>/</a:t>
            </a:r>
            <a:r>
              <a:rPr lang="en-US" altLang="zh-CN" sz="1400">
                <a:latin typeface="Calibri" panose="020F0502020204030204" pitchFamily="34" charset="0"/>
              </a:rPr>
              <a:t>path</a:t>
            </a:r>
            <a:r>
              <a:rPr lang="zh-CN" altLang="en-US" sz="1400">
                <a:latin typeface="Calibri" panose="020F0502020204030204" pitchFamily="34" charset="0"/>
              </a:rPr>
              <a:t>/</a:t>
            </a:r>
            <a:r>
              <a:rPr lang="en-US" altLang="zh-CN" sz="1400">
                <a:latin typeface="Calibri" panose="020F0502020204030204" pitchFamily="34" charset="0"/>
              </a:rPr>
              <a:t>project</a:t>
            </a:r>
            <a:r>
              <a:rPr lang="zh-CN" altLang="en-US" sz="1400">
                <a:latin typeface="Calibri" panose="020F0502020204030204" pitchFamily="34" charset="0"/>
              </a:rPr>
              <a:t>.git'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stage('Build')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echo 'In Build Stage'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withMaven (maven: 'M3_5_2')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    // sh 'mvn clean package' for LINUX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    bat 'mvn package'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stage('Test')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echo 'In Test Stage'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withMaven(maven: 'M3_5_2')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    bat 'mvn test'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stage('Deploy')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echo 'In Deploy Stage'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bat 'copy "target\\home-0.1.0.BETA.war" "C:\\Users\\Administrator\\Desktop"'        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}</a:t>
            </a:r>
            <a:endParaRPr lang="zh-CN" altLang="en-US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02150" y="93980"/>
            <a:ext cx="7620000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</a:t>
            </a:r>
            <a:endParaRPr lang="en-US" altLang="zh-CN" sz="2000" b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pipeline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agent any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stages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stage('Source Checkout')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steps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git branch: 'master',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credentialsId: '52dfa145-d4a0-4240-bae9-8f786e323bbe',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url: 'ssh://</a:t>
            </a:r>
            <a:r>
              <a:rPr lang="en-US" altLang="zh-CN" sz="1200">
                <a:latin typeface="Calibri" panose="020F0502020204030204" pitchFamily="34" charset="0"/>
              </a:rPr>
              <a:t>user</a:t>
            </a:r>
            <a:r>
              <a:rPr lang="zh-CN" altLang="en-US" sz="1200">
                <a:latin typeface="Calibri" panose="020F0502020204030204" pitchFamily="34" charset="0"/>
              </a:rPr>
              <a:t>@www.</a:t>
            </a:r>
            <a:r>
              <a:rPr lang="en-US" altLang="zh-CN" sz="1200">
                <a:latin typeface="Calibri" panose="020F0502020204030204" pitchFamily="34" charset="0"/>
              </a:rPr>
              <a:t>hostname</a:t>
            </a:r>
            <a:r>
              <a:rPr lang="zh-CN" altLang="en-US" sz="1200">
                <a:latin typeface="Calibri" panose="020F0502020204030204" pitchFamily="34" charset="0"/>
              </a:rPr>
              <a:t>.com:</a:t>
            </a:r>
            <a:r>
              <a:rPr lang="en-US" altLang="zh-CN" sz="1200">
                <a:latin typeface="Calibri" panose="020F0502020204030204" pitchFamily="34" charset="0"/>
              </a:rPr>
              <a:t>port</a:t>
            </a:r>
            <a:r>
              <a:rPr lang="zh-CN" altLang="en-US" sz="1200">
                <a:latin typeface="Calibri" panose="020F0502020204030204" pitchFamily="34" charset="0"/>
              </a:rPr>
              <a:t>/</a:t>
            </a:r>
            <a:r>
              <a:rPr lang="en-US" altLang="zh-CN" sz="1200">
                <a:latin typeface="Calibri" panose="020F0502020204030204" pitchFamily="34" charset="0"/>
              </a:rPr>
              <a:t>path</a:t>
            </a:r>
            <a:r>
              <a:rPr lang="zh-CN" altLang="en-US" sz="1200">
                <a:latin typeface="Calibri" panose="020F0502020204030204" pitchFamily="34" charset="0"/>
              </a:rPr>
              <a:t>/</a:t>
            </a:r>
            <a:r>
              <a:rPr lang="en-US" altLang="zh-CN" sz="1200">
                <a:latin typeface="Calibri" panose="020F0502020204030204" pitchFamily="34" charset="0"/>
              </a:rPr>
              <a:t>project</a:t>
            </a:r>
            <a:r>
              <a:rPr lang="zh-CN" altLang="en-US" sz="1200">
                <a:latin typeface="Calibri" panose="020F0502020204030204" pitchFamily="34" charset="0"/>
              </a:rPr>
              <a:t>.git'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stage('Build')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steps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echo 'In Build Stage'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withMaven (maven: 'M3_5_2')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    // sh 'mvn clean package' for LINUX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    bat 'mvn package'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stage('Test')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steps{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echo 'In Test Stage'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withMaven(maven: 'M3_5_2')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    bat 'mvn test'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stage('Deploy')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steps{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echo 'In Deploy Stage'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bat 'copy "target\\home-0.1.0.BETA.war" "C:\\Users\\Administrator\\Desktop"'   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}</a:t>
            </a:r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297045" cy="521970"/>
            <a:chOff x="323" y="243"/>
            <a:chExt cx="6767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2840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3858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PIPELINE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9710" y="866140"/>
            <a:ext cx="4282440" cy="363093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chemeClr val="bg1"/>
                </a:solidFill>
                <a:latin typeface="Calibri" panose="020F0502020204030204" pitchFamily="34" charset="0"/>
              </a:rPr>
              <a:t>Declarative Pipeline</a:t>
            </a:r>
            <a:endParaRPr lang="en-US" altLang="zh-CN" sz="30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Declarative Pipeline is a more recent feature of Jenkins Pipeline which: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provides richer syntactical features over Scripted Pipeline syntax, and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is designed to make writing and reading Pipeline code easier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the pipeline block defines all the work done throughout your entire Pipeline.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688840" y="622935"/>
            <a:ext cx="653415" cy="1898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396865" y="511175"/>
            <a:ext cx="6437630" cy="438150"/>
            <a:chOff x="8499" y="805"/>
            <a:chExt cx="10138" cy="69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99" y="805"/>
              <a:ext cx="10139" cy="69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8607" y="932"/>
              <a:ext cx="346" cy="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6" name="流程图: 数据 5"/>
          <p:cNvSpPr/>
          <p:nvPr/>
        </p:nvSpPr>
        <p:spPr>
          <a:xfrm>
            <a:off x="4453255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219710" y="154305"/>
            <a:ext cx="6353175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SYNTAX - DECLARATIVE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7015" y="951865"/>
            <a:ext cx="11699240" cy="532320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Calibri" panose="020F0502020204030204" pitchFamily="34" charset="0"/>
              </a:rPr>
              <a:t>DECLARATIVE vs SCRIPTED Pipeline</a:t>
            </a:r>
            <a:endParaRPr lang="en-US" altLang="zh-CN" sz="28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</a:rPr>
              <a:t>When Jenkins Pipeline was first created, Groovy was selected as the foundation and shipped with an </a:t>
            </a:r>
            <a:r>
              <a:rPr lang="en-US" altLang="zh-CN" sz="2400">
                <a:solidFill>
                  <a:srgbClr val="FF0000"/>
                </a:solidFill>
                <a:latin typeface="Calibri" panose="020F0502020204030204" pitchFamily="34" charset="0"/>
              </a:rPr>
              <a:t>embedded Groovy engine</a:t>
            </a: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</a:rPr>
              <a:t> to provide advanced scripting capabilities;</a:t>
            </a:r>
            <a:endParaRPr lang="en-US" altLang="zh-CN" sz="24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</a:rPr>
              <a:t>Pipeline empowered by Groovy is now referred to as the "Scripted Pipeline" DSL;</a:t>
            </a:r>
            <a:endParaRPr lang="en-US" altLang="zh-CN" sz="24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</a:rPr>
              <a:t>The Groovy learning-curve isn’t typically desirable for all members of a given team;</a:t>
            </a:r>
            <a:endParaRPr lang="en-US" altLang="zh-CN" sz="24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</a:rPr>
              <a:t>Declarative Pipeline was created to offer a simpler and more opinionated syntax for authoring Jenkins Pipeline;</a:t>
            </a:r>
            <a:endParaRPr lang="en-US" altLang="zh-CN" sz="24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</a:rPr>
              <a:t>both able to use steps built into Pipeline or provided by plugins. Both are able to utilize Shared Libraries;</a:t>
            </a:r>
            <a:endParaRPr lang="en-US" altLang="zh-CN" sz="24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</a:rPr>
              <a:t>Declarative limits what is available to the user with a more strict and pre-defined structure, making it an ideal choice for simpler continuous delivery pipelines;</a:t>
            </a:r>
            <a:endParaRPr lang="en-US" altLang="zh-CN" sz="24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Calibri" panose="020F0502020204030204" pitchFamily="34" charset="0"/>
              </a:rPr>
              <a:t>Scripted provides very few limits, insofar that the only limits on structure and syntax tend to be defined by Groovy itself, rather than any Pipeline-specific systems, making it an ideal choice for power-users and those with more complex requirements.</a:t>
            </a:r>
            <a:endParaRPr lang="en-US" altLang="zh-CN" sz="2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411595" y="90170"/>
            <a:ext cx="5710555" cy="6862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</a:t>
            </a:r>
            <a:endParaRPr lang="en-US" altLang="zh-CN" sz="2000" b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pipeline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agent any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stages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stage('Source Checkout')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steps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git branch: 'master',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credentialsId: '52dfa145-d4a0-4240-bae9-8f786e323bbe',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url: 'ssh://</a:t>
            </a:r>
            <a:r>
              <a:rPr lang="en-US" altLang="zh-CN" sz="1200">
                <a:latin typeface="Calibri" panose="020F0502020204030204" pitchFamily="34" charset="0"/>
              </a:rPr>
              <a:t>user</a:t>
            </a:r>
            <a:r>
              <a:rPr lang="zh-CN" altLang="en-US" sz="1200">
                <a:latin typeface="Calibri" panose="020F0502020204030204" pitchFamily="34" charset="0"/>
              </a:rPr>
              <a:t>@www.</a:t>
            </a:r>
            <a:r>
              <a:rPr lang="en-US" altLang="zh-CN" sz="1200">
                <a:latin typeface="Calibri" panose="020F0502020204030204" pitchFamily="34" charset="0"/>
              </a:rPr>
              <a:t>hostname</a:t>
            </a:r>
            <a:r>
              <a:rPr lang="zh-CN" altLang="en-US" sz="1200">
                <a:latin typeface="Calibri" panose="020F0502020204030204" pitchFamily="34" charset="0"/>
              </a:rPr>
              <a:t>.com:</a:t>
            </a:r>
            <a:r>
              <a:rPr lang="en-US" altLang="zh-CN" sz="1200">
                <a:latin typeface="Calibri" panose="020F0502020204030204" pitchFamily="34" charset="0"/>
              </a:rPr>
              <a:t>port</a:t>
            </a:r>
            <a:r>
              <a:rPr lang="zh-CN" altLang="en-US" sz="1200">
                <a:latin typeface="Calibri" panose="020F0502020204030204" pitchFamily="34" charset="0"/>
              </a:rPr>
              <a:t>/</a:t>
            </a:r>
            <a:r>
              <a:rPr lang="en-US" altLang="zh-CN" sz="1200">
                <a:latin typeface="Calibri" panose="020F0502020204030204" pitchFamily="34" charset="0"/>
              </a:rPr>
              <a:t>path</a:t>
            </a:r>
            <a:r>
              <a:rPr lang="zh-CN" altLang="en-US" sz="1200">
                <a:latin typeface="Calibri" panose="020F0502020204030204" pitchFamily="34" charset="0"/>
              </a:rPr>
              <a:t>/</a:t>
            </a:r>
            <a:r>
              <a:rPr lang="en-US" altLang="zh-CN" sz="1200">
                <a:latin typeface="Calibri" panose="020F0502020204030204" pitchFamily="34" charset="0"/>
              </a:rPr>
              <a:t>project</a:t>
            </a:r>
            <a:r>
              <a:rPr lang="zh-CN" altLang="en-US" sz="1200">
                <a:latin typeface="Calibri" panose="020F0502020204030204" pitchFamily="34" charset="0"/>
              </a:rPr>
              <a:t>.git'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stage('Build')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steps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echo 'In Build Stage'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withMaven (maven: 'M3_5_2')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    // sh 'mvn clean package' for LINUX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    bat 'mvn package'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stage('Test')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steps{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echo 'In Test Stage'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withMaven(maven: 'M3_5_2')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    bat 'mvn test'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stage('Deploy')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steps{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echo 'In Deploy Stage'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    bat 'copy "target\\home-0.1.0.BETA.war" "C:\\Users\\Administrator\\Desktop"'   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}</a:t>
            </a:r>
            <a:endParaRPr lang="zh-CN" altLang="en-US" sz="1200">
              <a:latin typeface="Calibri" panose="020F050202020403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5105" y="154305"/>
            <a:ext cx="4297045" cy="521970"/>
            <a:chOff x="323" y="243"/>
            <a:chExt cx="6767" cy="822"/>
          </a:xfrm>
        </p:grpSpPr>
        <p:sp>
          <p:nvSpPr>
            <p:cNvPr id="5" name="流程图: 数据 4"/>
            <p:cNvSpPr/>
            <p:nvPr/>
          </p:nvSpPr>
          <p:spPr>
            <a:xfrm>
              <a:off x="2840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3805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PIPELINE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5425" y="736600"/>
            <a:ext cx="6247130" cy="5569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PIPELINE SCRIPT EXAMPLE</a:t>
            </a:r>
            <a:endParaRPr lang="en-US" altLang="zh-CN" sz="2000" b="1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node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stage('Source Checkout')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git branch: 'master',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credentialsId: '52dfa145-d4a0-4240-bae9-8f786e323bbe',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url: 'ssh://</a:t>
            </a:r>
            <a:r>
              <a:rPr lang="en-US" altLang="zh-CN" sz="1400">
                <a:latin typeface="Calibri" panose="020F0502020204030204" pitchFamily="34" charset="0"/>
              </a:rPr>
              <a:t>user</a:t>
            </a:r>
            <a:r>
              <a:rPr lang="zh-CN" altLang="en-US" sz="1400">
                <a:latin typeface="Calibri" panose="020F0502020204030204" pitchFamily="34" charset="0"/>
              </a:rPr>
              <a:t>@www.</a:t>
            </a:r>
            <a:r>
              <a:rPr lang="en-US" altLang="zh-CN" sz="1400">
                <a:latin typeface="Calibri" panose="020F0502020204030204" pitchFamily="34" charset="0"/>
              </a:rPr>
              <a:t>hostname</a:t>
            </a:r>
            <a:r>
              <a:rPr lang="zh-CN" altLang="en-US" sz="1400">
                <a:latin typeface="Calibri" panose="020F0502020204030204" pitchFamily="34" charset="0"/>
              </a:rPr>
              <a:t>.com:</a:t>
            </a:r>
            <a:r>
              <a:rPr lang="en-US" altLang="zh-CN" sz="1400">
                <a:latin typeface="Calibri" panose="020F0502020204030204" pitchFamily="34" charset="0"/>
              </a:rPr>
              <a:t>port</a:t>
            </a:r>
            <a:r>
              <a:rPr lang="zh-CN" altLang="en-US" sz="1400">
                <a:latin typeface="Calibri" panose="020F0502020204030204" pitchFamily="34" charset="0"/>
              </a:rPr>
              <a:t>/</a:t>
            </a:r>
            <a:r>
              <a:rPr lang="en-US" altLang="zh-CN" sz="1400">
                <a:latin typeface="Calibri" panose="020F0502020204030204" pitchFamily="34" charset="0"/>
              </a:rPr>
              <a:t>path</a:t>
            </a:r>
            <a:r>
              <a:rPr lang="zh-CN" altLang="en-US" sz="1400">
                <a:latin typeface="Calibri" panose="020F0502020204030204" pitchFamily="34" charset="0"/>
              </a:rPr>
              <a:t>/</a:t>
            </a:r>
            <a:r>
              <a:rPr lang="en-US" altLang="zh-CN" sz="1400">
                <a:latin typeface="Calibri" panose="020F0502020204030204" pitchFamily="34" charset="0"/>
              </a:rPr>
              <a:t>project</a:t>
            </a:r>
            <a:r>
              <a:rPr lang="zh-CN" altLang="en-US" sz="1400">
                <a:latin typeface="Calibri" panose="020F0502020204030204" pitchFamily="34" charset="0"/>
              </a:rPr>
              <a:t>.git'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stage('Build')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echo 'In Build Stage'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withMaven (maven: 'M3_5_2')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    // sh 'mvn clean package' for LINUX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    bat 'mvn package'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stage('Test')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echo 'In Test Stage'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withMaven(maven: 'M3_5_2')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    bat 'mvn test'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stage('Deploy') {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echo 'In Deploy Stage'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    bat 'copy "target\\home-0.1.0.BETA.war" "C:\\Users\\Administrator\\Desktop"'        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    }</a:t>
            </a:r>
            <a:endParaRPr lang="zh-CN" altLang="en-US" sz="1400">
              <a:latin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</a:rPr>
              <a:t>}</a:t>
            </a:r>
            <a:endParaRPr lang="zh-CN" altLang="en-US" sz="1400">
              <a:latin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81300" y="2757170"/>
            <a:ext cx="413258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b="1">
                <a:solidFill>
                  <a:srgbClr val="FF0000"/>
                </a:solidFill>
                <a:latin typeface="Calibri" panose="020F0502020204030204" pitchFamily="34" charset="0"/>
              </a:rPr>
              <a:t>LHS = RHS</a:t>
            </a:r>
            <a:endParaRPr lang="en-US" sz="4000" b="1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</a:rPr>
              <a:t>(doing same things same stages)</a:t>
            </a:r>
            <a:endParaRPr lang="en-US" sz="2000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6" name="流程图: 数据 5"/>
          <p:cNvSpPr/>
          <p:nvPr/>
        </p:nvSpPr>
        <p:spPr>
          <a:xfrm>
            <a:off x="4453255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219710" y="154305"/>
            <a:ext cx="6353175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SYNTAX - DECLARATIVE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89685" y="951865"/>
            <a:ext cx="9613900" cy="495427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600" b="1">
                <a:solidFill>
                  <a:schemeClr val="bg1"/>
                </a:solidFill>
                <a:latin typeface="Calibri" panose="020F0502020204030204" pitchFamily="34" charset="0"/>
              </a:rPr>
              <a:t>for Declarative Pipeline</a:t>
            </a:r>
            <a:endParaRPr lang="en-US" altLang="zh-CN" sz="36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</a:rPr>
              <a:t>follow the same rules as </a:t>
            </a:r>
            <a:r>
              <a:rPr lang="en-US" altLang="zh-CN" sz="2800">
                <a:solidFill>
                  <a:srgbClr val="FF0000"/>
                </a:solidFill>
                <a:latin typeface="Calibri" panose="020F0502020204030204" pitchFamily="34" charset="0"/>
              </a:rPr>
              <a:t>Groovy’s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</a:rPr>
              <a:t> syntax except the followings:</a:t>
            </a:r>
            <a:endParaRPr lang="en-US" altLang="zh-CN" sz="28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</a:rPr>
              <a:t>The top-level of the Pipeline must be a block, specifically: pipeline { }</a:t>
            </a:r>
            <a:endParaRPr lang="en-US" altLang="zh-CN" sz="28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</a:rPr>
              <a:t>No semicolons as statement separators. Each statement has to be on its own line</a:t>
            </a:r>
            <a:endParaRPr lang="en-US" altLang="zh-CN" sz="28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</a:rPr>
              <a:t>Blocks must only consist of </a:t>
            </a:r>
            <a:r>
              <a:rPr lang="en-US" altLang="zh-CN" sz="2800">
                <a:solidFill>
                  <a:srgbClr val="FFFF00"/>
                </a:solidFill>
                <a:latin typeface="Calibri" panose="020F0502020204030204" pitchFamily="34" charset="0"/>
              </a:rPr>
              <a:t>Sections, Directives, Steps, or assignment statements</a:t>
            </a:r>
            <a:endParaRPr lang="en-US" altLang="zh-CN" sz="280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</a:rPr>
              <a:t>A </a:t>
            </a:r>
            <a:r>
              <a:rPr lang="en-US" altLang="zh-CN" sz="2800">
                <a:solidFill>
                  <a:srgbClr val="FFFF00"/>
                </a:solidFill>
                <a:latin typeface="Calibri" panose="020F0502020204030204" pitchFamily="34" charset="0"/>
              </a:rPr>
              <a:t>property reference statement is treated as no-argument method</a:t>
            </a: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</a:rPr>
              <a:t> invocation. So for example, input is treated as input()</a:t>
            </a:r>
            <a:endParaRPr lang="en-US" altLang="zh-CN" sz="28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502150" y="736600"/>
            <a:ext cx="7620000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SECTION</a:t>
            </a:r>
            <a:endParaRPr lang="en-US" altLang="zh-CN" b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agent none</a:t>
            </a:r>
            <a:r>
              <a:rPr lang="zh-CN" altLang="en-US" sz="2000">
                <a:latin typeface="Calibri" panose="020F0502020204030204" pitchFamily="34" charset="0"/>
              </a:rPr>
              <a:t> 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stage('Example Build')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agent </a:t>
            </a:r>
            <a:r>
              <a:rPr lang="zh-CN" altLang="en-US" sz="2000">
                <a:latin typeface="Calibri" panose="020F0502020204030204" pitchFamily="34" charset="0"/>
              </a:rPr>
              <a:t>{ docker 'maven:3-alpine' } 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echo 'Hello, Maven'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sh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'mvn </a:t>
            </a:r>
            <a:r>
              <a:rPr lang="zh-CN" altLang="en-US" sz="2000">
                <a:latin typeface="Calibri" panose="020F0502020204030204" pitchFamily="34" charset="0"/>
              </a:rPr>
              <a:t>--version'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stage('Example Test')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agent </a:t>
            </a:r>
            <a:r>
              <a:rPr lang="zh-CN" altLang="en-US" sz="2000">
                <a:latin typeface="Calibri" panose="020F0502020204030204" pitchFamily="34" charset="0"/>
              </a:rPr>
              <a:t>{ docker 'openjdk:8-jre' } 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echo 'Hello, JDK'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sh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'java </a:t>
            </a:r>
            <a:r>
              <a:rPr lang="zh-CN" altLang="en-US" sz="2000">
                <a:latin typeface="Calibri" panose="020F0502020204030204" pitchFamily="34" charset="0"/>
              </a:rPr>
              <a:t>-version'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9710" y="154305"/>
            <a:ext cx="7540625" cy="521970"/>
            <a:chOff x="346" y="243"/>
            <a:chExt cx="1187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7971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8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46" y="243"/>
              <a:ext cx="1054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PIPELINE DIRECTIVE</a:t>
              </a: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 DECLARATIVE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5425" y="2926080"/>
            <a:ext cx="48933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SECTION</a:t>
            </a:r>
            <a:endParaRPr lang="en-US" altLang="zh-CN" b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agent </a:t>
            </a:r>
            <a:r>
              <a:rPr lang="zh-CN" altLang="en-US" sz="2000">
                <a:latin typeface="Calibri" panose="020F0502020204030204" pitchFamily="34" charset="0"/>
              </a:rPr>
              <a:t>{ docker 'maven:3-alpine' } 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stage('Example Build')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sh 'mvn -B clean verify'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lang="en-US" altLang="zh-CN" sz="2000">
                <a:latin typeface="Calibri" panose="020F0502020204030204" pitchFamily="34" charset="0"/>
              </a:rPr>
              <a:t>...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425" y="676275"/>
            <a:ext cx="14446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AGENT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548630"/>
            <a:ext cx="4281805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any, none. label, node, docker, dockerfile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In the top-level pipeline block and each stage block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1198245"/>
            <a:ext cx="3992245" cy="175323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specifies where the entire Pipeline, or a specific stage, execution environment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the agent section must be defined at the top-level inside the pipeline block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stage-level usage is optional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9710" y="154305"/>
            <a:ext cx="7540625" cy="521970"/>
            <a:chOff x="346" y="243"/>
            <a:chExt cx="1187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7971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8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46" y="243"/>
              <a:ext cx="1054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PIPELINE DIRECTIVE</a:t>
              </a: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 DECLARATIVE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76275"/>
            <a:ext cx="30289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AGENT - docker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548630"/>
            <a:ext cx="4281805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any, none. label, node, docker, dockerfile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In the top-level pipeline block and each stage block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1198245"/>
            <a:ext cx="3992245" cy="341503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the given container which will be dynamically provisioned on a node pre-configured to accept Docker-based Pipelines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docker also optionally accepts an 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args 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parameter which may contain arguments to pass directly to a docker run invocation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and an 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alwaysPull 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option, which will force a docker pull even if the image name is already present. For example: agent { docker 'maven:3-alpine' }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02150" y="736600"/>
            <a:ext cx="762000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SECTION</a:t>
            </a:r>
            <a:endParaRPr lang="en-US" altLang="zh-CN" b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agent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docker </a:t>
            </a:r>
            <a:r>
              <a:rPr lang="zh-CN" altLang="en-US" sz="2000">
                <a:latin typeface="Calibri" panose="020F0502020204030204" pitchFamily="34" charset="0"/>
              </a:rPr>
              <a:t>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image 'maven:3-alpine'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label 'my-defined-label'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args  </a:t>
            </a:r>
            <a:r>
              <a:rPr lang="zh-CN" altLang="en-US" sz="2000">
                <a:latin typeface="Calibri" panose="020F0502020204030204" pitchFamily="34" charset="0"/>
              </a:rPr>
              <a:t>'-v /tmp:/tmp'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zh-CN" altLang="en-US" sz="2000">
                <a:latin typeface="Calibri" panose="020F0502020204030204" pitchFamily="34" charset="0"/>
                <a:sym typeface="+mn-ea"/>
              </a:rPr>
              <a:t>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stage('Example Build')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    sh 'mvn -B clean verify'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}</a:t>
            </a:r>
            <a:endParaRPr lang="zh-CN" altLang="en-US" sz="20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</a:t>
            </a:r>
            <a:r>
              <a:rPr lang="en-US" altLang="zh-CN" sz="2000">
                <a:latin typeface="Calibri" panose="020F0502020204030204" pitchFamily="34" charset="0"/>
                <a:sym typeface="+mn-ea"/>
              </a:rPr>
              <a:t>}</a:t>
            </a:r>
            <a:endParaRPr lang="en-US" altLang="zh-CN" sz="2000">
              <a:latin typeface="Calibri" panose="020F0502020204030204" pitchFamily="34" charset="0"/>
              <a:sym typeface="+mn-ea"/>
            </a:endParaRPr>
          </a:p>
          <a:p>
            <a:r>
              <a:rPr lang="en-US" altLang="zh-CN" sz="2000">
                <a:latin typeface="Calibri" panose="020F0502020204030204" pitchFamily="34" charset="0"/>
                <a:sym typeface="+mn-ea"/>
              </a:rPr>
              <a:t>    }</a:t>
            </a:r>
            <a:endParaRPr lang="en-US" altLang="zh-CN" sz="20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502150" y="736600"/>
            <a:ext cx="7620000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SECTION</a:t>
            </a:r>
            <a:endParaRPr lang="en-US" altLang="zh-CN" b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agent {</a:t>
            </a:r>
            <a:endParaRPr lang="zh-CN" altLang="en-US" sz="2000">
              <a:latin typeface="Calibri" panose="020F0502020204030204" pitchFamily="34" charset="0"/>
            </a:endParaRPr>
          </a:p>
          <a:p>
            <a:pPr lvl="1"/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// Equivalent to "docker build -f Dockerfile.build --build-arg version=1.0.2 ./build/</a:t>
            </a:r>
            <a:endParaRPr lang="zh-CN" altLang="en-US" sz="20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  <a:p>
            <a:pPr lvl="0"/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dockerfile </a:t>
            </a:r>
            <a:r>
              <a:rPr lang="zh-CN" altLang="en-US" sz="2000">
                <a:latin typeface="Calibri" panose="020F0502020204030204" pitchFamily="34" charset="0"/>
              </a:rPr>
              <a:t>{</a:t>
            </a:r>
            <a:endParaRPr lang="zh-CN" altLang="en-US" sz="2000">
              <a:latin typeface="Calibri" panose="020F0502020204030204" pitchFamily="34" charset="0"/>
            </a:endParaRPr>
          </a:p>
          <a:p>
            <a:pPr lvl="0"/>
            <a:r>
              <a:rPr lang="zh-CN" altLang="en-US" sz="2000">
                <a:latin typeface="Calibri" panose="020F0502020204030204" pitchFamily="34" charset="0"/>
              </a:rPr>
              <a:t>            filename 'Dockerfile.build'</a:t>
            </a:r>
            <a:endParaRPr lang="zh-CN" altLang="en-US" sz="2000">
              <a:latin typeface="Calibri" panose="020F0502020204030204" pitchFamily="34" charset="0"/>
            </a:endParaRPr>
          </a:p>
          <a:p>
            <a:pPr lvl="0"/>
            <a:r>
              <a:rPr lang="zh-CN" altLang="en-US" sz="2000">
                <a:latin typeface="Calibri" panose="020F0502020204030204" pitchFamily="34" charset="0"/>
              </a:rPr>
              <a:t>            dir 'build'</a:t>
            </a:r>
            <a:endParaRPr lang="zh-CN" altLang="en-US" sz="2000">
              <a:latin typeface="Calibri" panose="020F0502020204030204" pitchFamily="34" charset="0"/>
            </a:endParaRPr>
          </a:p>
          <a:p>
            <a:pPr lvl="0"/>
            <a:r>
              <a:rPr lang="zh-CN" altLang="en-US" sz="2000">
                <a:latin typeface="Calibri" panose="020F0502020204030204" pitchFamily="34" charset="0"/>
              </a:rPr>
              <a:t>            label 'my-defined-label'</a:t>
            </a:r>
            <a:endParaRPr lang="zh-CN" altLang="en-US" sz="2000">
              <a:latin typeface="Calibri" panose="020F0502020204030204" pitchFamily="34" charset="0"/>
            </a:endParaRPr>
          </a:p>
          <a:p>
            <a:pPr lvl="0"/>
            <a:r>
              <a:rPr lang="zh-CN" altLang="en-US" sz="2000">
                <a:latin typeface="Calibri" panose="020F0502020204030204" pitchFamily="34" charset="0"/>
              </a:rPr>
              <a:t>            additionalBuildArgs  '--build-arg version=1.0.2'</a:t>
            </a:r>
            <a:endParaRPr lang="zh-CN" altLang="en-US" sz="2000">
              <a:latin typeface="Calibri" panose="020F0502020204030204" pitchFamily="34" charset="0"/>
            </a:endParaRPr>
          </a:p>
          <a:p>
            <a:pPr lvl="0"/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pPr lvl="0"/>
            <a:r>
              <a:rPr lang="zh-CN" altLang="en-US" sz="2000">
                <a:latin typeface="Calibri" panose="020F0502020204030204" pitchFamily="34" charset="0"/>
              </a:rPr>
              <a:t>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zh-CN" altLang="en-US" sz="2000">
                <a:latin typeface="Calibri" panose="020F0502020204030204" pitchFamily="34" charset="0"/>
                <a:sym typeface="+mn-ea"/>
              </a:rPr>
              <a:t>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stage('Example Build')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    sh 'mvn -B clean verify'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}</a:t>
            </a:r>
            <a:endParaRPr lang="zh-CN" altLang="en-US" sz="20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</a:t>
            </a:r>
            <a:r>
              <a:rPr lang="en-US" altLang="zh-CN" sz="2000">
                <a:latin typeface="Calibri" panose="020F0502020204030204" pitchFamily="34" charset="0"/>
                <a:sym typeface="+mn-ea"/>
              </a:rPr>
              <a:t>}</a:t>
            </a:r>
            <a:endParaRPr lang="en-US" altLang="zh-CN" sz="2000">
              <a:latin typeface="Calibri" panose="020F0502020204030204" pitchFamily="34" charset="0"/>
              <a:sym typeface="+mn-ea"/>
            </a:endParaRPr>
          </a:p>
          <a:p>
            <a:r>
              <a:rPr lang="en-US" altLang="zh-CN" sz="2000">
                <a:latin typeface="Calibri" panose="020F0502020204030204" pitchFamily="34" charset="0"/>
                <a:sym typeface="+mn-ea"/>
              </a:rPr>
              <a:t>    }</a:t>
            </a:r>
            <a:endParaRPr lang="en-US" altLang="zh-CN" sz="20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9710" y="154305"/>
            <a:ext cx="7540625" cy="521970"/>
            <a:chOff x="346" y="243"/>
            <a:chExt cx="1187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7971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8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46" y="243"/>
              <a:ext cx="1054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PIPELINE DIRECTIVE</a:t>
              </a: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 DECLARATIVE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76275"/>
            <a:ext cx="35998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AGENT - dockerfile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548630"/>
            <a:ext cx="4281805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any, none. label, node, docker, dockerfile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In the top-level pipeline block and each stage block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1198245"/>
            <a:ext cx="3992245" cy="369252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Execute the Pipeline, or stage, with a container built from a Dockerfile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In order to use this option, the 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Jenkinsfile 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must be loaded from either a Multibranch Pipeline, or a "Pipeline from SCM."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Conventionally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Dockerfile lives in the root of the source repository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dir 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option specifies building 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directory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filename 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option specifies 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Dockerfile's filename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additionalBuildArgs 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option specifies 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additional arguments to the build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02150" y="736600"/>
            <a:ext cx="7620000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ENVIRONMENT DIRECTIVE</a:t>
            </a:r>
            <a:endParaRPr lang="en-US" altLang="zh-CN" b="1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</a:rPr>
              <a:t>gent any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environment</a:t>
            </a:r>
            <a:r>
              <a:rPr lang="zh-CN" altLang="en-US" sz="2000">
                <a:latin typeface="Calibri" panose="020F0502020204030204" pitchFamily="34" charset="0"/>
              </a:rPr>
              <a:t> { 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lang="en-US" altLang="zh-CN" sz="2000">
                <a:latin typeface="Calibri" panose="020F0502020204030204" pitchFamily="34" charset="0"/>
              </a:rPr>
              <a:t>MAVEN</a:t>
            </a:r>
            <a:r>
              <a:rPr lang="zh-CN" altLang="en-US" sz="2000">
                <a:latin typeface="Calibri" panose="020F0502020204030204" pitchFamily="34" charset="0"/>
              </a:rPr>
              <a:t> = '</a:t>
            </a:r>
            <a:r>
              <a:rPr lang="en-US" altLang="zh-CN" sz="2000">
                <a:latin typeface="Calibri" panose="020F0502020204030204" pitchFamily="34" charset="0"/>
              </a:rPr>
              <a:t>M3_5_2</a:t>
            </a:r>
            <a:r>
              <a:rPr lang="zh-CN" altLang="en-US" sz="2000">
                <a:latin typeface="Calibri" panose="020F0502020204030204" pitchFamily="34" charset="0"/>
              </a:rPr>
              <a:t>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lang="en-US" altLang="zh-CN" sz="2000">
                <a:latin typeface="Calibri" panose="020F0502020204030204" pitchFamily="34" charset="0"/>
              </a:rPr>
              <a:t>JDK = 'jdk8'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en-US" altLang="zh-CN" sz="2000">
                <a:latin typeface="Calibri" panose="020F0502020204030204" pitchFamily="34" charset="0"/>
              </a:rPr>
              <a:t>        AN_ACCESS_KEY = credentials('52dfa145-d4a0-4240-bae9-8f786e323bbe')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stage('</a:t>
            </a:r>
            <a:r>
              <a:rPr lang="en-US" altLang="zh-CN" sz="2000">
                <a:latin typeface="Calibri" panose="020F0502020204030204" pitchFamily="34" charset="0"/>
              </a:rPr>
              <a:t>BUILD</a:t>
            </a:r>
            <a:r>
              <a:rPr lang="zh-CN" altLang="en-US" sz="2000">
                <a:latin typeface="Calibri" panose="020F0502020204030204" pitchFamily="34" charset="0"/>
              </a:rPr>
              <a:t>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environment</a:t>
            </a:r>
            <a:r>
              <a:rPr lang="zh-CN" altLang="en-US" sz="2000">
                <a:latin typeface="Calibri" panose="020F0502020204030204" pitchFamily="34" charset="0"/>
              </a:rPr>
              <a:t> { 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AN_ACCESS_KEY = credentials('my-prefined-secret-text') 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</a:t>
            </a:r>
            <a:r>
              <a:rPr lang="en-US" altLang="zh-CN" sz="2000">
                <a:latin typeface="Calibri" panose="020F0502020204030204" pitchFamily="34" charset="0"/>
              </a:rPr>
              <a:t>//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}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9710" y="154305"/>
            <a:ext cx="7540625" cy="521970"/>
            <a:chOff x="346" y="243"/>
            <a:chExt cx="1187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7971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280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46" y="243"/>
              <a:ext cx="1054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PIPELINE DIRECTIVE</a:t>
              </a: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- DECLARATIVE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76275"/>
            <a:ext cx="29902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ENVIRONMENT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548630"/>
            <a:ext cx="4281805" cy="76835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NONE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Inside the pipeline block, or within stage directives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Helper Method	credentials()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1198245"/>
            <a:ext cx="3992245" cy="258445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key-value pairs environment variables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for Credentials which are of type "Standard username and password", the environment variable specified will be set to 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username:password</a:t>
            </a:r>
            <a:endParaRPr lang="en-US" altLang="zh-CN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two additional environment variables will be automatically be defined: 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MYVARNAME_USR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 and 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MYVARNAME_PSW</a:t>
            </a:r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</a:rPr>
              <a:t> respective</a:t>
            </a:r>
            <a:endParaRPr lang="en-US" altLang="zh-CN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281805" y="801370"/>
            <a:ext cx="7620000" cy="5939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OPTIONS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 DIRECTIVE</a:t>
            </a:r>
            <a:endParaRPr lang="en-US" altLang="zh-CN" sz="2000" b="1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</a:rPr>
              <a:t>gent any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options</a:t>
            </a:r>
            <a:r>
              <a:rPr lang="zh-CN" altLang="en-US" sz="2000">
                <a:latin typeface="Calibri" panose="020F0502020204030204" pitchFamily="34" charset="0"/>
              </a:rPr>
              <a:t>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timeout(time: 1, unit: 'HOURS') 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stage('</a:t>
            </a:r>
            <a:r>
              <a:rPr lang="en-US" altLang="zh-CN" sz="2000">
                <a:latin typeface="Calibri" panose="020F0502020204030204" pitchFamily="34" charset="0"/>
              </a:rPr>
              <a:t>BUILD</a:t>
            </a:r>
            <a:r>
              <a:rPr lang="zh-CN" altLang="en-US" sz="2000">
                <a:latin typeface="Calibri" panose="020F0502020204030204" pitchFamily="34" charset="0"/>
              </a:rPr>
              <a:t>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           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// available stage options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           // (skipDefaultCheckout/timeout/retry/timestamps)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options</a:t>
            </a:r>
            <a:r>
              <a:rPr lang="zh-CN" altLang="en-US" sz="2000">
                <a:latin typeface="Calibri" panose="020F0502020204030204" pitchFamily="34" charset="0"/>
              </a:rPr>
              <a:t>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timeout(time: </a:t>
            </a:r>
            <a:r>
              <a:rPr lang="en-US" altLang="zh-CN" sz="2000">
                <a:latin typeface="Calibri" panose="020F0502020204030204" pitchFamily="34" charset="0"/>
              </a:rPr>
              <a:t>5</a:t>
            </a:r>
            <a:r>
              <a:rPr lang="zh-CN" altLang="en-US" sz="2000">
                <a:latin typeface="Calibri" panose="020F0502020204030204" pitchFamily="34" charset="0"/>
              </a:rPr>
              <a:t>, unit: '</a:t>
            </a:r>
            <a:r>
              <a:rPr lang="en-US" altLang="zh-CN" sz="2000">
                <a:latin typeface="Calibri" panose="020F0502020204030204" pitchFamily="34" charset="0"/>
              </a:rPr>
              <a:t>MINUTES</a:t>
            </a:r>
            <a:r>
              <a:rPr lang="zh-CN" altLang="en-US" sz="2000">
                <a:latin typeface="Calibri" panose="020F0502020204030204" pitchFamily="34" charset="0"/>
              </a:rPr>
              <a:t>') 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</a:t>
            </a:r>
            <a:r>
              <a:rPr lang="en-US" altLang="zh-CN" sz="2000">
                <a:latin typeface="Calibri" panose="020F0502020204030204" pitchFamily="34" charset="0"/>
              </a:rPr>
              <a:t>//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}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76275"/>
            <a:ext cx="18554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OPTIONS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671185"/>
            <a:ext cx="4281805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NONE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Only once, inside the pipeline block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1198245"/>
            <a:ext cx="3992245" cy="427672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configuring Pipeline-specific options from within the Pipeline itself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pipeline provides a number of these options, such as buildDiscarder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may also be provided by plugins, such as timestamps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some of the available options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buildDiscarder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disableConcurrentBuilds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overrideIndexTriggers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skipDefaultCheckout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skipStagesAfterUnstable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checkoutToSubdirectory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timeout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retry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timestamps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流程图: 数据 7"/>
          <p:cNvSpPr/>
          <p:nvPr/>
        </p:nvSpPr>
        <p:spPr>
          <a:xfrm>
            <a:off x="5061585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19710" y="154305"/>
            <a:ext cx="6694170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DIRECTIVE</a:t>
            </a: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DECLARATIVE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图片 35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3"/>
          <a:stretch>
            <a:fillRect/>
          </a:stretch>
        </p:blipFill>
        <p:spPr>
          <a:xfrm>
            <a:off x="-22711" y="5081"/>
            <a:ext cx="12222771" cy="6888479"/>
          </a:xfrm>
          <a:prstGeom prst="rect">
            <a:avLst/>
          </a:prstGeom>
        </p:spPr>
      </p:pic>
      <p:sp>
        <p:nvSpPr>
          <p:cNvPr id="384" name="任意多边形 383"/>
          <p:cNvSpPr/>
          <p:nvPr/>
        </p:nvSpPr>
        <p:spPr>
          <a:xfrm>
            <a:off x="1240790" y="1351915"/>
            <a:ext cx="10960735" cy="5048250"/>
          </a:xfrm>
          <a:custGeom>
            <a:avLst/>
            <a:gdLst>
              <a:gd name="connsiteX0" fmla="*/ 1094187 w 10960496"/>
              <a:gd name="connsiteY0" fmla="*/ 0 h 4427583"/>
              <a:gd name="connsiteX1" fmla="*/ 5432005 w 10960496"/>
              <a:gd name="connsiteY1" fmla="*/ 0 h 4427583"/>
              <a:gd name="connsiteX2" fmla="*/ 8235450 w 10960496"/>
              <a:gd name="connsiteY2" fmla="*/ 0 h 4427583"/>
              <a:gd name="connsiteX3" fmla="*/ 10960496 w 10960496"/>
              <a:gd name="connsiteY3" fmla="*/ 0 h 4427583"/>
              <a:gd name="connsiteX4" fmla="*/ 10960496 w 10960496"/>
              <a:gd name="connsiteY4" fmla="*/ 4427583 h 4427583"/>
              <a:gd name="connsiteX5" fmla="*/ 8235450 w 10960496"/>
              <a:gd name="connsiteY5" fmla="*/ 4427583 h 4427583"/>
              <a:gd name="connsiteX6" fmla="*/ 5432005 w 10960496"/>
              <a:gd name="connsiteY6" fmla="*/ 4427583 h 4427583"/>
              <a:gd name="connsiteX7" fmla="*/ 0 w 10960496"/>
              <a:gd name="connsiteY7" fmla="*/ 4427583 h 442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60496" h="4427583">
                <a:moveTo>
                  <a:pt x="1094187" y="0"/>
                </a:moveTo>
                <a:lnTo>
                  <a:pt x="5432005" y="0"/>
                </a:lnTo>
                <a:lnTo>
                  <a:pt x="8235450" y="0"/>
                </a:lnTo>
                <a:lnTo>
                  <a:pt x="10960496" y="0"/>
                </a:lnTo>
                <a:lnTo>
                  <a:pt x="10960496" y="4427583"/>
                </a:lnTo>
                <a:lnTo>
                  <a:pt x="8235450" y="4427583"/>
                </a:lnTo>
                <a:lnTo>
                  <a:pt x="5432005" y="4427583"/>
                </a:lnTo>
                <a:lnTo>
                  <a:pt x="0" y="4427583"/>
                </a:lnTo>
                <a:close/>
              </a:path>
            </a:pathLst>
          </a:cu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Freeform 183"/>
          <p:cNvSpPr/>
          <p:nvPr/>
        </p:nvSpPr>
        <p:spPr bwMode="auto">
          <a:xfrm>
            <a:off x="5358432" y="1214152"/>
            <a:ext cx="6825353" cy="772225"/>
          </a:xfrm>
          <a:custGeom>
            <a:avLst/>
            <a:gdLst>
              <a:gd name="T0" fmla="*/ 5639 w 5639"/>
              <a:gd name="T1" fmla="*/ 0 h 638"/>
              <a:gd name="T2" fmla="*/ 158 w 5639"/>
              <a:gd name="T3" fmla="*/ 0 h 638"/>
              <a:gd name="T4" fmla="*/ 0 w 5639"/>
              <a:gd name="T5" fmla="*/ 638 h 638"/>
              <a:gd name="T6" fmla="*/ 5639 w 5639"/>
              <a:gd name="T7" fmla="*/ 638 h 638"/>
              <a:gd name="T8" fmla="*/ 5639 w 5639"/>
              <a:gd name="T9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9" h="638">
                <a:moveTo>
                  <a:pt x="5639" y="0"/>
                </a:moveTo>
                <a:lnTo>
                  <a:pt x="158" y="0"/>
                </a:lnTo>
                <a:lnTo>
                  <a:pt x="0" y="638"/>
                </a:lnTo>
                <a:lnTo>
                  <a:pt x="5639" y="638"/>
                </a:lnTo>
                <a:lnTo>
                  <a:pt x="563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025265" y="6236335"/>
            <a:ext cx="8174990" cy="657225"/>
            <a:chOff x="4025130" y="5802761"/>
            <a:chExt cx="8174931" cy="1079663"/>
          </a:xfrm>
        </p:grpSpPr>
        <p:sp>
          <p:nvSpPr>
            <p:cNvPr id="185" name="Freeform 184"/>
            <p:cNvSpPr/>
            <p:nvPr/>
          </p:nvSpPr>
          <p:spPr bwMode="auto">
            <a:xfrm>
              <a:off x="5707563" y="5802761"/>
              <a:ext cx="6492498" cy="268705"/>
            </a:xfrm>
            <a:custGeom>
              <a:avLst/>
              <a:gdLst>
                <a:gd name="T0" fmla="*/ 5364 w 5364"/>
                <a:gd name="T1" fmla="*/ 0 h 222"/>
                <a:gd name="T2" fmla="*/ 56 w 5364"/>
                <a:gd name="T3" fmla="*/ 0 h 222"/>
                <a:gd name="T4" fmla="*/ 0 w 5364"/>
                <a:gd name="T5" fmla="*/ 222 h 222"/>
                <a:gd name="T6" fmla="*/ 5364 w 5364"/>
                <a:gd name="T7" fmla="*/ 222 h 222"/>
                <a:gd name="T8" fmla="*/ 5364 w 536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4" h="222">
                  <a:moveTo>
                    <a:pt x="5364" y="0"/>
                  </a:moveTo>
                  <a:lnTo>
                    <a:pt x="56" y="0"/>
                  </a:lnTo>
                  <a:lnTo>
                    <a:pt x="0" y="222"/>
                  </a:lnTo>
                  <a:lnTo>
                    <a:pt x="5364" y="222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85"/>
            <p:cNvSpPr/>
            <p:nvPr/>
          </p:nvSpPr>
          <p:spPr bwMode="auto">
            <a:xfrm>
              <a:off x="5707563" y="5802761"/>
              <a:ext cx="6492498" cy="268705"/>
            </a:xfrm>
            <a:custGeom>
              <a:avLst/>
              <a:gdLst>
                <a:gd name="T0" fmla="*/ 5364 w 5364"/>
                <a:gd name="T1" fmla="*/ 0 h 222"/>
                <a:gd name="T2" fmla="*/ 56 w 5364"/>
                <a:gd name="T3" fmla="*/ 0 h 222"/>
                <a:gd name="T4" fmla="*/ 0 w 5364"/>
                <a:gd name="T5" fmla="*/ 222 h 222"/>
                <a:gd name="T6" fmla="*/ 5364 w 5364"/>
                <a:gd name="T7" fmla="*/ 222 h 222"/>
                <a:gd name="T8" fmla="*/ 5364 w 5364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4" h="222">
                  <a:moveTo>
                    <a:pt x="5364" y="0"/>
                  </a:moveTo>
                  <a:lnTo>
                    <a:pt x="56" y="0"/>
                  </a:lnTo>
                  <a:lnTo>
                    <a:pt x="0" y="222"/>
                  </a:lnTo>
                  <a:lnTo>
                    <a:pt x="5364" y="222"/>
                  </a:lnTo>
                  <a:lnTo>
                    <a:pt x="5364" y="0"/>
                  </a:lnTo>
                </a:path>
              </a:pathLst>
            </a:custGeom>
            <a:solidFill>
              <a:srgbClr val="A3CFE8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86"/>
            <p:cNvSpPr/>
            <p:nvPr/>
          </p:nvSpPr>
          <p:spPr bwMode="auto">
            <a:xfrm>
              <a:off x="4025130" y="6629453"/>
              <a:ext cx="510782" cy="252971"/>
            </a:xfrm>
            <a:custGeom>
              <a:avLst/>
              <a:gdLst>
                <a:gd name="T0" fmla="*/ 422 w 422"/>
                <a:gd name="T1" fmla="*/ 0 h 209"/>
                <a:gd name="T2" fmla="*/ 51 w 422"/>
                <a:gd name="T3" fmla="*/ 0 h 209"/>
                <a:gd name="T4" fmla="*/ 0 w 422"/>
                <a:gd name="T5" fmla="*/ 209 h 209"/>
                <a:gd name="T6" fmla="*/ 371 w 422"/>
                <a:gd name="T7" fmla="*/ 209 h 209"/>
                <a:gd name="T8" fmla="*/ 422 w 42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209">
                  <a:moveTo>
                    <a:pt x="422" y="0"/>
                  </a:moveTo>
                  <a:lnTo>
                    <a:pt x="51" y="0"/>
                  </a:lnTo>
                  <a:lnTo>
                    <a:pt x="0" y="209"/>
                  </a:lnTo>
                  <a:lnTo>
                    <a:pt x="371" y="209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87"/>
            <p:cNvSpPr/>
            <p:nvPr/>
          </p:nvSpPr>
          <p:spPr bwMode="auto">
            <a:xfrm>
              <a:off x="4025130" y="6629453"/>
              <a:ext cx="510782" cy="252971"/>
            </a:xfrm>
            <a:custGeom>
              <a:avLst/>
              <a:gdLst>
                <a:gd name="T0" fmla="*/ 422 w 422"/>
                <a:gd name="T1" fmla="*/ 0 h 209"/>
                <a:gd name="T2" fmla="*/ 51 w 422"/>
                <a:gd name="T3" fmla="*/ 0 h 209"/>
                <a:gd name="T4" fmla="*/ 0 w 422"/>
                <a:gd name="T5" fmla="*/ 209 h 209"/>
                <a:gd name="T6" fmla="*/ 371 w 422"/>
                <a:gd name="T7" fmla="*/ 209 h 209"/>
                <a:gd name="T8" fmla="*/ 422 w 42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209">
                  <a:moveTo>
                    <a:pt x="422" y="0"/>
                  </a:moveTo>
                  <a:lnTo>
                    <a:pt x="51" y="0"/>
                  </a:lnTo>
                  <a:lnTo>
                    <a:pt x="0" y="209"/>
                  </a:lnTo>
                  <a:lnTo>
                    <a:pt x="371" y="209"/>
                  </a:lnTo>
                  <a:lnTo>
                    <a:pt x="422" y="0"/>
                  </a:lnTo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88"/>
            <p:cNvSpPr/>
            <p:nvPr/>
          </p:nvSpPr>
          <p:spPr bwMode="auto">
            <a:xfrm>
              <a:off x="4535912" y="6071466"/>
              <a:ext cx="1171651" cy="557987"/>
            </a:xfrm>
            <a:custGeom>
              <a:avLst/>
              <a:gdLst>
                <a:gd name="T0" fmla="*/ 968 w 968"/>
                <a:gd name="T1" fmla="*/ 0 h 461"/>
                <a:gd name="T2" fmla="*/ 114 w 968"/>
                <a:gd name="T3" fmla="*/ 0 h 461"/>
                <a:gd name="T4" fmla="*/ 0 w 968"/>
                <a:gd name="T5" fmla="*/ 461 h 461"/>
                <a:gd name="T6" fmla="*/ 853 w 968"/>
                <a:gd name="T7" fmla="*/ 461 h 461"/>
                <a:gd name="T8" fmla="*/ 968 w 968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461">
                  <a:moveTo>
                    <a:pt x="968" y="0"/>
                  </a:moveTo>
                  <a:lnTo>
                    <a:pt x="114" y="0"/>
                  </a:lnTo>
                  <a:lnTo>
                    <a:pt x="0" y="461"/>
                  </a:lnTo>
                  <a:lnTo>
                    <a:pt x="853" y="46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89"/>
            <p:cNvSpPr/>
            <p:nvPr/>
          </p:nvSpPr>
          <p:spPr bwMode="auto">
            <a:xfrm>
              <a:off x="4535912" y="6071466"/>
              <a:ext cx="1171651" cy="557987"/>
            </a:xfrm>
            <a:custGeom>
              <a:avLst/>
              <a:gdLst>
                <a:gd name="T0" fmla="*/ 968 w 968"/>
                <a:gd name="T1" fmla="*/ 0 h 461"/>
                <a:gd name="T2" fmla="*/ 114 w 968"/>
                <a:gd name="T3" fmla="*/ 0 h 461"/>
                <a:gd name="T4" fmla="*/ 0 w 968"/>
                <a:gd name="T5" fmla="*/ 461 h 461"/>
                <a:gd name="T6" fmla="*/ 853 w 968"/>
                <a:gd name="T7" fmla="*/ 461 h 461"/>
                <a:gd name="T8" fmla="*/ 968 w 968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461">
                  <a:moveTo>
                    <a:pt x="968" y="0"/>
                  </a:moveTo>
                  <a:lnTo>
                    <a:pt x="114" y="0"/>
                  </a:lnTo>
                  <a:lnTo>
                    <a:pt x="0" y="461"/>
                  </a:lnTo>
                  <a:lnTo>
                    <a:pt x="853" y="461"/>
                  </a:lnTo>
                  <a:lnTo>
                    <a:pt x="968" y="0"/>
                  </a:lnTo>
                </a:path>
              </a:pathLst>
            </a:custGeom>
            <a:solidFill>
              <a:srgbClr val="A3CFE8">
                <a:alpha val="54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90"/>
            <p:cNvSpPr/>
            <p:nvPr/>
          </p:nvSpPr>
          <p:spPr bwMode="auto">
            <a:xfrm>
              <a:off x="5568369" y="6071466"/>
              <a:ext cx="6631692" cy="557987"/>
            </a:xfrm>
            <a:custGeom>
              <a:avLst/>
              <a:gdLst>
                <a:gd name="T0" fmla="*/ 5479 w 5479"/>
                <a:gd name="T1" fmla="*/ 0 h 461"/>
                <a:gd name="T2" fmla="*/ 115 w 5479"/>
                <a:gd name="T3" fmla="*/ 0 h 461"/>
                <a:gd name="T4" fmla="*/ 0 w 5479"/>
                <a:gd name="T5" fmla="*/ 461 h 461"/>
                <a:gd name="T6" fmla="*/ 3871 w 5479"/>
                <a:gd name="T7" fmla="*/ 461 h 461"/>
                <a:gd name="T8" fmla="*/ 3953 w 5479"/>
                <a:gd name="T9" fmla="*/ 128 h 461"/>
                <a:gd name="T10" fmla="*/ 5479 w 5479"/>
                <a:gd name="T11" fmla="*/ 128 h 461"/>
                <a:gd name="T12" fmla="*/ 5479 w 5479"/>
                <a:gd name="T13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9" h="461">
                  <a:moveTo>
                    <a:pt x="5479" y="0"/>
                  </a:moveTo>
                  <a:lnTo>
                    <a:pt x="115" y="0"/>
                  </a:lnTo>
                  <a:lnTo>
                    <a:pt x="0" y="461"/>
                  </a:lnTo>
                  <a:lnTo>
                    <a:pt x="3871" y="461"/>
                  </a:lnTo>
                  <a:lnTo>
                    <a:pt x="3953" y="128"/>
                  </a:lnTo>
                  <a:lnTo>
                    <a:pt x="5479" y="128"/>
                  </a:lnTo>
                  <a:lnTo>
                    <a:pt x="5479" y="0"/>
                  </a:lnTo>
                  <a:close/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91"/>
            <p:cNvSpPr/>
            <p:nvPr/>
          </p:nvSpPr>
          <p:spPr bwMode="auto">
            <a:xfrm>
              <a:off x="5568369" y="6071466"/>
              <a:ext cx="6631692" cy="557987"/>
            </a:xfrm>
            <a:custGeom>
              <a:avLst/>
              <a:gdLst>
                <a:gd name="T0" fmla="*/ 5479 w 5479"/>
                <a:gd name="T1" fmla="*/ 0 h 461"/>
                <a:gd name="T2" fmla="*/ 115 w 5479"/>
                <a:gd name="T3" fmla="*/ 0 h 461"/>
                <a:gd name="T4" fmla="*/ 0 w 5479"/>
                <a:gd name="T5" fmla="*/ 461 h 461"/>
                <a:gd name="T6" fmla="*/ 3871 w 5479"/>
                <a:gd name="T7" fmla="*/ 461 h 461"/>
                <a:gd name="T8" fmla="*/ 3953 w 5479"/>
                <a:gd name="T9" fmla="*/ 128 h 461"/>
                <a:gd name="T10" fmla="*/ 5479 w 5479"/>
                <a:gd name="T11" fmla="*/ 128 h 461"/>
                <a:gd name="T12" fmla="*/ 5479 w 5479"/>
                <a:gd name="T13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79" h="461">
                  <a:moveTo>
                    <a:pt x="5479" y="0"/>
                  </a:moveTo>
                  <a:lnTo>
                    <a:pt x="115" y="0"/>
                  </a:lnTo>
                  <a:lnTo>
                    <a:pt x="0" y="461"/>
                  </a:lnTo>
                  <a:lnTo>
                    <a:pt x="3871" y="461"/>
                  </a:lnTo>
                  <a:lnTo>
                    <a:pt x="3953" y="128"/>
                  </a:lnTo>
                  <a:lnTo>
                    <a:pt x="5479" y="128"/>
                  </a:lnTo>
                  <a:lnTo>
                    <a:pt x="5479" y="0"/>
                  </a:lnTo>
                </a:path>
              </a:pathLst>
            </a:custGeom>
            <a:solidFill>
              <a:srgbClr val="A3CFE8">
                <a:alpha val="5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92"/>
            <p:cNvSpPr/>
            <p:nvPr/>
          </p:nvSpPr>
          <p:spPr bwMode="auto">
            <a:xfrm>
              <a:off x="10253764" y="6226396"/>
              <a:ext cx="1946297" cy="403058"/>
            </a:xfrm>
            <a:custGeom>
              <a:avLst/>
              <a:gdLst>
                <a:gd name="T0" fmla="*/ 1608 w 1608"/>
                <a:gd name="T1" fmla="*/ 0 h 333"/>
                <a:gd name="T2" fmla="*/ 82 w 1608"/>
                <a:gd name="T3" fmla="*/ 0 h 333"/>
                <a:gd name="T4" fmla="*/ 0 w 1608"/>
                <a:gd name="T5" fmla="*/ 333 h 333"/>
                <a:gd name="T6" fmla="*/ 1608 w 1608"/>
                <a:gd name="T7" fmla="*/ 333 h 333"/>
                <a:gd name="T8" fmla="*/ 1608 w 1608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8" h="333">
                  <a:moveTo>
                    <a:pt x="1608" y="0"/>
                  </a:moveTo>
                  <a:lnTo>
                    <a:pt x="82" y="0"/>
                  </a:lnTo>
                  <a:lnTo>
                    <a:pt x="0" y="333"/>
                  </a:lnTo>
                  <a:lnTo>
                    <a:pt x="1608" y="333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93"/>
            <p:cNvSpPr/>
            <p:nvPr/>
          </p:nvSpPr>
          <p:spPr bwMode="auto">
            <a:xfrm>
              <a:off x="10253764" y="6226396"/>
              <a:ext cx="1946297" cy="403058"/>
            </a:xfrm>
            <a:custGeom>
              <a:avLst/>
              <a:gdLst>
                <a:gd name="T0" fmla="*/ 1608 w 1608"/>
                <a:gd name="T1" fmla="*/ 0 h 333"/>
                <a:gd name="T2" fmla="*/ 82 w 1608"/>
                <a:gd name="T3" fmla="*/ 0 h 333"/>
                <a:gd name="T4" fmla="*/ 0 w 1608"/>
                <a:gd name="T5" fmla="*/ 333 h 333"/>
                <a:gd name="T6" fmla="*/ 1608 w 1608"/>
                <a:gd name="T7" fmla="*/ 333 h 333"/>
                <a:gd name="T8" fmla="*/ 1608 w 1608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8" h="333">
                  <a:moveTo>
                    <a:pt x="1608" y="0"/>
                  </a:moveTo>
                  <a:lnTo>
                    <a:pt x="82" y="0"/>
                  </a:lnTo>
                  <a:lnTo>
                    <a:pt x="0" y="333"/>
                  </a:lnTo>
                  <a:lnTo>
                    <a:pt x="1608" y="333"/>
                  </a:lnTo>
                  <a:lnTo>
                    <a:pt x="1608" y="0"/>
                  </a:lnTo>
                </a:path>
              </a:pathLst>
            </a:custGeom>
            <a:solidFill>
              <a:srgbClr val="E7EEEC">
                <a:alpha val="5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94"/>
            <p:cNvSpPr/>
            <p:nvPr/>
          </p:nvSpPr>
          <p:spPr bwMode="auto">
            <a:xfrm>
              <a:off x="4474182" y="6629453"/>
              <a:ext cx="1094187" cy="252971"/>
            </a:xfrm>
            <a:custGeom>
              <a:avLst/>
              <a:gdLst>
                <a:gd name="T0" fmla="*/ 904 w 904"/>
                <a:gd name="T1" fmla="*/ 0 h 209"/>
                <a:gd name="T2" fmla="*/ 51 w 904"/>
                <a:gd name="T3" fmla="*/ 0 h 209"/>
                <a:gd name="T4" fmla="*/ 0 w 904"/>
                <a:gd name="T5" fmla="*/ 209 h 209"/>
                <a:gd name="T6" fmla="*/ 854 w 904"/>
                <a:gd name="T7" fmla="*/ 209 h 209"/>
                <a:gd name="T8" fmla="*/ 904 w 904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09">
                  <a:moveTo>
                    <a:pt x="904" y="0"/>
                  </a:moveTo>
                  <a:lnTo>
                    <a:pt x="51" y="0"/>
                  </a:lnTo>
                  <a:lnTo>
                    <a:pt x="0" y="209"/>
                  </a:lnTo>
                  <a:lnTo>
                    <a:pt x="854" y="209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95"/>
            <p:cNvSpPr/>
            <p:nvPr/>
          </p:nvSpPr>
          <p:spPr bwMode="auto">
            <a:xfrm>
              <a:off x="4474182" y="6629453"/>
              <a:ext cx="1094187" cy="252971"/>
            </a:xfrm>
            <a:custGeom>
              <a:avLst/>
              <a:gdLst>
                <a:gd name="T0" fmla="*/ 904 w 904"/>
                <a:gd name="T1" fmla="*/ 0 h 209"/>
                <a:gd name="T2" fmla="*/ 51 w 904"/>
                <a:gd name="T3" fmla="*/ 0 h 209"/>
                <a:gd name="T4" fmla="*/ 0 w 904"/>
                <a:gd name="T5" fmla="*/ 209 h 209"/>
                <a:gd name="T6" fmla="*/ 854 w 904"/>
                <a:gd name="T7" fmla="*/ 209 h 209"/>
                <a:gd name="T8" fmla="*/ 904 w 904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09">
                  <a:moveTo>
                    <a:pt x="904" y="0"/>
                  </a:moveTo>
                  <a:lnTo>
                    <a:pt x="51" y="0"/>
                  </a:lnTo>
                  <a:lnTo>
                    <a:pt x="0" y="209"/>
                  </a:lnTo>
                  <a:lnTo>
                    <a:pt x="854" y="209"/>
                  </a:lnTo>
                  <a:lnTo>
                    <a:pt x="904" y="0"/>
                  </a:lnTo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96"/>
            <p:cNvSpPr/>
            <p:nvPr/>
          </p:nvSpPr>
          <p:spPr bwMode="auto">
            <a:xfrm>
              <a:off x="5507849" y="6629453"/>
              <a:ext cx="4745914" cy="252971"/>
            </a:xfrm>
            <a:custGeom>
              <a:avLst/>
              <a:gdLst>
                <a:gd name="T0" fmla="*/ 3921 w 3921"/>
                <a:gd name="T1" fmla="*/ 0 h 209"/>
                <a:gd name="T2" fmla="*/ 50 w 3921"/>
                <a:gd name="T3" fmla="*/ 0 h 209"/>
                <a:gd name="T4" fmla="*/ 0 w 3921"/>
                <a:gd name="T5" fmla="*/ 209 h 209"/>
                <a:gd name="T6" fmla="*/ 3867 w 3921"/>
                <a:gd name="T7" fmla="*/ 209 h 209"/>
                <a:gd name="T8" fmla="*/ 3921 w 3921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1" h="209">
                  <a:moveTo>
                    <a:pt x="3921" y="0"/>
                  </a:moveTo>
                  <a:lnTo>
                    <a:pt x="50" y="0"/>
                  </a:lnTo>
                  <a:lnTo>
                    <a:pt x="0" y="209"/>
                  </a:lnTo>
                  <a:lnTo>
                    <a:pt x="3867" y="209"/>
                  </a:lnTo>
                  <a:lnTo>
                    <a:pt x="3921" y="0"/>
                  </a:lnTo>
                  <a:close/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97"/>
            <p:cNvSpPr/>
            <p:nvPr/>
          </p:nvSpPr>
          <p:spPr bwMode="auto">
            <a:xfrm>
              <a:off x="5507849" y="6629453"/>
              <a:ext cx="4745914" cy="252971"/>
            </a:xfrm>
            <a:custGeom>
              <a:avLst/>
              <a:gdLst>
                <a:gd name="T0" fmla="*/ 3921 w 3921"/>
                <a:gd name="T1" fmla="*/ 0 h 209"/>
                <a:gd name="T2" fmla="*/ 50 w 3921"/>
                <a:gd name="T3" fmla="*/ 0 h 209"/>
                <a:gd name="T4" fmla="*/ 0 w 3921"/>
                <a:gd name="T5" fmla="*/ 209 h 209"/>
                <a:gd name="T6" fmla="*/ 3867 w 3921"/>
                <a:gd name="T7" fmla="*/ 209 h 209"/>
                <a:gd name="T8" fmla="*/ 3921 w 3921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1" h="209">
                  <a:moveTo>
                    <a:pt x="3921" y="0"/>
                  </a:moveTo>
                  <a:lnTo>
                    <a:pt x="50" y="0"/>
                  </a:lnTo>
                  <a:lnTo>
                    <a:pt x="0" y="209"/>
                  </a:lnTo>
                  <a:lnTo>
                    <a:pt x="3867" y="209"/>
                  </a:lnTo>
                  <a:lnTo>
                    <a:pt x="3921" y="0"/>
                  </a:lnTo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98"/>
            <p:cNvSpPr/>
            <p:nvPr/>
          </p:nvSpPr>
          <p:spPr bwMode="auto">
            <a:xfrm>
              <a:off x="10188403" y="6629453"/>
              <a:ext cx="2011658" cy="252971"/>
            </a:xfrm>
            <a:custGeom>
              <a:avLst/>
              <a:gdLst>
                <a:gd name="T0" fmla="*/ 1662 w 1662"/>
                <a:gd name="T1" fmla="*/ 0 h 209"/>
                <a:gd name="T2" fmla="*/ 54 w 1662"/>
                <a:gd name="T3" fmla="*/ 0 h 209"/>
                <a:gd name="T4" fmla="*/ 0 w 1662"/>
                <a:gd name="T5" fmla="*/ 209 h 209"/>
                <a:gd name="T6" fmla="*/ 1662 w 1662"/>
                <a:gd name="T7" fmla="*/ 209 h 209"/>
                <a:gd name="T8" fmla="*/ 1662 w 166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2" h="209">
                  <a:moveTo>
                    <a:pt x="1662" y="0"/>
                  </a:moveTo>
                  <a:lnTo>
                    <a:pt x="54" y="0"/>
                  </a:lnTo>
                  <a:lnTo>
                    <a:pt x="0" y="209"/>
                  </a:lnTo>
                  <a:lnTo>
                    <a:pt x="1662" y="209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99"/>
            <p:cNvSpPr/>
            <p:nvPr/>
          </p:nvSpPr>
          <p:spPr bwMode="auto">
            <a:xfrm>
              <a:off x="10188403" y="6629453"/>
              <a:ext cx="2011658" cy="252971"/>
            </a:xfrm>
            <a:custGeom>
              <a:avLst/>
              <a:gdLst>
                <a:gd name="T0" fmla="*/ 1662 w 1662"/>
                <a:gd name="T1" fmla="*/ 0 h 209"/>
                <a:gd name="T2" fmla="*/ 54 w 1662"/>
                <a:gd name="T3" fmla="*/ 0 h 209"/>
                <a:gd name="T4" fmla="*/ 0 w 1662"/>
                <a:gd name="T5" fmla="*/ 209 h 209"/>
                <a:gd name="T6" fmla="*/ 1662 w 1662"/>
                <a:gd name="T7" fmla="*/ 209 h 209"/>
                <a:gd name="T8" fmla="*/ 1662 w 166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2" h="209">
                  <a:moveTo>
                    <a:pt x="1662" y="0"/>
                  </a:moveTo>
                  <a:lnTo>
                    <a:pt x="54" y="0"/>
                  </a:lnTo>
                  <a:lnTo>
                    <a:pt x="0" y="209"/>
                  </a:lnTo>
                  <a:lnTo>
                    <a:pt x="1662" y="209"/>
                  </a:lnTo>
                  <a:lnTo>
                    <a:pt x="1662" y="0"/>
                  </a:lnTo>
                </a:path>
              </a:pathLst>
            </a:custGeom>
            <a:solidFill>
              <a:srgbClr val="039BE5">
                <a:alpha val="3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11175" y="-5442"/>
            <a:ext cx="7790029" cy="1237012"/>
            <a:chOff x="4411175" y="-5442"/>
            <a:chExt cx="7790029" cy="1237012"/>
          </a:xfrm>
        </p:grpSpPr>
        <p:sp>
          <p:nvSpPr>
            <p:cNvPr id="201" name="Freeform 200"/>
            <p:cNvSpPr/>
            <p:nvPr/>
          </p:nvSpPr>
          <p:spPr bwMode="auto">
            <a:xfrm>
              <a:off x="4411175" y="-5442"/>
              <a:ext cx="1458512" cy="1237012"/>
            </a:xfrm>
            <a:custGeom>
              <a:avLst/>
              <a:gdLst>
                <a:gd name="T0" fmla="*/ 1205 w 1205"/>
                <a:gd name="T1" fmla="*/ 0 h 1022"/>
                <a:gd name="T2" fmla="*/ 253 w 1205"/>
                <a:gd name="T3" fmla="*/ 0 h 1022"/>
                <a:gd name="T4" fmla="*/ 0 w 1205"/>
                <a:gd name="T5" fmla="*/ 1022 h 1022"/>
                <a:gd name="T6" fmla="*/ 955 w 1205"/>
                <a:gd name="T7" fmla="*/ 1022 h 1022"/>
                <a:gd name="T8" fmla="*/ 1205 w 1205"/>
                <a:gd name="T9" fmla="*/ 0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1022">
                  <a:moveTo>
                    <a:pt x="1205" y="0"/>
                  </a:moveTo>
                  <a:lnTo>
                    <a:pt x="253" y="0"/>
                  </a:lnTo>
                  <a:lnTo>
                    <a:pt x="0" y="1022"/>
                  </a:lnTo>
                  <a:lnTo>
                    <a:pt x="955" y="1022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7DC1E7">
                <a:alpha val="5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201"/>
            <p:cNvSpPr/>
            <p:nvPr/>
          </p:nvSpPr>
          <p:spPr bwMode="auto">
            <a:xfrm>
              <a:off x="4411175" y="-5442"/>
              <a:ext cx="1458512" cy="1237012"/>
            </a:xfrm>
            <a:custGeom>
              <a:avLst/>
              <a:gdLst>
                <a:gd name="T0" fmla="*/ 1205 w 1205"/>
                <a:gd name="T1" fmla="*/ 0 h 1022"/>
                <a:gd name="T2" fmla="*/ 253 w 1205"/>
                <a:gd name="T3" fmla="*/ 0 h 1022"/>
                <a:gd name="T4" fmla="*/ 0 w 1205"/>
                <a:gd name="T5" fmla="*/ 1022 h 1022"/>
                <a:gd name="T6" fmla="*/ 955 w 1205"/>
                <a:gd name="T7" fmla="*/ 1022 h 1022"/>
                <a:gd name="T8" fmla="*/ 1205 w 1205"/>
                <a:gd name="T9" fmla="*/ 0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5" h="1022">
                  <a:moveTo>
                    <a:pt x="1205" y="0"/>
                  </a:moveTo>
                  <a:lnTo>
                    <a:pt x="253" y="0"/>
                  </a:lnTo>
                  <a:lnTo>
                    <a:pt x="0" y="1022"/>
                  </a:lnTo>
                  <a:lnTo>
                    <a:pt x="955" y="1022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202"/>
            <p:cNvSpPr/>
            <p:nvPr/>
          </p:nvSpPr>
          <p:spPr bwMode="auto">
            <a:xfrm>
              <a:off x="5567091" y="-5442"/>
              <a:ext cx="6634112" cy="1237012"/>
            </a:xfrm>
            <a:custGeom>
              <a:avLst/>
              <a:gdLst>
                <a:gd name="T0" fmla="*/ 608 w 5481"/>
                <a:gd name="T1" fmla="*/ 0 h 1022"/>
                <a:gd name="T2" fmla="*/ 250 w 5481"/>
                <a:gd name="T3" fmla="*/ 0 h 1022"/>
                <a:gd name="T4" fmla="*/ 0 w 5481"/>
                <a:gd name="T5" fmla="*/ 1022 h 1022"/>
                <a:gd name="T6" fmla="*/ 5481 w 5481"/>
                <a:gd name="T7" fmla="*/ 1022 h 1022"/>
                <a:gd name="T8" fmla="*/ 5481 w 5481"/>
                <a:gd name="T9" fmla="*/ 865 h 1022"/>
                <a:gd name="T10" fmla="*/ 2355 w 5481"/>
                <a:gd name="T11" fmla="*/ 865 h 1022"/>
                <a:gd name="T12" fmla="*/ 2400 w 5481"/>
                <a:gd name="T13" fmla="*/ 678 h 1022"/>
                <a:gd name="T14" fmla="*/ 826 w 5481"/>
                <a:gd name="T15" fmla="*/ 678 h 1022"/>
                <a:gd name="T16" fmla="*/ 914 w 5481"/>
                <a:gd name="T17" fmla="*/ 315 h 1022"/>
                <a:gd name="T18" fmla="*/ 530 w 5481"/>
                <a:gd name="T19" fmla="*/ 315 h 1022"/>
                <a:gd name="T20" fmla="*/ 608 w 5481"/>
                <a:gd name="T21" fmla="*/ 0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81" h="1022">
                  <a:moveTo>
                    <a:pt x="608" y="0"/>
                  </a:moveTo>
                  <a:lnTo>
                    <a:pt x="250" y="0"/>
                  </a:lnTo>
                  <a:lnTo>
                    <a:pt x="0" y="1022"/>
                  </a:lnTo>
                  <a:lnTo>
                    <a:pt x="5481" y="1022"/>
                  </a:lnTo>
                  <a:lnTo>
                    <a:pt x="5481" y="865"/>
                  </a:lnTo>
                  <a:lnTo>
                    <a:pt x="2355" y="865"/>
                  </a:lnTo>
                  <a:lnTo>
                    <a:pt x="2400" y="678"/>
                  </a:lnTo>
                  <a:lnTo>
                    <a:pt x="826" y="678"/>
                  </a:lnTo>
                  <a:lnTo>
                    <a:pt x="914" y="315"/>
                  </a:lnTo>
                  <a:lnTo>
                    <a:pt x="530" y="31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A3CFE8">
                <a:alpha val="3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203"/>
            <p:cNvSpPr/>
            <p:nvPr/>
          </p:nvSpPr>
          <p:spPr bwMode="auto">
            <a:xfrm>
              <a:off x="5567091" y="-5442"/>
              <a:ext cx="6634112" cy="1237012"/>
            </a:xfrm>
            <a:custGeom>
              <a:avLst/>
              <a:gdLst>
                <a:gd name="T0" fmla="*/ 608 w 5481"/>
                <a:gd name="T1" fmla="*/ 0 h 1022"/>
                <a:gd name="T2" fmla="*/ 250 w 5481"/>
                <a:gd name="T3" fmla="*/ 0 h 1022"/>
                <a:gd name="T4" fmla="*/ 0 w 5481"/>
                <a:gd name="T5" fmla="*/ 1022 h 1022"/>
                <a:gd name="T6" fmla="*/ 5481 w 5481"/>
                <a:gd name="T7" fmla="*/ 1022 h 1022"/>
                <a:gd name="T8" fmla="*/ 5481 w 5481"/>
                <a:gd name="T9" fmla="*/ 865 h 1022"/>
                <a:gd name="T10" fmla="*/ 2355 w 5481"/>
                <a:gd name="T11" fmla="*/ 865 h 1022"/>
                <a:gd name="T12" fmla="*/ 2400 w 5481"/>
                <a:gd name="T13" fmla="*/ 678 h 1022"/>
                <a:gd name="T14" fmla="*/ 826 w 5481"/>
                <a:gd name="T15" fmla="*/ 678 h 1022"/>
                <a:gd name="T16" fmla="*/ 914 w 5481"/>
                <a:gd name="T17" fmla="*/ 315 h 1022"/>
                <a:gd name="T18" fmla="*/ 530 w 5481"/>
                <a:gd name="T19" fmla="*/ 315 h 1022"/>
                <a:gd name="T20" fmla="*/ 608 w 5481"/>
                <a:gd name="T21" fmla="*/ 0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81" h="1022">
                  <a:moveTo>
                    <a:pt x="608" y="0"/>
                  </a:moveTo>
                  <a:lnTo>
                    <a:pt x="250" y="0"/>
                  </a:lnTo>
                  <a:lnTo>
                    <a:pt x="0" y="1022"/>
                  </a:lnTo>
                  <a:lnTo>
                    <a:pt x="5481" y="1022"/>
                  </a:lnTo>
                  <a:lnTo>
                    <a:pt x="5481" y="865"/>
                  </a:lnTo>
                  <a:lnTo>
                    <a:pt x="2355" y="865"/>
                  </a:lnTo>
                  <a:lnTo>
                    <a:pt x="2400" y="678"/>
                  </a:lnTo>
                  <a:lnTo>
                    <a:pt x="826" y="678"/>
                  </a:lnTo>
                  <a:lnTo>
                    <a:pt x="914" y="315"/>
                  </a:lnTo>
                  <a:lnTo>
                    <a:pt x="530" y="315"/>
                  </a:lnTo>
                  <a:lnTo>
                    <a:pt x="6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204"/>
            <p:cNvSpPr/>
            <p:nvPr/>
          </p:nvSpPr>
          <p:spPr bwMode="auto">
            <a:xfrm>
              <a:off x="6566868" y="375829"/>
              <a:ext cx="2015288" cy="439370"/>
            </a:xfrm>
            <a:custGeom>
              <a:avLst/>
              <a:gdLst>
                <a:gd name="T0" fmla="*/ 1665 w 1665"/>
                <a:gd name="T1" fmla="*/ 0 h 363"/>
                <a:gd name="T2" fmla="*/ 88 w 1665"/>
                <a:gd name="T3" fmla="*/ 0 h 363"/>
                <a:gd name="T4" fmla="*/ 0 w 1665"/>
                <a:gd name="T5" fmla="*/ 363 h 363"/>
                <a:gd name="T6" fmla="*/ 1574 w 1665"/>
                <a:gd name="T7" fmla="*/ 363 h 363"/>
                <a:gd name="T8" fmla="*/ 1665 w 1665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5" h="363">
                  <a:moveTo>
                    <a:pt x="1665" y="0"/>
                  </a:moveTo>
                  <a:lnTo>
                    <a:pt x="88" y="0"/>
                  </a:lnTo>
                  <a:lnTo>
                    <a:pt x="0" y="363"/>
                  </a:lnTo>
                  <a:lnTo>
                    <a:pt x="1574" y="363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EDAE9">
                <a:alpha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205"/>
            <p:cNvSpPr/>
            <p:nvPr/>
          </p:nvSpPr>
          <p:spPr bwMode="auto">
            <a:xfrm>
              <a:off x="6566868" y="375829"/>
              <a:ext cx="2015288" cy="439370"/>
            </a:xfrm>
            <a:custGeom>
              <a:avLst/>
              <a:gdLst>
                <a:gd name="T0" fmla="*/ 1665 w 1665"/>
                <a:gd name="T1" fmla="*/ 0 h 363"/>
                <a:gd name="T2" fmla="*/ 88 w 1665"/>
                <a:gd name="T3" fmla="*/ 0 h 363"/>
                <a:gd name="T4" fmla="*/ 0 w 1665"/>
                <a:gd name="T5" fmla="*/ 363 h 363"/>
                <a:gd name="T6" fmla="*/ 1574 w 1665"/>
                <a:gd name="T7" fmla="*/ 363 h 363"/>
                <a:gd name="T8" fmla="*/ 1665 w 1665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5" h="363">
                  <a:moveTo>
                    <a:pt x="1665" y="0"/>
                  </a:moveTo>
                  <a:lnTo>
                    <a:pt x="88" y="0"/>
                  </a:lnTo>
                  <a:lnTo>
                    <a:pt x="0" y="363"/>
                  </a:lnTo>
                  <a:lnTo>
                    <a:pt x="1574" y="363"/>
                  </a:lnTo>
                  <a:lnTo>
                    <a:pt x="16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06"/>
            <p:cNvSpPr/>
            <p:nvPr/>
          </p:nvSpPr>
          <p:spPr bwMode="auto">
            <a:xfrm>
              <a:off x="8417545" y="815198"/>
              <a:ext cx="3783659" cy="226342"/>
            </a:xfrm>
            <a:custGeom>
              <a:avLst/>
              <a:gdLst>
                <a:gd name="T0" fmla="*/ 3126 w 3126"/>
                <a:gd name="T1" fmla="*/ 0 h 187"/>
                <a:gd name="T2" fmla="*/ 45 w 3126"/>
                <a:gd name="T3" fmla="*/ 0 h 187"/>
                <a:gd name="T4" fmla="*/ 0 w 3126"/>
                <a:gd name="T5" fmla="*/ 187 h 187"/>
                <a:gd name="T6" fmla="*/ 3126 w 3126"/>
                <a:gd name="T7" fmla="*/ 187 h 187"/>
                <a:gd name="T8" fmla="*/ 3126 w 3126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6" h="187">
                  <a:moveTo>
                    <a:pt x="3126" y="0"/>
                  </a:moveTo>
                  <a:lnTo>
                    <a:pt x="45" y="0"/>
                  </a:lnTo>
                  <a:lnTo>
                    <a:pt x="0" y="187"/>
                  </a:lnTo>
                  <a:lnTo>
                    <a:pt x="3126" y="187"/>
                  </a:lnTo>
                  <a:lnTo>
                    <a:pt x="3126" y="0"/>
                  </a:lnTo>
                  <a:close/>
                </a:path>
              </a:pathLst>
            </a:custGeom>
            <a:solidFill>
              <a:srgbClr val="BEDAE9">
                <a:alpha val="3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07"/>
            <p:cNvSpPr/>
            <p:nvPr/>
          </p:nvSpPr>
          <p:spPr bwMode="auto">
            <a:xfrm>
              <a:off x="8417545" y="815198"/>
              <a:ext cx="3783659" cy="226342"/>
            </a:xfrm>
            <a:custGeom>
              <a:avLst/>
              <a:gdLst>
                <a:gd name="T0" fmla="*/ 3126 w 3126"/>
                <a:gd name="T1" fmla="*/ 0 h 187"/>
                <a:gd name="T2" fmla="*/ 45 w 3126"/>
                <a:gd name="T3" fmla="*/ 0 h 187"/>
                <a:gd name="T4" fmla="*/ 0 w 3126"/>
                <a:gd name="T5" fmla="*/ 187 h 187"/>
                <a:gd name="T6" fmla="*/ 3126 w 3126"/>
                <a:gd name="T7" fmla="*/ 187 h 187"/>
                <a:gd name="T8" fmla="*/ 3126 w 3126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6" h="187">
                  <a:moveTo>
                    <a:pt x="3126" y="0"/>
                  </a:moveTo>
                  <a:lnTo>
                    <a:pt x="45" y="0"/>
                  </a:lnTo>
                  <a:lnTo>
                    <a:pt x="0" y="187"/>
                  </a:lnTo>
                  <a:lnTo>
                    <a:pt x="3126" y="187"/>
                  </a:lnTo>
                  <a:lnTo>
                    <a:pt x="3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08"/>
            <p:cNvSpPr/>
            <p:nvPr/>
          </p:nvSpPr>
          <p:spPr bwMode="auto">
            <a:xfrm>
              <a:off x="8472012" y="375829"/>
              <a:ext cx="3729192" cy="439370"/>
            </a:xfrm>
            <a:custGeom>
              <a:avLst/>
              <a:gdLst>
                <a:gd name="T0" fmla="*/ 3081 w 3081"/>
                <a:gd name="T1" fmla="*/ 0 h 363"/>
                <a:gd name="T2" fmla="*/ 91 w 3081"/>
                <a:gd name="T3" fmla="*/ 0 h 363"/>
                <a:gd name="T4" fmla="*/ 0 w 3081"/>
                <a:gd name="T5" fmla="*/ 363 h 363"/>
                <a:gd name="T6" fmla="*/ 3081 w 3081"/>
                <a:gd name="T7" fmla="*/ 363 h 363"/>
                <a:gd name="T8" fmla="*/ 3081 w 3081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63">
                  <a:moveTo>
                    <a:pt x="3081" y="0"/>
                  </a:moveTo>
                  <a:lnTo>
                    <a:pt x="91" y="0"/>
                  </a:lnTo>
                  <a:lnTo>
                    <a:pt x="0" y="363"/>
                  </a:lnTo>
                  <a:lnTo>
                    <a:pt x="3081" y="363"/>
                  </a:lnTo>
                  <a:lnTo>
                    <a:pt x="3081" y="0"/>
                  </a:lnTo>
                  <a:close/>
                </a:path>
              </a:pathLst>
            </a:custGeom>
            <a:solidFill>
              <a:srgbClr val="D1E3EA">
                <a:alpha val="3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09"/>
            <p:cNvSpPr/>
            <p:nvPr/>
          </p:nvSpPr>
          <p:spPr bwMode="auto">
            <a:xfrm>
              <a:off x="8472012" y="375829"/>
              <a:ext cx="3729192" cy="439370"/>
            </a:xfrm>
            <a:custGeom>
              <a:avLst/>
              <a:gdLst>
                <a:gd name="T0" fmla="*/ 3081 w 3081"/>
                <a:gd name="T1" fmla="*/ 0 h 363"/>
                <a:gd name="T2" fmla="*/ 91 w 3081"/>
                <a:gd name="T3" fmla="*/ 0 h 363"/>
                <a:gd name="T4" fmla="*/ 0 w 3081"/>
                <a:gd name="T5" fmla="*/ 363 h 363"/>
                <a:gd name="T6" fmla="*/ 3081 w 3081"/>
                <a:gd name="T7" fmla="*/ 363 h 363"/>
                <a:gd name="T8" fmla="*/ 3081 w 3081"/>
                <a:gd name="T9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63">
                  <a:moveTo>
                    <a:pt x="3081" y="0"/>
                  </a:moveTo>
                  <a:lnTo>
                    <a:pt x="91" y="0"/>
                  </a:lnTo>
                  <a:lnTo>
                    <a:pt x="0" y="363"/>
                  </a:lnTo>
                  <a:lnTo>
                    <a:pt x="3081" y="363"/>
                  </a:lnTo>
                  <a:lnTo>
                    <a:pt x="30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10"/>
            <p:cNvSpPr/>
            <p:nvPr/>
          </p:nvSpPr>
          <p:spPr bwMode="auto">
            <a:xfrm>
              <a:off x="6208594" y="-5442"/>
              <a:ext cx="559197" cy="381271"/>
            </a:xfrm>
            <a:custGeom>
              <a:avLst/>
              <a:gdLst>
                <a:gd name="T0" fmla="*/ 462 w 462"/>
                <a:gd name="T1" fmla="*/ 0 h 315"/>
                <a:gd name="T2" fmla="*/ 78 w 462"/>
                <a:gd name="T3" fmla="*/ 0 h 315"/>
                <a:gd name="T4" fmla="*/ 0 w 462"/>
                <a:gd name="T5" fmla="*/ 315 h 315"/>
                <a:gd name="T6" fmla="*/ 384 w 462"/>
                <a:gd name="T7" fmla="*/ 315 h 315"/>
                <a:gd name="T8" fmla="*/ 462 w 462"/>
                <a:gd name="T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315">
                  <a:moveTo>
                    <a:pt x="462" y="0"/>
                  </a:moveTo>
                  <a:lnTo>
                    <a:pt x="78" y="0"/>
                  </a:lnTo>
                  <a:lnTo>
                    <a:pt x="0" y="315"/>
                  </a:lnTo>
                  <a:lnTo>
                    <a:pt x="384" y="315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rgbClr val="D0E1EA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11"/>
            <p:cNvSpPr/>
            <p:nvPr/>
          </p:nvSpPr>
          <p:spPr bwMode="auto">
            <a:xfrm>
              <a:off x="6208594" y="-5442"/>
              <a:ext cx="559197" cy="381271"/>
            </a:xfrm>
            <a:custGeom>
              <a:avLst/>
              <a:gdLst>
                <a:gd name="T0" fmla="*/ 462 w 462"/>
                <a:gd name="T1" fmla="*/ 0 h 315"/>
                <a:gd name="T2" fmla="*/ 78 w 462"/>
                <a:gd name="T3" fmla="*/ 0 h 315"/>
                <a:gd name="T4" fmla="*/ 0 w 462"/>
                <a:gd name="T5" fmla="*/ 315 h 315"/>
                <a:gd name="T6" fmla="*/ 384 w 462"/>
                <a:gd name="T7" fmla="*/ 315 h 315"/>
                <a:gd name="T8" fmla="*/ 462 w 462"/>
                <a:gd name="T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315">
                  <a:moveTo>
                    <a:pt x="462" y="0"/>
                  </a:moveTo>
                  <a:lnTo>
                    <a:pt x="78" y="0"/>
                  </a:lnTo>
                  <a:lnTo>
                    <a:pt x="0" y="315"/>
                  </a:lnTo>
                  <a:lnTo>
                    <a:pt x="384" y="315"/>
                  </a:lnTo>
                  <a:lnTo>
                    <a:pt x="4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12"/>
            <p:cNvSpPr/>
            <p:nvPr/>
          </p:nvSpPr>
          <p:spPr bwMode="auto">
            <a:xfrm>
              <a:off x="6673382" y="-5442"/>
              <a:ext cx="2001975" cy="381271"/>
            </a:xfrm>
            <a:custGeom>
              <a:avLst/>
              <a:gdLst>
                <a:gd name="T0" fmla="*/ 1654 w 1654"/>
                <a:gd name="T1" fmla="*/ 0 h 315"/>
                <a:gd name="T2" fmla="*/ 78 w 1654"/>
                <a:gd name="T3" fmla="*/ 0 h 315"/>
                <a:gd name="T4" fmla="*/ 0 w 1654"/>
                <a:gd name="T5" fmla="*/ 315 h 315"/>
                <a:gd name="T6" fmla="*/ 1577 w 1654"/>
                <a:gd name="T7" fmla="*/ 315 h 315"/>
                <a:gd name="T8" fmla="*/ 1654 w 1654"/>
                <a:gd name="T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4" h="315">
                  <a:moveTo>
                    <a:pt x="1654" y="0"/>
                  </a:moveTo>
                  <a:lnTo>
                    <a:pt x="78" y="0"/>
                  </a:lnTo>
                  <a:lnTo>
                    <a:pt x="0" y="315"/>
                  </a:lnTo>
                  <a:lnTo>
                    <a:pt x="1577" y="315"/>
                  </a:lnTo>
                  <a:lnTo>
                    <a:pt x="1654" y="0"/>
                  </a:lnTo>
                  <a:close/>
                </a:path>
              </a:pathLst>
            </a:custGeom>
            <a:solidFill>
              <a:srgbClr val="DEE8EB">
                <a:alpha val="2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13"/>
            <p:cNvSpPr/>
            <p:nvPr/>
          </p:nvSpPr>
          <p:spPr bwMode="auto">
            <a:xfrm>
              <a:off x="6673382" y="-5442"/>
              <a:ext cx="2001975" cy="381271"/>
            </a:xfrm>
            <a:custGeom>
              <a:avLst/>
              <a:gdLst>
                <a:gd name="T0" fmla="*/ 1654 w 1654"/>
                <a:gd name="T1" fmla="*/ 0 h 315"/>
                <a:gd name="T2" fmla="*/ 78 w 1654"/>
                <a:gd name="T3" fmla="*/ 0 h 315"/>
                <a:gd name="T4" fmla="*/ 0 w 1654"/>
                <a:gd name="T5" fmla="*/ 315 h 315"/>
                <a:gd name="T6" fmla="*/ 1577 w 1654"/>
                <a:gd name="T7" fmla="*/ 315 h 315"/>
                <a:gd name="T8" fmla="*/ 1654 w 1654"/>
                <a:gd name="T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4" h="315">
                  <a:moveTo>
                    <a:pt x="1654" y="0"/>
                  </a:moveTo>
                  <a:lnTo>
                    <a:pt x="78" y="0"/>
                  </a:lnTo>
                  <a:lnTo>
                    <a:pt x="0" y="315"/>
                  </a:lnTo>
                  <a:lnTo>
                    <a:pt x="1577" y="315"/>
                  </a:lnTo>
                  <a:lnTo>
                    <a:pt x="16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14"/>
            <p:cNvSpPr/>
            <p:nvPr/>
          </p:nvSpPr>
          <p:spPr bwMode="auto">
            <a:xfrm>
              <a:off x="8582157" y="-5442"/>
              <a:ext cx="3619047" cy="381271"/>
            </a:xfrm>
            <a:custGeom>
              <a:avLst/>
              <a:gdLst>
                <a:gd name="T0" fmla="*/ 2990 w 2990"/>
                <a:gd name="T1" fmla="*/ 0 h 315"/>
                <a:gd name="T2" fmla="*/ 77 w 2990"/>
                <a:gd name="T3" fmla="*/ 0 h 315"/>
                <a:gd name="T4" fmla="*/ 0 w 2990"/>
                <a:gd name="T5" fmla="*/ 315 h 315"/>
                <a:gd name="T6" fmla="*/ 2990 w 2990"/>
                <a:gd name="T7" fmla="*/ 315 h 315"/>
                <a:gd name="T8" fmla="*/ 2990 w 2990"/>
                <a:gd name="T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0" h="315">
                  <a:moveTo>
                    <a:pt x="2990" y="0"/>
                  </a:moveTo>
                  <a:lnTo>
                    <a:pt x="77" y="0"/>
                  </a:lnTo>
                  <a:lnTo>
                    <a:pt x="0" y="315"/>
                  </a:lnTo>
                  <a:lnTo>
                    <a:pt x="2990" y="315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rgbClr val="039BE5">
                <a:alpha val="1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15"/>
            <p:cNvSpPr/>
            <p:nvPr/>
          </p:nvSpPr>
          <p:spPr bwMode="auto">
            <a:xfrm>
              <a:off x="8582157" y="-5442"/>
              <a:ext cx="3619047" cy="381271"/>
            </a:xfrm>
            <a:custGeom>
              <a:avLst/>
              <a:gdLst>
                <a:gd name="T0" fmla="*/ 2990 w 2990"/>
                <a:gd name="T1" fmla="*/ 0 h 315"/>
                <a:gd name="T2" fmla="*/ 77 w 2990"/>
                <a:gd name="T3" fmla="*/ 0 h 315"/>
                <a:gd name="T4" fmla="*/ 0 w 2990"/>
                <a:gd name="T5" fmla="*/ 315 h 315"/>
                <a:gd name="T6" fmla="*/ 2990 w 2990"/>
                <a:gd name="T7" fmla="*/ 315 h 315"/>
                <a:gd name="T8" fmla="*/ 2990 w 2990"/>
                <a:gd name="T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0" h="315">
                  <a:moveTo>
                    <a:pt x="2990" y="0"/>
                  </a:moveTo>
                  <a:lnTo>
                    <a:pt x="77" y="0"/>
                  </a:lnTo>
                  <a:lnTo>
                    <a:pt x="0" y="315"/>
                  </a:lnTo>
                  <a:lnTo>
                    <a:pt x="2990" y="315"/>
                  </a:lnTo>
                  <a:lnTo>
                    <a:pt x="29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4925" y="157480"/>
            <a:ext cx="4328160" cy="1052830"/>
            <a:chOff x="-34829" y="157296"/>
            <a:chExt cx="2993772" cy="1053097"/>
          </a:xfrm>
        </p:grpSpPr>
        <p:sp>
          <p:nvSpPr>
            <p:cNvPr id="389" name="任意多边形 388"/>
            <p:cNvSpPr/>
            <p:nvPr/>
          </p:nvSpPr>
          <p:spPr bwMode="auto">
            <a:xfrm>
              <a:off x="105377" y="157296"/>
              <a:ext cx="2853566" cy="1046982"/>
            </a:xfrm>
            <a:custGeom>
              <a:avLst/>
              <a:gdLst>
                <a:gd name="connsiteX0" fmla="*/ 0 w 2853566"/>
                <a:gd name="connsiteY0" fmla="*/ 0 h 1046982"/>
                <a:gd name="connsiteX1" fmla="*/ 2853566 w 2853566"/>
                <a:gd name="connsiteY1" fmla="*/ 0 h 1046982"/>
                <a:gd name="connsiteX2" fmla="*/ 2595755 w 2853566"/>
                <a:gd name="connsiteY2" fmla="*/ 1046982 h 1046982"/>
                <a:gd name="connsiteX3" fmla="*/ 0 w 2853566"/>
                <a:gd name="connsiteY3" fmla="*/ 1046982 h 104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3566" h="1046982">
                  <a:moveTo>
                    <a:pt x="0" y="0"/>
                  </a:moveTo>
                  <a:lnTo>
                    <a:pt x="2853566" y="0"/>
                  </a:lnTo>
                  <a:lnTo>
                    <a:pt x="2595755" y="1046982"/>
                  </a:lnTo>
                  <a:lnTo>
                    <a:pt x="0" y="1046982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6" name="任意多边形 385"/>
            <p:cNvSpPr/>
            <p:nvPr/>
          </p:nvSpPr>
          <p:spPr bwMode="auto">
            <a:xfrm>
              <a:off x="-34829" y="163411"/>
              <a:ext cx="2853566" cy="1046982"/>
            </a:xfrm>
            <a:custGeom>
              <a:avLst/>
              <a:gdLst>
                <a:gd name="connsiteX0" fmla="*/ 0 w 2853566"/>
                <a:gd name="connsiteY0" fmla="*/ 0 h 1046982"/>
                <a:gd name="connsiteX1" fmla="*/ 2853566 w 2853566"/>
                <a:gd name="connsiteY1" fmla="*/ 0 h 1046982"/>
                <a:gd name="connsiteX2" fmla="*/ 2595755 w 2853566"/>
                <a:gd name="connsiteY2" fmla="*/ 1046982 h 1046982"/>
                <a:gd name="connsiteX3" fmla="*/ 0 w 2853566"/>
                <a:gd name="connsiteY3" fmla="*/ 1046982 h 104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3566" h="1046982">
                  <a:moveTo>
                    <a:pt x="0" y="0"/>
                  </a:moveTo>
                  <a:lnTo>
                    <a:pt x="2853566" y="0"/>
                  </a:lnTo>
                  <a:lnTo>
                    <a:pt x="2595755" y="1046982"/>
                  </a:lnTo>
                  <a:lnTo>
                    <a:pt x="0" y="1046982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356" name="文本框 355"/>
          <p:cNvSpPr txBox="1"/>
          <p:nvPr/>
        </p:nvSpPr>
        <p:spPr>
          <a:xfrm>
            <a:off x="105590" y="271689"/>
            <a:ext cx="35953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3" name="矩形 1"/>
          <p:cNvSpPr>
            <a:spLocks noChangeArrowheads="1"/>
          </p:cNvSpPr>
          <p:nvPr/>
        </p:nvSpPr>
        <p:spPr bwMode="auto">
          <a:xfrm>
            <a:off x="2996565" y="1713865"/>
            <a:ext cx="6982460" cy="385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JENKINS OVERVIEW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EASY INSTALLATION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9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PIPELINE</a:t>
            </a:r>
            <a:endParaRPr lang="en-US" altLang="zh-CN" sz="1795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53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declarative pipeline</a:t>
            </a:r>
            <a:endParaRPr lang="en-US" altLang="zh-CN" sz="1535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53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scripted pipeline</a:t>
            </a:r>
            <a:endParaRPr lang="en-US" altLang="zh-CN" sz="1535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altLang="zh-CN" sz="179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TOOLS &amp; PLUGINS</a:t>
            </a:r>
            <a:endParaRPr lang="en-US" altLang="zh-CN" sz="1795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79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credentials</a:t>
            </a:r>
            <a:endParaRPr lang="en-US" altLang="zh-CN" sz="1795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79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</a:t>
            </a:r>
            <a:endParaRPr lang="en-US" altLang="zh-CN" sz="1795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79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jdk</a:t>
            </a:r>
            <a:endParaRPr lang="en-US" altLang="zh-CN" sz="1795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795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endParaRPr lang="en-US" altLang="zh-CN" sz="1795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altLang="zh-CN" sz="209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SHARED LIBRARY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54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global shared library</a:t>
            </a:r>
            <a:endParaRPr lang="en-US" altLang="zh-CN" sz="154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54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folder-level shared library</a:t>
            </a:r>
            <a:endParaRPr lang="en-US" altLang="zh-CN" sz="154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LESSONS TO SHARE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2480310" y="1604645"/>
            <a:ext cx="9384030" cy="4488180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数据 18"/>
          <p:cNvSpPr/>
          <p:nvPr/>
        </p:nvSpPr>
        <p:spPr>
          <a:xfrm>
            <a:off x="35560" y="1384300"/>
            <a:ext cx="2013585" cy="2007870"/>
          </a:xfrm>
          <a:prstGeom prst="flowChartInputOutput">
            <a:avLst/>
          </a:prstGeom>
          <a:solidFill>
            <a:srgbClr val="424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637665"/>
            <a:ext cx="1089025" cy="150241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bldLvl="0" animBg="1"/>
      <p:bldP spid="356" grpId="0"/>
      <p:bldP spid="363" grpId="0"/>
      <p:bldP spid="37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502150" y="801370"/>
            <a:ext cx="762000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PARAMETERS 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DIRECTIVE</a:t>
            </a:r>
            <a:endParaRPr lang="en-US" altLang="zh-CN" sz="2000" b="1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</a:rPr>
              <a:t>gent any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parameters </a:t>
            </a:r>
            <a:r>
              <a:rPr lang="zh-CN" altLang="en-US" sz="2000">
                <a:latin typeface="Calibri" panose="020F0502020204030204" pitchFamily="34" charset="0"/>
              </a:rPr>
              <a:t>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string</a:t>
            </a:r>
            <a:r>
              <a:rPr lang="zh-CN" altLang="en-US" sz="2000">
                <a:latin typeface="Calibri" panose="020F0502020204030204" pitchFamily="34" charset="0"/>
              </a:rPr>
              <a:t>(name: 'PERSON', defaultValue: 'Mr Jenkins', description: '</a:t>
            </a:r>
            <a:r>
              <a:rPr lang="en-US" altLang="zh-CN" sz="2000">
                <a:latin typeface="Calibri" panose="020F0502020204030204" pitchFamily="34" charset="0"/>
              </a:rPr>
              <a:t>'</a:t>
            </a:r>
            <a:r>
              <a:rPr lang="zh-CN" altLang="en-US" sz="2000">
                <a:latin typeface="Calibri" panose="020F0502020204030204" pitchFamily="34" charset="0"/>
              </a:rPr>
              <a:t>)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stage('</a:t>
            </a:r>
            <a:r>
              <a:rPr lang="en-US" altLang="zh-CN" sz="2000">
                <a:latin typeface="Calibri" panose="020F0502020204030204" pitchFamily="34" charset="0"/>
              </a:rPr>
              <a:t>BUILD</a:t>
            </a:r>
            <a:r>
              <a:rPr lang="zh-CN" altLang="en-US" sz="2000">
                <a:latin typeface="Calibri" panose="020F0502020204030204" pitchFamily="34" charset="0"/>
              </a:rPr>
              <a:t>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</a:t>
            </a:r>
            <a:r>
              <a:rPr lang="en-US" altLang="zh-CN" sz="2000">
                <a:latin typeface="Calibri" panose="020F0502020204030204" pitchFamily="34" charset="0"/>
              </a:rPr>
              <a:t>echo "Hello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</a:rPr>
              <a:t>${params.PERSON}</a:t>
            </a:r>
            <a:r>
              <a:rPr lang="en-US" altLang="zh-CN" sz="2000">
                <a:latin typeface="Calibri" panose="020F0502020204030204" pitchFamily="34" charset="0"/>
              </a:rPr>
              <a:t>"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}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425" y="676275"/>
            <a:ext cx="26352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PARAMETERS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671185"/>
            <a:ext cx="4281805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NONE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Only once, inside the pipeline block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1198245"/>
            <a:ext cx="3992245" cy="218376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a list of parameters which a user should provide when triggering the Pipeline 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call </a:t>
            </a:r>
            <a:r>
              <a:rPr lang="en-US" altLang="zh-CN" sz="1700">
                <a:solidFill>
                  <a:srgbClr val="FF0000"/>
                </a:solidFill>
                <a:latin typeface="Calibri" panose="020F0502020204030204" pitchFamily="34" charset="0"/>
              </a:rPr>
              <a:t>params</a:t>
            </a: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 object to retrieve </a:t>
            </a: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user-specified parameters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available parameters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string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booleanParam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流程图: 数据 3"/>
          <p:cNvSpPr/>
          <p:nvPr/>
        </p:nvSpPr>
        <p:spPr>
          <a:xfrm>
            <a:off x="5061585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19710" y="154305"/>
            <a:ext cx="6694170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DIRECTIVE</a:t>
            </a: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DECLARATIVE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502150" y="736600"/>
            <a:ext cx="7620000" cy="6431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TRIGGERS 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DIRECTIVE</a:t>
            </a:r>
            <a:endParaRPr lang="en-US" altLang="zh-CN" sz="2000" b="1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</a:rPr>
              <a:t>gent any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</a:rPr>
              <a:t>trigger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s </a:t>
            </a:r>
            <a:r>
              <a:rPr lang="zh-CN" altLang="en-US" sz="2000">
                <a:latin typeface="Calibri" panose="020F0502020204030204" pitchFamily="34" charset="0"/>
              </a:rPr>
              <a:t>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// a cron-style string to define a regular interval to re-trigger Pipeline </a:t>
            </a: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</a:rPr>
              <a:t>cron</a:t>
            </a:r>
            <a:r>
              <a:rPr lang="zh-CN" altLang="en-US" sz="2000">
                <a:latin typeface="Calibri" panose="020F0502020204030204" pitchFamily="34" charset="0"/>
              </a:rPr>
              <a:t>(</a:t>
            </a:r>
            <a:r>
              <a:rPr lang="en-US" altLang="zh-CN" sz="2000">
                <a:latin typeface="Calibri" panose="020F0502020204030204" pitchFamily="34" charset="0"/>
              </a:rPr>
              <a:t>'H */4 * * 1-5'</a:t>
            </a:r>
            <a:r>
              <a:rPr lang="zh-CN" altLang="en-US" sz="2000">
                <a:latin typeface="Calibri" panose="020F0502020204030204" pitchFamily="34" charset="0"/>
              </a:rPr>
              <a:t>)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sym typeface="+mn-ea"/>
              </a:rPr>
              <a:t>          // check for new source changes to re-trigger Pipeline</a:t>
            </a:r>
            <a:endParaRPr lang="zh-TW" altLang="en-US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sym typeface="+mn-ea"/>
            </a:endParaRPr>
          </a:p>
          <a:p>
            <a:r>
              <a:rPr lang="en-US" altLang="zh-CN" sz="2000">
                <a:latin typeface="Calibri" panose="020F0502020204030204" pitchFamily="34" charset="0"/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</a:rPr>
              <a:t>pollSCM</a:t>
            </a:r>
            <a:r>
              <a:rPr lang="en-US" altLang="zh-CN" sz="2000">
                <a:latin typeface="Calibri" panose="020F0502020204030204" pitchFamily="34" charset="0"/>
              </a:rPr>
              <a:t>('</a:t>
            </a:r>
            <a:r>
              <a:rPr lang="en-US" altLang="zh-CN" sz="2000">
                <a:latin typeface="Calibri" panose="020F0502020204030204" pitchFamily="34" charset="0"/>
                <a:sym typeface="+mn-ea"/>
              </a:rPr>
              <a:t>H */4 * * 1-5</a:t>
            </a:r>
            <a:r>
              <a:rPr lang="en-US" altLang="zh-CN" sz="2000">
                <a:latin typeface="Calibri" panose="020F0502020204030204" pitchFamily="34" charset="0"/>
              </a:rPr>
              <a:t>')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en-US" altLang="zh-CN" sz="2000">
                <a:latin typeface="Calibri" panose="020F0502020204030204" pitchFamily="34" charset="0"/>
              </a:rPr>
              <a:t>        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// Accepts a comma separated string of jobs and a threshold. When any job in the string finishes with the minimum threshold, the Pipeline will be re-triggered</a:t>
            </a: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        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upstream</a:t>
            </a:r>
            <a:r>
              <a:rPr lang="en-US" altLang="zh-CN" sz="2000">
                <a:latin typeface="Calibri" panose="020F0502020204030204" pitchFamily="34" charset="0"/>
                <a:sym typeface="+mn-ea"/>
              </a:rPr>
              <a:t>(upstreamProjects: 'job1, job2', threshold: hudson.model.RESULT.SUCCESS)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stage('</a:t>
            </a:r>
            <a:r>
              <a:rPr lang="en-US" altLang="zh-CN" sz="2000">
                <a:latin typeface="Calibri" panose="020F0502020204030204" pitchFamily="34" charset="0"/>
              </a:rPr>
              <a:t>BUILD</a:t>
            </a:r>
            <a:r>
              <a:rPr lang="zh-CN" altLang="en-US" sz="2000">
                <a:latin typeface="Calibri" panose="020F0502020204030204" pitchFamily="34" charset="0"/>
              </a:rPr>
              <a:t>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</a:t>
            </a:r>
            <a:r>
              <a:rPr lang="en-US" altLang="zh-CN" sz="2000">
                <a:latin typeface="Calibri" panose="020F0502020204030204" pitchFamily="34" charset="0"/>
              </a:rPr>
              <a:t>//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}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76275"/>
            <a:ext cx="19818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TRIGGERS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671185"/>
            <a:ext cx="4281805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NONE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Only once, inside the pipeline block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1198245"/>
            <a:ext cx="3992245" cy="323024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defines the automated ways in which the Pipeline should be re-triggered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For Pipelines which are integrated with a source such as </a:t>
            </a:r>
            <a:r>
              <a:rPr lang="en-US" altLang="zh-CN" sz="1700">
                <a:solidFill>
                  <a:srgbClr val="FF0000"/>
                </a:solidFill>
                <a:latin typeface="Calibri" panose="020F0502020204030204" pitchFamily="34" charset="0"/>
              </a:rPr>
              <a:t>GitHub</a:t>
            </a: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 or </a:t>
            </a:r>
            <a:r>
              <a:rPr lang="en-US" altLang="zh-CN" sz="1700">
                <a:solidFill>
                  <a:srgbClr val="FF0000"/>
                </a:solidFill>
                <a:latin typeface="Calibri" panose="020F0502020204030204" pitchFamily="34" charset="0"/>
              </a:rPr>
              <a:t>BitBucket</a:t>
            </a: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, triggers may not be necessary as </a:t>
            </a:r>
            <a:r>
              <a:rPr lang="en-US" altLang="zh-CN" sz="1700">
                <a:solidFill>
                  <a:srgbClr val="FF0000"/>
                </a:solidFill>
                <a:latin typeface="Calibri" panose="020F0502020204030204" pitchFamily="34" charset="0"/>
              </a:rPr>
              <a:t>webhooks-based integration</a:t>
            </a: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 will likely already be present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available triggers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cron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pollSCM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upstream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流程图: 数据 3"/>
          <p:cNvSpPr/>
          <p:nvPr/>
        </p:nvSpPr>
        <p:spPr>
          <a:xfrm>
            <a:off x="5061585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19710" y="154305"/>
            <a:ext cx="6694170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DIRECTIVE</a:t>
            </a: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DECLARATIVE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913880" y="736600"/>
            <a:ext cx="5208270" cy="5939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TOOLS 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DIRECTIVE</a:t>
            </a:r>
            <a:endParaRPr lang="en-US" altLang="zh-CN" sz="2000" b="1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</a:rPr>
              <a:t>gent any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sz="2000">
                <a:solidFill>
                  <a:srgbClr val="FF0000"/>
                </a:solidFill>
                <a:latin typeface="Calibri" panose="020F0502020204030204" pitchFamily="34" charset="0"/>
              </a:rPr>
              <a:t>tools</a:t>
            </a:r>
            <a:r>
              <a:rPr sz="2000">
                <a:latin typeface="Calibri" panose="020F0502020204030204" pitchFamily="34" charset="0"/>
              </a:rPr>
              <a:t> {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maven '</a:t>
            </a:r>
            <a:r>
              <a:rPr lang="en-US" sz="2000">
                <a:latin typeface="Calibri" panose="020F0502020204030204" pitchFamily="34" charset="0"/>
              </a:rPr>
              <a:t>M3_5_2</a:t>
            </a:r>
            <a:r>
              <a:rPr sz="2000">
                <a:latin typeface="Calibri" panose="020F0502020204030204" pitchFamily="34" charset="0"/>
              </a:rPr>
              <a:t>'</a:t>
            </a:r>
            <a:endParaRPr sz="2000">
              <a:latin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</a:rPr>
              <a:t>        jdk 'jdk8'</a:t>
            </a:r>
            <a:endParaRPr lang="en-US"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}</a:t>
            </a:r>
            <a:endParaRPr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stage('</a:t>
            </a:r>
            <a:r>
              <a:rPr lang="en-US" altLang="zh-CN" sz="2000">
                <a:latin typeface="Calibri" panose="020F0502020204030204" pitchFamily="34" charset="0"/>
              </a:rPr>
              <a:t>BUILD</a:t>
            </a:r>
            <a:r>
              <a:rPr lang="zh-CN" altLang="en-US" sz="2000">
                <a:latin typeface="Calibri" panose="020F0502020204030204" pitchFamily="34" charset="0"/>
              </a:rPr>
              <a:t>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en-US" altLang="zh-CN" sz="2000">
                <a:latin typeface="Calibri" panose="020F0502020204030204" pitchFamily="34" charset="0"/>
                <a:sym typeface="+mn-ea"/>
              </a:rPr>
              <a:t>                echo “PATH: ${PATH}”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</a:t>
            </a:r>
            <a:r>
              <a:rPr lang="en-US" altLang="zh-CN" sz="2000">
                <a:latin typeface="Calibri" panose="020F0502020204030204" pitchFamily="34" charset="0"/>
              </a:rPr>
              <a:t>//sh 'mvn --version'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en-US" altLang="zh-CN" sz="2000">
                <a:latin typeface="Calibri" panose="020F0502020204030204" pitchFamily="34" charset="0"/>
              </a:rPr>
              <a:t>                bat 'mvn --version'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en-US" altLang="zh-CN" sz="2000">
                <a:latin typeface="Calibri" panose="020F0502020204030204" pitchFamily="34" charset="0"/>
              </a:rPr>
              <a:t>                bat 'java -version'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}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76275"/>
            <a:ext cx="13804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TOOLS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671185"/>
            <a:ext cx="4281805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NONE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Inside the pipeline block or a stage block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1198245"/>
            <a:ext cx="3992245" cy="113728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A section defining tools to auto-install and put on the PATH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This is ignored if agent none is specified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23172"/>
          <a:stretch>
            <a:fillRect/>
          </a:stretch>
        </p:blipFill>
        <p:spPr>
          <a:xfrm>
            <a:off x="3050540" y="4137025"/>
            <a:ext cx="3863340" cy="1457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40" y="2803525"/>
            <a:ext cx="3847465" cy="1333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" y="2803525"/>
            <a:ext cx="2400935" cy="26511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943475" y="3403600"/>
            <a:ext cx="1861185" cy="3206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25"/>
          <p:cNvSpPr/>
          <p:nvPr/>
        </p:nvSpPr>
        <p:spPr>
          <a:xfrm>
            <a:off x="8199120" y="2287905"/>
            <a:ext cx="1031875" cy="3206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25"/>
          <p:cNvSpPr/>
          <p:nvPr/>
        </p:nvSpPr>
        <p:spPr>
          <a:xfrm>
            <a:off x="7800340" y="2602865"/>
            <a:ext cx="1031875" cy="3206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流程图: 数据 12"/>
          <p:cNvSpPr/>
          <p:nvPr/>
        </p:nvSpPr>
        <p:spPr>
          <a:xfrm>
            <a:off x="5061585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19710" y="154305"/>
            <a:ext cx="6694170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DIRECTIVE</a:t>
            </a: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DECLARATIVE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33290" y="736600"/>
            <a:ext cx="7388860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INPUT 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DIRECTIVE</a:t>
            </a:r>
            <a:endParaRPr lang="en-US" altLang="zh-CN" sz="2000" b="1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</a:rPr>
              <a:t>gent any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stage('</a:t>
            </a:r>
            <a:r>
              <a:rPr lang="en-US" altLang="zh-CN" sz="2000">
                <a:latin typeface="Calibri" panose="020F0502020204030204" pitchFamily="34" charset="0"/>
              </a:rPr>
              <a:t>BUILD</a:t>
            </a:r>
            <a:r>
              <a:rPr lang="zh-CN" altLang="en-US" sz="2000">
                <a:latin typeface="Calibri" panose="020F0502020204030204" pitchFamily="34" charset="0"/>
              </a:rPr>
              <a:t>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input </a:t>
            </a:r>
            <a:r>
              <a:rPr lang="zh-CN" altLang="en-US" sz="2000">
                <a:latin typeface="Calibri" panose="020F0502020204030204" pitchFamily="34" charset="0"/>
              </a:rPr>
              <a:t>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message "Should we continue?"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ok "Yes, we should."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submitter </a:t>
            </a:r>
            <a:r>
              <a:rPr lang="zh-CN" altLang="en-US" sz="2000">
                <a:latin typeface="Calibri" panose="020F0502020204030204" pitchFamily="34" charset="0"/>
              </a:rPr>
              <a:t>"alice,bob"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parameters </a:t>
            </a:r>
            <a:r>
              <a:rPr lang="zh-CN" altLang="en-US" sz="2000">
                <a:latin typeface="Calibri" panose="020F0502020204030204" pitchFamily="34" charset="0"/>
              </a:rPr>
              <a:t>{ 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// same as parameters directives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string</a:t>
            </a:r>
            <a:r>
              <a:rPr lang="zh-CN" altLang="en-US" sz="2000">
                <a:latin typeface="Calibri" panose="020F0502020204030204" pitchFamily="34" charset="0"/>
              </a:rPr>
              <a:t>(name: 'PERSON', defaultValue: 'Mr Jenkins', description: 'Who should I say hello to?')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en-US" altLang="zh-CN" sz="2000">
                <a:latin typeface="Calibri" panose="020F0502020204030204" pitchFamily="34" charset="0"/>
                <a:sym typeface="+mn-ea"/>
              </a:rPr>
              <a:t>                echo “Hello,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${PERSON}</a:t>
            </a:r>
            <a:r>
              <a:rPr lang="en-US" altLang="zh-CN" sz="2000">
                <a:latin typeface="Calibri" panose="020F0502020204030204" pitchFamily="34" charset="0"/>
                <a:sym typeface="+mn-ea"/>
              </a:rPr>
              <a:t>”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}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76275"/>
            <a:ext cx="1336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INPUT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671185"/>
            <a:ext cx="3992880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NONE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Inside the pipeline block or a stage block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1198245"/>
            <a:ext cx="3992245" cy="427672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allows you to prompt for input, using the input step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input will block the stage process. If approved, the stage will move forward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any parameters provided as part of the input submission will be available in the environment for the rest of the stage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Configuration Options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message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id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ok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submitter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submiiterParameter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parameters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string 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booleaParam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流程图: 数据 3"/>
          <p:cNvSpPr/>
          <p:nvPr/>
        </p:nvSpPr>
        <p:spPr>
          <a:xfrm>
            <a:off x="5061585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19710" y="154305"/>
            <a:ext cx="6694170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DIRECTIVE</a:t>
            </a: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DECLARATIVE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33290" y="736600"/>
            <a:ext cx="7388860" cy="7170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WHEN 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DIRECTIVE</a:t>
            </a:r>
            <a:endParaRPr lang="en-US" altLang="zh-CN" sz="2000" b="1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</a:rPr>
              <a:t>gent </a:t>
            </a:r>
            <a:r>
              <a:rPr lang="en-US" altLang="zh-CN" sz="2000">
                <a:latin typeface="Calibri" panose="020F0502020204030204" pitchFamily="34" charset="0"/>
              </a:rPr>
              <a:t>none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stage('</a:t>
            </a:r>
            <a:r>
              <a:rPr lang="en-US" altLang="zh-CN" sz="2000">
                <a:latin typeface="Calibri" panose="020F0502020204030204" pitchFamily="34" charset="0"/>
              </a:rPr>
              <a:t>BUILD</a:t>
            </a:r>
            <a:r>
              <a:rPr lang="zh-CN" altLang="en-US" sz="2000">
                <a:latin typeface="Calibri" panose="020F0502020204030204" pitchFamily="34" charset="0"/>
              </a:rPr>
              <a:t>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</a:t>
            </a:r>
            <a:r>
              <a:rPr lang="en-US" altLang="zh-CN" sz="2000">
                <a:latin typeface="Calibri" panose="020F0502020204030204" pitchFamily="34" charset="0"/>
              </a:rPr>
              <a:t>agent {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en-US" altLang="zh-CN" sz="2000">
                <a:latin typeface="Calibri" panose="020F0502020204030204" pitchFamily="34" charset="0"/>
              </a:rPr>
              <a:t>                label "some-label"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en-US" altLang="zh-CN" sz="2000">
                <a:latin typeface="Calibri" panose="020F0502020204030204" pitchFamily="34" charset="0"/>
              </a:rPr>
              <a:t>            }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when </a:t>
            </a:r>
            <a:r>
              <a:rPr lang="zh-CN" altLang="en-US" sz="2000">
                <a:latin typeface="Calibri" panose="020F0502020204030204" pitchFamily="34" charset="0"/>
                <a:sym typeface="+mn-ea"/>
              </a:rPr>
              <a:t>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allOf </a:t>
            </a:r>
            <a:r>
              <a:rPr lang="zh-CN" altLang="en-US" sz="2000">
                <a:latin typeface="Calibri" panose="020F0502020204030204" pitchFamily="34" charset="0"/>
                <a:sym typeface="+mn-ea"/>
              </a:rPr>
              <a:t>{</a:t>
            </a:r>
            <a:endParaRPr lang="zh-CN" altLang="en-US" sz="20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        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sym typeface="+mn-ea"/>
              </a:rPr>
              <a:t>// execute when the Groovy expression evaluates to true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expression </a:t>
            </a:r>
            <a:r>
              <a:rPr lang="zh-CN" altLang="en-US" sz="2000">
                <a:latin typeface="Calibri" panose="020F0502020204030204" pitchFamily="34" charset="0"/>
                <a:sym typeface="+mn-ea"/>
              </a:rPr>
              <a:t>{ BRANCH_NAME ==~ /(production|staging)/ }</a:t>
            </a:r>
            <a:endParaRPr lang="zh-CN" altLang="en-US" sz="20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branch </a:t>
            </a:r>
            <a:r>
              <a:rPr lang="zh-CN" altLang="en-US" sz="2000">
                <a:latin typeface="Calibri" panose="020F0502020204030204" pitchFamily="34" charset="0"/>
                <a:sym typeface="+mn-ea"/>
              </a:rPr>
              <a:t>'production'</a:t>
            </a:r>
            <a:endParaRPr lang="zh-CN" altLang="en-US" sz="20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        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sym typeface="+mn-ea"/>
              </a:rPr>
              <a:t>// execute when the env var was set to the given value</a:t>
            </a:r>
            <a:endParaRPr lang="en-US" altLang="zh-CN" sz="20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environment </a:t>
            </a:r>
            <a:r>
              <a:rPr lang="zh-CN" altLang="en-US" sz="2000">
                <a:latin typeface="Calibri" panose="020F0502020204030204" pitchFamily="34" charset="0"/>
                <a:sym typeface="+mn-ea"/>
              </a:rPr>
              <a:t>name: 'DEPLOY_TO', value: 'production'</a:t>
            </a:r>
            <a:endParaRPr lang="zh-CN" altLang="en-US" sz="20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    }</a:t>
            </a:r>
            <a:endParaRPr lang="zh-CN" altLang="en-US" sz="20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000">
                <a:latin typeface="Calibri" panose="020F0502020204030204" pitchFamily="34" charset="0"/>
                <a:sym typeface="+mn-ea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steps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en-US" altLang="zh-CN" sz="2000">
                <a:latin typeface="Calibri" panose="020F0502020204030204" pitchFamily="34" charset="0"/>
                <a:sym typeface="+mn-ea"/>
              </a:rPr>
              <a:t>                echo “Hello, ${PERSON}”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}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76275"/>
            <a:ext cx="13627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WHEN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671185"/>
            <a:ext cx="3992880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NONE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Inside a stage directive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1198245"/>
            <a:ext cx="4513580" cy="427672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to determine whether the stage should be executed depending on the given condition;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at least 1 condition. If more than 1, all child conditions must return true to execute;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by default, the when condition will be evaluated after stage agent; can be override by setting 'beforeAgent = true';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If beforeAgent is set to true, stage agent will process when condition evaluates to be true;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built-in conditions: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branch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environment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expression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not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allOf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anyOf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流程图: 数据 7"/>
          <p:cNvSpPr/>
          <p:nvPr/>
        </p:nvSpPr>
        <p:spPr>
          <a:xfrm>
            <a:off x="5061585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219710" y="154305"/>
            <a:ext cx="6694170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DIRECTIVE</a:t>
            </a: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DECLARATIVE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733290" y="736600"/>
            <a:ext cx="7388860" cy="5939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PARALLEL 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DIRECTIVE</a:t>
            </a:r>
            <a:endParaRPr lang="en-US" altLang="zh-CN" sz="2000" b="1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</a:rPr>
              <a:t>gent </a:t>
            </a:r>
            <a:r>
              <a:rPr lang="en-US" altLang="zh-CN" sz="2000">
                <a:latin typeface="Calibri" panose="020F0502020204030204" pitchFamily="34" charset="0"/>
              </a:rPr>
              <a:t>any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sz="2000">
                <a:latin typeface="Calibri" panose="020F0502020204030204" pitchFamily="34" charset="0"/>
              </a:rPr>
              <a:t>stage('Parallel Stage') {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</a:t>
            </a:r>
            <a:r>
              <a:rPr sz="2000">
                <a:solidFill>
                  <a:srgbClr val="FF0000"/>
                </a:solidFill>
                <a:latin typeface="Calibri" panose="020F0502020204030204" pitchFamily="34" charset="0"/>
              </a:rPr>
              <a:t>failFast </a:t>
            </a:r>
            <a:r>
              <a:rPr sz="2000">
                <a:latin typeface="Calibri" panose="020F0502020204030204" pitchFamily="34" charset="0"/>
              </a:rPr>
              <a:t>true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</a:t>
            </a:r>
            <a:r>
              <a:rPr sz="2000">
                <a:solidFill>
                  <a:srgbClr val="FF0000"/>
                </a:solidFill>
                <a:latin typeface="Calibri" panose="020F0502020204030204" pitchFamily="34" charset="0"/>
              </a:rPr>
              <a:t>parallel </a:t>
            </a:r>
            <a:r>
              <a:rPr sz="2000">
                <a:latin typeface="Calibri" panose="020F0502020204030204" pitchFamily="34" charset="0"/>
              </a:rPr>
              <a:t>{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stage('Branch A') {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    agent { label "for-branch-a" }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    steps { echo "On Branch A" }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}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stage('Branch B') {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    agent { label "for-branch-b" }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    steps { echo "On Branch B" }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}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}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}</a:t>
            </a:r>
            <a:endParaRPr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}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76275"/>
            <a:ext cx="19621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PARALLEL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671185"/>
            <a:ext cx="3992880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NONE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Inside a stage directive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4" name="流程图: 数据 3"/>
          <p:cNvSpPr/>
          <p:nvPr/>
        </p:nvSpPr>
        <p:spPr>
          <a:xfrm>
            <a:off x="5061585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19710" y="154305"/>
            <a:ext cx="6694170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DIRECTIVE</a:t>
            </a: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DECLARATIVE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710" y="1198245"/>
            <a:ext cx="4513580" cy="218376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stages in Declarative Pipeline may declare a number of nested stages within them, which will be executed in parallel;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any stage containing parallel cannot contain agent or tools;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can force your parallel stages to all be aborted when one of them fails, by adding </a:t>
            </a:r>
            <a:r>
              <a:rPr lang="en-US" altLang="zh-CN" sz="1700">
                <a:solidFill>
                  <a:srgbClr val="FF0000"/>
                </a:solidFill>
                <a:latin typeface="Calibri" panose="020F0502020204030204" pitchFamily="34" charset="0"/>
              </a:rPr>
              <a:t>failFast true </a:t>
            </a: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to the stage containing the parallel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733290" y="736600"/>
            <a:ext cx="738886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DECLARATIVE PIPELINE EXAMPLE - SCRIPT </a:t>
            </a:r>
            <a:r>
              <a:rPr lang="en-US" altLang="zh-CN" sz="2000" b="1">
                <a:latin typeface="Calibri" panose="020F0502020204030204" pitchFamily="34" charset="0"/>
                <a:sym typeface="+mn-ea"/>
              </a:rPr>
              <a:t>DIRECTIVE</a:t>
            </a:r>
            <a:endParaRPr lang="en-US" altLang="zh-CN" sz="2000" b="1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pipeline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</a:rPr>
              <a:t>gent </a:t>
            </a:r>
            <a:r>
              <a:rPr lang="en-US" altLang="zh-CN" sz="2000">
                <a:latin typeface="Calibri" panose="020F0502020204030204" pitchFamily="34" charset="0"/>
              </a:rPr>
              <a:t>any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stages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sz="2000">
                <a:latin typeface="Calibri" panose="020F0502020204030204" pitchFamily="34" charset="0"/>
              </a:rPr>
              <a:t>stage('Parallel Stage') {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steps {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echo 'Hello World'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</a:t>
            </a:r>
            <a:r>
              <a:rPr sz="2000">
                <a:solidFill>
                  <a:srgbClr val="FF0000"/>
                </a:solidFill>
                <a:latin typeface="Calibri" panose="020F0502020204030204" pitchFamily="34" charset="0"/>
              </a:rPr>
              <a:t>script </a:t>
            </a:r>
            <a:r>
              <a:rPr sz="2000">
                <a:latin typeface="Calibri" panose="020F0502020204030204" pitchFamily="34" charset="0"/>
              </a:rPr>
              <a:t>{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    def browsers = ['chrome', 'firefox']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    for (int i = 0; i &lt; browsers.size(); ++i) {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        echo "Testing the ${browsers[i]} browser"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    }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    }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    }</a:t>
            </a:r>
            <a:endParaRPr sz="2000">
              <a:latin typeface="Calibri" panose="020F0502020204030204" pitchFamily="34" charset="0"/>
            </a:endParaRPr>
          </a:p>
          <a:p>
            <a:r>
              <a:rPr sz="2000">
                <a:latin typeface="Calibri" panose="020F0502020204030204" pitchFamily="34" charset="0"/>
              </a:rPr>
              <a:t>        }</a:t>
            </a:r>
            <a:endParaRPr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</a:t>
            </a:r>
            <a:r>
              <a:rPr lang="en-US" altLang="zh-CN" sz="2000">
                <a:latin typeface="Calibri" panose="020F0502020204030204" pitchFamily="34" charset="0"/>
              </a:rPr>
              <a:t>}</a:t>
            </a:r>
            <a:endParaRPr lang="en-US" altLang="zh-CN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425" y="676275"/>
            <a:ext cx="14598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SCRIPT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671185"/>
            <a:ext cx="3992880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NONE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Inside a stage directive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4" name="流程图: 数据 3"/>
          <p:cNvSpPr/>
          <p:nvPr/>
        </p:nvSpPr>
        <p:spPr>
          <a:xfrm>
            <a:off x="5061585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19710" y="154305"/>
            <a:ext cx="6694170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DIRECTIVE</a:t>
            </a: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DECLARATIVE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710" y="1198245"/>
            <a:ext cx="4513580" cy="61404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script step takes a block of Scripted Pipeline and executes that in the Declarative Pipeline. 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54785" y="1077595"/>
            <a:ext cx="9265920" cy="495427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3600" b="1">
                <a:solidFill>
                  <a:schemeClr val="bg1"/>
                </a:solidFill>
                <a:latin typeface="Calibri" panose="020F0502020204030204" pitchFamily="34" charset="0"/>
              </a:rPr>
              <a:t>Scripted Pipeline</a:t>
            </a:r>
            <a:endParaRPr lang="en-US" altLang="zh-CN" sz="36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</a:rPr>
              <a:t>is built on top of the underlying Pipeline sub-system</a:t>
            </a:r>
            <a:endParaRPr lang="en-US" altLang="zh-CN" sz="28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</a:rPr>
              <a:t>Scripted Pipeline is effectively a general purpose DSL built with Groovy</a:t>
            </a:r>
            <a:endParaRPr lang="en-US" altLang="zh-CN" sz="28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</a:rPr>
              <a:t>Most functionality provided by the Groovy language is made available to users of Scripted Pipeline</a:t>
            </a:r>
            <a:endParaRPr lang="en-US" altLang="zh-CN" sz="28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Calibri" panose="020F0502020204030204" pitchFamily="34" charset="0"/>
              </a:rPr>
              <a:t>It can be a very expressive and flexible tool with which one can author continuous delivery pipelines </a:t>
            </a:r>
            <a:endParaRPr lang="en-US" altLang="zh-CN" sz="28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流程图: 数据 3"/>
          <p:cNvSpPr/>
          <p:nvPr/>
        </p:nvSpPr>
        <p:spPr>
          <a:xfrm>
            <a:off x="5981700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19710" y="154305"/>
            <a:ext cx="7606665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DIRECTIVE</a:t>
            </a: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SCRIPTED PIPELINE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38100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733290" y="736600"/>
            <a:ext cx="738886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</a:rPr>
              <a:t>SCRIPTED PIPELINE EXAMPLE </a:t>
            </a:r>
            <a:endParaRPr lang="en-US" altLang="zh-CN" sz="2000" b="1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node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stage('Example')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if </a:t>
            </a:r>
            <a:r>
              <a:rPr lang="zh-CN" altLang="en-US" sz="2000">
                <a:latin typeface="Calibri" panose="020F0502020204030204" pitchFamily="34" charset="0"/>
              </a:rPr>
              <a:t>(env.BRANCH_NAME == 'master')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echo 'I only execute on the master branch'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else </a:t>
            </a:r>
            <a:r>
              <a:rPr lang="zh-CN" altLang="en-US" sz="2000">
                <a:latin typeface="Calibri" panose="020F0502020204030204" pitchFamily="34" charset="0"/>
              </a:rPr>
              <a:t>{ echo 'I execute elsewhere'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  <a:p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node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stage('Example')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try </a:t>
            </a:r>
            <a:r>
              <a:rPr lang="zh-CN" altLang="en-US" sz="2000">
                <a:latin typeface="Calibri" panose="020F0502020204030204" pitchFamily="34" charset="0"/>
              </a:rPr>
              <a:t>{ sh 'exit 1'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</a:t>
            </a:r>
            <a:r>
              <a:rPr lang="zh-CN" altLang="en-US" sz="2000">
                <a:solidFill>
                  <a:srgbClr val="FF0000"/>
                </a:solidFill>
                <a:latin typeface="Calibri" panose="020F0502020204030204" pitchFamily="34" charset="0"/>
              </a:rPr>
              <a:t>catch </a:t>
            </a:r>
            <a:r>
              <a:rPr lang="zh-CN" altLang="en-US" sz="2000">
                <a:latin typeface="Calibri" panose="020F0502020204030204" pitchFamily="34" charset="0"/>
              </a:rPr>
              <a:t>(exc) {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echo 'Something failed, I should sound the klaxons!'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    throw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    }</a:t>
            </a:r>
            <a:endParaRPr lang="zh-CN" altLang="en-US" sz="2000">
              <a:latin typeface="Calibri" panose="020F0502020204030204" pitchFamily="34" charset="0"/>
            </a:endParaRPr>
          </a:p>
          <a:p>
            <a:r>
              <a:rPr lang="zh-CN" altLang="en-US" sz="2000">
                <a:latin typeface="Calibri" panose="020F0502020204030204" pitchFamily="34" charset="0"/>
              </a:rPr>
              <a:t>}</a:t>
            </a:r>
            <a:endParaRPr lang="zh-CN" altLang="en-US" sz="2000"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425" y="676275"/>
            <a:ext cx="31235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FLOW CONTROL</a:t>
            </a:r>
            <a:endParaRPr lang="en-US" altLang="zh-CN" sz="2800" b="1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5671185"/>
            <a:ext cx="3992880" cy="5988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Required	NO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Parameters	NONE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  <a:p>
            <a:r>
              <a:rPr lang="en-US" altLang="zh-CN" sz="1100">
                <a:ln>
                  <a:noFill/>
                </a:ln>
                <a:latin typeface="Calibri" panose="020F0502020204030204" pitchFamily="34" charset="0"/>
              </a:rPr>
              <a:t>Allowed	Inside a stage directive</a:t>
            </a:r>
            <a:endParaRPr lang="en-US" altLang="zh-CN" sz="1100">
              <a:ln>
                <a:noFill/>
              </a:ln>
              <a:latin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710" y="1198245"/>
            <a:ext cx="4513580" cy="218376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stages in Declarative Pipeline may declare a number of nested stages within them, which will be executed in parallel;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any stage containing parallel cannot contain agent or tools;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700">
                <a:solidFill>
                  <a:schemeClr val="bg1"/>
                </a:solidFill>
                <a:latin typeface="Calibri" panose="020F0502020204030204" pitchFamily="34" charset="0"/>
              </a:rPr>
              <a:t>can force your parallel stages to all be aborted when one of them fails, by adding failFast true to the stage containing the parallel</a:t>
            </a:r>
            <a:endParaRPr lang="en-US" altLang="zh-CN" sz="17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流程图: 数据 3"/>
          <p:cNvSpPr/>
          <p:nvPr/>
        </p:nvSpPr>
        <p:spPr>
          <a:xfrm>
            <a:off x="5061585" y="154305"/>
            <a:ext cx="2698750" cy="52197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219710" y="154305"/>
            <a:ext cx="6694170" cy="52197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PIPELINE DIRECTIVE</a:t>
            </a:r>
            <a:r>
              <a: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SCRIPTED</a:t>
            </a:r>
            <a:endParaRPr lang="en-US" altLang="zh-CN" b="1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6878955" cy="521970"/>
            <a:chOff x="323" y="243"/>
            <a:chExt cx="10833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6906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8938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PIPELINE SYNTAX GENERATOR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1165860"/>
            <a:ext cx="1857375" cy="35807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10820" y="4331335"/>
            <a:ext cx="1845945" cy="3378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5770245"/>
            <a:ext cx="1895475" cy="5334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190750" y="1060450"/>
            <a:ext cx="8216265" cy="4808855"/>
            <a:chOff x="3450" y="1773"/>
            <a:chExt cx="12764" cy="747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0" y="1773"/>
              <a:ext cx="12764" cy="747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3457" y="7689"/>
              <a:ext cx="1383" cy="1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501765" y="4331335"/>
            <a:ext cx="5448935" cy="1845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PIPELINE SCRIPT EXAMPLE</a:t>
            </a:r>
            <a:endParaRPr lang="en-US" altLang="zh-CN" sz="1400" b="1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node {</a:t>
            </a:r>
            <a:endParaRPr lang="zh-CN" altLang="en-US" sz="140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    stage('Source Checkout') {</a:t>
            </a:r>
            <a:endParaRPr lang="zh-CN" altLang="en-US" sz="140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        git branch: 'master',</a:t>
            </a:r>
            <a:endParaRPr lang="zh-CN" altLang="en-US" sz="140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        credentialsId: '52dfa145-d4a0-4240-bae9-8f786e323bbe',</a:t>
            </a:r>
            <a:endParaRPr lang="zh-CN" altLang="en-US" sz="140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       </a:t>
            </a:r>
            <a:r>
              <a:rPr lang="zh-CN" altLang="en-US" sz="140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 url: 'ssh://user@www.hostname.com:port/path/project.git'</a:t>
            </a:r>
            <a:endParaRPr lang="zh-CN" altLang="en-US" sz="140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    }</a:t>
            </a:r>
            <a:endParaRPr lang="zh-CN" altLang="en-US" sz="140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latin typeface="Calibri" panose="020F0502020204030204" pitchFamily="34" charset="0"/>
              </a:rPr>
              <a:t>}</a:t>
            </a:r>
            <a:endParaRPr lang="zh-CN" altLang="en-US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3"/>
          <a:stretch>
            <a:fillRect/>
          </a:stretch>
        </p:blipFill>
        <p:spPr>
          <a:xfrm>
            <a:off x="-22711" y="1"/>
            <a:ext cx="12222771" cy="6888479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798082" y="713832"/>
            <a:ext cx="6670766" cy="5460273"/>
          </a:xfrm>
          <a:prstGeom prst="parallelogram">
            <a:avLst/>
          </a:pr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53585" y="4512945"/>
            <a:ext cx="3111500" cy="13220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 OVERVIEW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53563" y="856921"/>
            <a:ext cx="3112169" cy="5103325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411967" y="1"/>
            <a:ext cx="2807787" cy="6858001"/>
            <a:chOff x="9411967" y="1"/>
            <a:chExt cx="2807787" cy="6858001"/>
          </a:xfrm>
        </p:grpSpPr>
        <p:sp>
          <p:nvSpPr>
            <p:cNvPr id="29" name="任意多边形 28"/>
            <p:cNvSpPr/>
            <p:nvPr/>
          </p:nvSpPr>
          <p:spPr>
            <a:xfrm rot="5400000" flipV="1">
              <a:off x="7386861" y="2025107"/>
              <a:ext cx="6858000" cy="2807787"/>
            </a:xfrm>
            <a:custGeom>
              <a:avLst/>
              <a:gdLst>
                <a:gd name="connsiteX0" fmla="*/ 0 w 6858000"/>
                <a:gd name="connsiteY0" fmla="*/ 1739041 h 2807787"/>
                <a:gd name="connsiteX1" fmla="*/ 0 w 6858000"/>
                <a:gd name="connsiteY1" fmla="*/ 2807787 h 2807787"/>
                <a:gd name="connsiteX2" fmla="*/ 6858000 w 6858000"/>
                <a:gd name="connsiteY2" fmla="*/ 2807787 h 2807787"/>
                <a:gd name="connsiteX3" fmla="*/ 6858000 w 6858000"/>
                <a:gd name="connsiteY3" fmla="*/ 0 h 280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07787">
                  <a:moveTo>
                    <a:pt x="0" y="1739041"/>
                  </a:moveTo>
                  <a:lnTo>
                    <a:pt x="0" y="2807787"/>
                  </a:lnTo>
                  <a:lnTo>
                    <a:pt x="6858000" y="2807787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5400000" flipV="1">
              <a:off x="7631943" y="2270190"/>
              <a:ext cx="6858000" cy="2317623"/>
            </a:xfrm>
            <a:custGeom>
              <a:avLst/>
              <a:gdLst>
                <a:gd name="connsiteX0" fmla="*/ 0 w 6858000"/>
                <a:gd name="connsiteY0" fmla="*/ 1739040 h 2317623"/>
                <a:gd name="connsiteX1" fmla="*/ 0 w 6858000"/>
                <a:gd name="connsiteY1" fmla="*/ 2317623 h 2317623"/>
                <a:gd name="connsiteX2" fmla="*/ 6858000 w 6858000"/>
                <a:gd name="connsiteY2" fmla="*/ 2317623 h 2317623"/>
                <a:gd name="connsiteX3" fmla="*/ 6858000 w 6858000"/>
                <a:gd name="connsiteY3" fmla="*/ 0 h 231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17623">
                  <a:moveTo>
                    <a:pt x="0" y="1739040"/>
                  </a:moveTo>
                  <a:lnTo>
                    <a:pt x="0" y="2317623"/>
                  </a:lnTo>
                  <a:lnTo>
                    <a:pt x="6858000" y="2317623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6359" y="0"/>
            <a:ext cx="2833808" cy="6858001"/>
            <a:chOff x="-36359" y="0"/>
            <a:chExt cx="2833808" cy="6858001"/>
          </a:xfrm>
        </p:grpSpPr>
        <p:sp>
          <p:nvSpPr>
            <p:cNvPr id="25" name="任意多边形 24"/>
            <p:cNvSpPr/>
            <p:nvPr/>
          </p:nvSpPr>
          <p:spPr>
            <a:xfrm rot="16200000" flipV="1">
              <a:off x="-2048455" y="2012097"/>
              <a:ext cx="6858000" cy="2833808"/>
            </a:xfrm>
            <a:custGeom>
              <a:avLst/>
              <a:gdLst>
                <a:gd name="connsiteX0" fmla="*/ 6858000 w 6858000"/>
                <a:gd name="connsiteY0" fmla="*/ 2833808 h 2833808"/>
                <a:gd name="connsiteX1" fmla="*/ 6858000 w 6858000"/>
                <a:gd name="connsiteY1" fmla="*/ 0 h 2833808"/>
                <a:gd name="connsiteX2" fmla="*/ 0 w 6858000"/>
                <a:gd name="connsiteY2" fmla="*/ 1739041 h 2833808"/>
                <a:gd name="connsiteX3" fmla="*/ 0 w 6858000"/>
                <a:gd name="connsiteY3" fmla="*/ 2833808 h 28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33808">
                  <a:moveTo>
                    <a:pt x="6858000" y="2833808"/>
                  </a:moveTo>
                  <a:lnTo>
                    <a:pt x="6858000" y="0"/>
                  </a:lnTo>
                  <a:lnTo>
                    <a:pt x="0" y="1739041"/>
                  </a:lnTo>
                  <a:lnTo>
                    <a:pt x="0" y="2833808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6200000" flipV="1">
              <a:off x="-2293537" y="2257178"/>
              <a:ext cx="6858000" cy="2343644"/>
            </a:xfrm>
            <a:custGeom>
              <a:avLst/>
              <a:gdLst>
                <a:gd name="connsiteX0" fmla="*/ 6858000 w 6858000"/>
                <a:gd name="connsiteY0" fmla="*/ 2343644 h 2343644"/>
                <a:gd name="connsiteX1" fmla="*/ 6858000 w 6858000"/>
                <a:gd name="connsiteY1" fmla="*/ 0 h 2343644"/>
                <a:gd name="connsiteX2" fmla="*/ 0 w 6858000"/>
                <a:gd name="connsiteY2" fmla="*/ 1739040 h 2343644"/>
                <a:gd name="connsiteX3" fmla="*/ 0 w 6858000"/>
                <a:gd name="connsiteY3" fmla="*/ 2343644 h 234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43644">
                  <a:moveTo>
                    <a:pt x="6858000" y="2343644"/>
                  </a:moveTo>
                  <a:lnTo>
                    <a:pt x="6858000" y="0"/>
                  </a:lnTo>
                  <a:lnTo>
                    <a:pt x="0" y="1739040"/>
                  </a:lnTo>
                  <a:lnTo>
                    <a:pt x="0" y="2343644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90" y="1186180"/>
            <a:ext cx="2346960" cy="323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3"/>
          <a:stretch>
            <a:fillRect/>
          </a:stretch>
        </p:blipFill>
        <p:spPr>
          <a:xfrm>
            <a:off x="-22711" y="1"/>
            <a:ext cx="12222771" cy="6888479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798082" y="713832"/>
            <a:ext cx="6670766" cy="5460273"/>
          </a:xfrm>
          <a:prstGeom prst="parallelogram">
            <a:avLst/>
          </a:pr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53585" y="4512945"/>
            <a:ext cx="3111500" cy="1476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PLUGINS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53563" y="856921"/>
            <a:ext cx="3112169" cy="5103325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411967" y="1"/>
            <a:ext cx="2807787" cy="6858001"/>
            <a:chOff x="9411967" y="1"/>
            <a:chExt cx="2807787" cy="6858001"/>
          </a:xfrm>
        </p:grpSpPr>
        <p:sp>
          <p:nvSpPr>
            <p:cNvPr id="29" name="任意多边形 28"/>
            <p:cNvSpPr/>
            <p:nvPr/>
          </p:nvSpPr>
          <p:spPr>
            <a:xfrm rot="5400000" flipV="1">
              <a:off x="7386861" y="2025107"/>
              <a:ext cx="6858000" cy="2807787"/>
            </a:xfrm>
            <a:custGeom>
              <a:avLst/>
              <a:gdLst>
                <a:gd name="connsiteX0" fmla="*/ 0 w 6858000"/>
                <a:gd name="connsiteY0" fmla="*/ 1739041 h 2807787"/>
                <a:gd name="connsiteX1" fmla="*/ 0 w 6858000"/>
                <a:gd name="connsiteY1" fmla="*/ 2807787 h 2807787"/>
                <a:gd name="connsiteX2" fmla="*/ 6858000 w 6858000"/>
                <a:gd name="connsiteY2" fmla="*/ 2807787 h 2807787"/>
                <a:gd name="connsiteX3" fmla="*/ 6858000 w 6858000"/>
                <a:gd name="connsiteY3" fmla="*/ 0 h 280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07787">
                  <a:moveTo>
                    <a:pt x="0" y="1739041"/>
                  </a:moveTo>
                  <a:lnTo>
                    <a:pt x="0" y="2807787"/>
                  </a:lnTo>
                  <a:lnTo>
                    <a:pt x="6858000" y="2807787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5400000" flipV="1">
              <a:off x="7631943" y="2270190"/>
              <a:ext cx="6858000" cy="2317623"/>
            </a:xfrm>
            <a:custGeom>
              <a:avLst/>
              <a:gdLst>
                <a:gd name="connsiteX0" fmla="*/ 0 w 6858000"/>
                <a:gd name="connsiteY0" fmla="*/ 1739040 h 2317623"/>
                <a:gd name="connsiteX1" fmla="*/ 0 w 6858000"/>
                <a:gd name="connsiteY1" fmla="*/ 2317623 h 2317623"/>
                <a:gd name="connsiteX2" fmla="*/ 6858000 w 6858000"/>
                <a:gd name="connsiteY2" fmla="*/ 2317623 h 2317623"/>
                <a:gd name="connsiteX3" fmla="*/ 6858000 w 6858000"/>
                <a:gd name="connsiteY3" fmla="*/ 0 h 231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17623">
                  <a:moveTo>
                    <a:pt x="0" y="1739040"/>
                  </a:moveTo>
                  <a:lnTo>
                    <a:pt x="0" y="2317623"/>
                  </a:lnTo>
                  <a:lnTo>
                    <a:pt x="6858000" y="2317623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6359" y="0"/>
            <a:ext cx="2833808" cy="6858001"/>
            <a:chOff x="-36359" y="0"/>
            <a:chExt cx="2833808" cy="6858001"/>
          </a:xfrm>
        </p:grpSpPr>
        <p:sp>
          <p:nvSpPr>
            <p:cNvPr id="25" name="任意多边形 24"/>
            <p:cNvSpPr/>
            <p:nvPr/>
          </p:nvSpPr>
          <p:spPr>
            <a:xfrm rot="16200000" flipV="1">
              <a:off x="-2048455" y="2012097"/>
              <a:ext cx="6858000" cy="2833808"/>
            </a:xfrm>
            <a:custGeom>
              <a:avLst/>
              <a:gdLst>
                <a:gd name="connsiteX0" fmla="*/ 6858000 w 6858000"/>
                <a:gd name="connsiteY0" fmla="*/ 2833808 h 2833808"/>
                <a:gd name="connsiteX1" fmla="*/ 6858000 w 6858000"/>
                <a:gd name="connsiteY1" fmla="*/ 0 h 2833808"/>
                <a:gd name="connsiteX2" fmla="*/ 0 w 6858000"/>
                <a:gd name="connsiteY2" fmla="*/ 1739041 h 2833808"/>
                <a:gd name="connsiteX3" fmla="*/ 0 w 6858000"/>
                <a:gd name="connsiteY3" fmla="*/ 2833808 h 28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33808">
                  <a:moveTo>
                    <a:pt x="6858000" y="2833808"/>
                  </a:moveTo>
                  <a:lnTo>
                    <a:pt x="6858000" y="0"/>
                  </a:lnTo>
                  <a:lnTo>
                    <a:pt x="0" y="1739041"/>
                  </a:lnTo>
                  <a:lnTo>
                    <a:pt x="0" y="2833808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6200000" flipV="1">
              <a:off x="-2293537" y="2257178"/>
              <a:ext cx="6858000" cy="2343644"/>
            </a:xfrm>
            <a:custGeom>
              <a:avLst/>
              <a:gdLst>
                <a:gd name="connsiteX0" fmla="*/ 6858000 w 6858000"/>
                <a:gd name="connsiteY0" fmla="*/ 2343644 h 2343644"/>
                <a:gd name="connsiteX1" fmla="*/ 6858000 w 6858000"/>
                <a:gd name="connsiteY1" fmla="*/ 0 h 2343644"/>
                <a:gd name="connsiteX2" fmla="*/ 0 w 6858000"/>
                <a:gd name="connsiteY2" fmla="*/ 1739040 h 2343644"/>
                <a:gd name="connsiteX3" fmla="*/ 0 w 6858000"/>
                <a:gd name="connsiteY3" fmla="*/ 2343644 h 234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43644">
                  <a:moveTo>
                    <a:pt x="6858000" y="2343644"/>
                  </a:moveTo>
                  <a:lnTo>
                    <a:pt x="6858000" y="0"/>
                  </a:lnTo>
                  <a:lnTo>
                    <a:pt x="0" y="1739040"/>
                  </a:lnTo>
                  <a:lnTo>
                    <a:pt x="0" y="2343644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90" y="1186180"/>
            <a:ext cx="2346960" cy="323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5425" y="154305"/>
            <a:ext cx="4364990" cy="521970"/>
            <a:chOff x="355" y="243"/>
            <a:chExt cx="6874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2979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55" y="243"/>
              <a:ext cx="5543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TOOLS &amp; PLUGINS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6510" y="1229360"/>
            <a:ext cx="5379085" cy="171132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-931" r="11283" b="10697"/>
          <a:stretch>
            <a:fillRect/>
          </a:stretch>
        </p:blipFill>
        <p:spPr>
          <a:xfrm>
            <a:off x="8161020" y="1210945"/>
            <a:ext cx="3789045" cy="391223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25" y="1229360"/>
            <a:ext cx="2105025" cy="389509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12" name="文本框 11"/>
          <p:cNvSpPr txBox="1"/>
          <p:nvPr/>
        </p:nvSpPr>
        <p:spPr>
          <a:xfrm>
            <a:off x="225425" y="643255"/>
            <a:ext cx="26771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CREDENTIALS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24506"/>
          <a:stretch>
            <a:fillRect/>
          </a:stretch>
        </p:blipFill>
        <p:spPr>
          <a:xfrm>
            <a:off x="2544445" y="3438525"/>
            <a:ext cx="5402580" cy="168592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1245" y="626745"/>
            <a:ext cx="6010910" cy="212979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5425" y="154305"/>
            <a:ext cx="4364990" cy="521970"/>
            <a:chOff x="355" y="243"/>
            <a:chExt cx="6874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2979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55" y="243"/>
              <a:ext cx="5543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TOOLS &amp; PLUGINS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25425" y="626745"/>
            <a:ext cx="796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25" y="1165225"/>
            <a:ext cx="1828800" cy="386715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15" name="Rectangle 14"/>
          <p:cNvSpPr/>
          <p:nvPr/>
        </p:nvSpPr>
        <p:spPr>
          <a:xfrm>
            <a:off x="208280" y="3428365"/>
            <a:ext cx="1845945" cy="3378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2815" y="1139190"/>
            <a:ext cx="2292985" cy="389318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26" name="Rectangle 25"/>
          <p:cNvSpPr/>
          <p:nvPr/>
        </p:nvSpPr>
        <p:spPr>
          <a:xfrm>
            <a:off x="2351405" y="2974975"/>
            <a:ext cx="2143760" cy="3378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6" idx="3"/>
            <a:endCxn id="4" idx="1"/>
          </p:cNvCxnSpPr>
          <p:nvPr/>
        </p:nvCxnSpPr>
        <p:spPr>
          <a:xfrm flipV="1">
            <a:off x="4495165" y="1691640"/>
            <a:ext cx="386080" cy="14522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1245" y="2974975"/>
            <a:ext cx="3424555" cy="167195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3" name="文本框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45" y="4907915"/>
            <a:ext cx="4154805" cy="1344295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9" name="Text Box 8"/>
          <p:cNvSpPr txBox="1"/>
          <p:nvPr/>
        </p:nvSpPr>
        <p:spPr>
          <a:xfrm>
            <a:off x="8402320" y="2837180"/>
            <a:ext cx="3548380" cy="261493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Calibri" panose="020F0502020204030204" pitchFamily="34" charset="0"/>
                <a:sym typeface="+mn-ea"/>
              </a:rPr>
              <a:t>PIPELINE SCRIPT EXAMPLE</a:t>
            </a:r>
            <a:endParaRPr lang="en-US" altLang="zh-CN" sz="1400" b="1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400">
                <a:latin typeface="Calibri" panose="020F0502020204030204" pitchFamily="34" charset="0"/>
                <a:sym typeface="+mn-ea"/>
              </a:rPr>
              <a:t>node {</a:t>
            </a:r>
            <a:endParaRPr lang="zh-CN" altLang="en-US" sz="14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400">
                <a:latin typeface="Calibri" panose="020F0502020204030204" pitchFamily="34" charset="0"/>
                <a:sym typeface="+mn-ea"/>
              </a:rPr>
              <a:t>    stage('Source Checkout') {</a:t>
            </a:r>
            <a:endParaRPr lang="zh-CN" altLang="en-US" sz="14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400">
                <a:latin typeface="Calibri" panose="020F0502020204030204" pitchFamily="34" charset="0"/>
                <a:sym typeface="+mn-ea"/>
              </a:rPr>
              <a:t>        git branch: 'master',</a:t>
            </a:r>
            <a:endParaRPr lang="zh-CN" altLang="en-US" sz="14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400">
                <a:latin typeface="Calibri" panose="020F0502020204030204" pitchFamily="34" charset="0"/>
                <a:sym typeface="+mn-ea"/>
              </a:rPr>
              <a:t>        credentialsId: '52dfa145-d4a0-4240-bae9-8f786e323bbe',</a:t>
            </a:r>
            <a:endParaRPr lang="zh-CN" altLang="en-US" sz="14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        url: 'ssh://</a:t>
            </a:r>
            <a:r>
              <a:rPr lang="en-US" altLang="zh-CN" sz="1600">
                <a:latin typeface="Calibri" panose="020F0502020204030204" pitchFamily="34" charset="0"/>
                <a:sym typeface="+mn-ea"/>
              </a:rPr>
              <a:t>user</a:t>
            </a:r>
            <a:r>
              <a:rPr lang="zh-CN" altLang="en-US" sz="1600">
                <a:latin typeface="Calibri" panose="020F0502020204030204" pitchFamily="34" charset="0"/>
                <a:sym typeface="+mn-ea"/>
              </a:rPr>
              <a:t>@www.</a:t>
            </a:r>
            <a:r>
              <a:rPr lang="en-US" altLang="zh-CN" sz="1600">
                <a:latin typeface="Calibri" panose="020F0502020204030204" pitchFamily="34" charset="0"/>
                <a:sym typeface="+mn-ea"/>
              </a:rPr>
              <a:t>hostname</a:t>
            </a:r>
            <a:r>
              <a:rPr lang="zh-CN" altLang="en-US" sz="1600">
                <a:latin typeface="Calibri" panose="020F0502020204030204" pitchFamily="34" charset="0"/>
                <a:sym typeface="+mn-ea"/>
              </a:rPr>
              <a:t>.com:</a:t>
            </a:r>
            <a:r>
              <a:rPr lang="en-US" altLang="zh-CN" sz="1600">
                <a:latin typeface="Calibri" panose="020F0502020204030204" pitchFamily="34" charset="0"/>
                <a:sym typeface="+mn-ea"/>
              </a:rPr>
              <a:t>port</a:t>
            </a:r>
            <a:r>
              <a:rPr lang="zh-CN" altLang="en-US" sz="1600">
                <a:latin typeface="Calibri" panose="020F0502020204030204" pitchFamily="34" charset="0"/>
                <a:sym typeface="+mn-ea"/>
              </a:rPr>
              <a:t>/</a:t>
            </a:r>
            <a:r>
              <a:rPr lang="en-US" altLang="zh-CN" sz="1600">
                <a:latin typeface="Calibri" panose="020F0502020204030204" pitchFamily="34" charset="0"/>
                <a:sym typeface="+mn-ea"/>
              </a:rPr>
              <a:t>path</a:t>
            </a:r>
            <a:r>
              <a:rPr lang="zh-CN" altLang="en-US" sz="1600">
                <a:latin typeface="Calibri" panose="020F0502020204030204" pitchFamily="34" charset="0"/>
                <a:sym typeface="+mn-ea"/>
              </a:rPr>
              <a:t>/</a:t>
            </a:r>
            <a:r>
              <a:rPr lang="en-US" altLang="zh-CN" sz="1600">
                <a:latin typeface="Calibri" panose="020F0502020204030204" pitchFamily="34" charset="0"/>
                <a:sym typeface="+mn-ea"/>
              </a:rPr>
              <a:t>project</a:t>
            </a:r>
            <a:r>
              <a:rPr lang="zh-CN" altLang="en-US" sz="1400">
                <a:latin typeface="Calibri" panose="020F0502020204030204" pitchFamily="34" charset="0"/>
                <a:sym typeface="+mn-ea"/>
              </a:rPr>
              <a:t>.git'</a:t>
            </a:r>
            <a:endParaRPr lang="zh-CN" altLang="en-US" sz="14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    }</a:t>
            </a:r>
            <a:endParaRPr lang="zh-CN" altLang="en-US" sz="16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</a:rPr>
              <a:t>｝</a:t>
            </a:r>
            <a:endParaRPr lang="zh-CN" altLang="en-US" sz="1600">
              <a:latin typeface="Calibri" panose="020F0502020204030204" pitchFamily="34" charset="0"/>
            </a:endParaRPr>
          </a:p>
        </p:txBody>
      </p:sp>
      <p:sp>
        <p:nvSpPr>
          <p:cNvPr id="7" name="Rectangle 25"/>
          <p:cNvSpPr/>
          <p:nvPr/>
        </p:nvSpPr>
        <p:spPr>
          <a:xfrm>
            <a:off x="8402320" y="3510280"/>
            <a:ext cx="3484880" cy="13976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Content Placeholder 34"/>
          <p:cNvPicPr>
            <a:picLocks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0310" y="2331085"/>
            <a:ext cx="5010150" cy="162560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5425" y="154305"/>
            <a:ext cx="4364990" cy="521970"/>
            <a:chOff x="355" y="243"/>
            <a:chExt cx="6874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2979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55" y="243"/>
              <a:ext cx="5543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TOOLS &amp; PLUGINS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25425" y="626745"/>
            <a:ext cx="877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25" y="1165225"/>
            <a:ext cx="1828800" cy="386715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15" name="Rectangle 14"/>
          <p:cNvSpPr/>
          <p:nvPr/>
        </p:nvSpPr>
        <p:spPr>
          <a:xfrm>
            <a:off x="208280" y="3428365"/>
            <a:ext cx="1845945" cy="3378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1405" y="1165225"/>
            <a:ext cx="2292985" cy="389318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26" name="Rectangle 25"/>
          <p:cNvSpPr/>
          <p:nvPr/>
        </p:nvSpPr>
        <p:spPr>
          <a:xfrm>
            <a:off x="2351405" y="2974975"/>
            <a:ext cx="2292350" cy="3378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913880" y="2928620"/>
            <a:ext cx="1430655" cy="340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6" idx="3"/>
            <a:endCxn id="35" idx="1"/>
          </p:cNvCxnSpPr>
          <p:nvPr/>
        </p:nvCxnSpPr>
        <p:spPr>
          <a:xfrm>
            <a:off x="4643755" y="3143885"/>
            <a:ext cx="3765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5425" y="154305"/>
            <a:ext cx="4364990" cy="521970"/>
            <a:chOff x="355" y="243"/>
            <a:chExt cx="6874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2979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55" y="243"/>
              <a:ext cx="5543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TOOLS &amp; PLUGINS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25425" y="626745"/>
            <a:ext cx="1553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0775" y="5477510"/>
            <a:ext cx="5181600" cy="72072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25" y="1165225"/>
            <a:ext cx="1828800" cy="386715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15" name="Rectangle 14"/>
          <p:cNvSpPr/>
          <p:nvPr/>
        </p:nvSpPr>
        <p:spPr>
          <a:xfrm>
            <a:off x="208280" y="3428365"/>
            <a:ext cx="1845945" cy="3378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1405" y="1165225"/>
            <a:ext cx="2292985" cy="389318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18" name="Rectangle 17"/>
          <p:cNvSpPr/>
          <p:nvPr/>
        </p:nvSpPr>
        <p:spPr>
          <a:xfrm>
            <a:off x="2351405" y="3706495"/>
            <a:ext cx="2292985" cy="3378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51405" y="2974975"/>
            <a:ext cx="2292350" cy="3378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8" idx="2"/>
            <a:endCxn id="7" idx="1"/>
          </p:cNvCxnSpPr>
          <p:nvPr/>
        </p:nvCxnSpPr>
        <p:spPr>
          <a:xfrm>
            <a:off x="3498215" y="4044315"/>
            <a:ext cx="1432560" cy="17938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6955" y="154305"/>
            <a:ext cx="5046980" cy="139573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6955" y="1426210"/>
            <a:ext cx="6444615" cy="379984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31" name="Text Box 30"/>
          <p:cNvSpPr txBox="1"/>
          <p:nvPr/>
        </p:nvSpPr>
        <p:spPr>
          <a:xfrm>
            <a:off x="7988300" y="1772285"/>
            <a:ext cx="4133850" cy="310769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Calibri" panose="020F0502020204030204" pitchFamily="34" charset="0"/>
                <a:sym typeface="+mn-ea"/>
              </a:rPr>
              <a:t>PIPELINE SCRIPT EXAMPLE</a:t>
            </a:r>
            <a:endParaRPr lang="en-US" altLang="zh-CN" sz="2000" b="1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node {</a:t>
            </a:r>
            <a:endParaRPr lang="zh-CN" altLang="en-US" sz="16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    </a:t>
            </a:r>
            <a:r>
              <a:rPr lang="en-US" altLang="zh-CN" sz="1600">
                <a:latin typeface="Calibri" panose="020F0502020204030204" pitchFamily="34" charset="0"/>
                <a:sym typeface="+mn-ea"/>
              </a:rPr>
              <a:t>...</a:t>
            </a:r>
            <a:endParaRPr lang="en-US" altLang="zh-CN" sz="16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    stage('Build') {</a:t>
            </a:r>
            <a:endParaRPr lang="zh-CN" altLang="en-US" sz="16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        echo 'In Build Stage'</a:t>
            </a:r>
            <a:endParaRPr lang="zh-CN" altLang="en-US" sz="16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        withMaven (maven: 'M3_5_2') {</a:t>
            </a:r>
            <a:endParaRPr lang="zh-CN" altLang="en-US" sz="16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            // sh 'mvn clean package' for LINUX</a:t>
            </a:r>
            <a:endParaRPr lang="zh-CN" altLang="en-US" sz="16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            bat 'mvn package'</a:t>
            </a:r>
            <a:endParaRPr lang="zh-CN" altLang="en-US" sz="16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        }</a:t>
            </a:r>
            <a:endParaRPr lang="zh-CN" altLang="en-US" sz="16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    }</a:t>
            </a:r>
            <a:endParaRPr lang="zh-CN" altLang="en-US" sz="16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    </a:t>
            </a:r>
            <a:r>
              <a:rPr lang="en-US" altLang="zh-CN" sz="1600">
                <a:latin typeface="Calibri" panose="020F0502020204030204" pitchFamily="34" charset="0"/>
                <a:sym typeface="+mn-ea"/>
              </a:rPr>
              <a:t>...</a:t>
            </a:r>
            <a:r>
              <a:rPr lang="zh-CN" altLang="en-US" sz="1600">
                <a:latin typeface="Calibri" panose="020F0502020204030204" pitchFamily="34" charset="0"/>
                <a:sym typeface="+mn-ea"/>
              </a:rPr>
              <a:t>    </a:t>
            </a:r>
            <a:endParaRPr lang="zh-CN" altLang="en-US" sz="1600">
              <a:latin typeface="Calibri" panose="020F0502020204030204" pitchFamily="34" charset="0"/>
              <a:sym typeface="+mn-ea"/>
            </a:endParaRPr>
          </a:p>
          <a:p>
            <a:r>
              <a:rPr lang="zh-CN" altLang="en-US" sz="1600">
                <a:latin typeface="Calibri" panose="020F0502020204030204" pitchFamily="34" charset="0"/>
                <a:sym typeface="+mn-ea"/>
              </a:rPr>
              <a:t>}</a:t>
            </a:r>
            <a:endParaRPr lang="zh-CN" altLang="en-US" sz="1600"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75400" y="643255"/>
            <a:ext cx="1859915" cy="2743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0" idx="1"/>
          </p:cNvCxnSpPr>
          <p:nvPr/>
        </p:nvCxnSpPr>
        <p:spPr>
          <a:xfrm flipV="1">
            <a:off x="3498215" y="852170"/>
            <a:ext cx="1348740" cy="21228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3"/>
          <a:stretch>
            <a:fillRect/>
          </a:stretch>
        </p:blipFill>
        <p:spPr>
          <a:xfrm>
            <a:off x="-22711" y="1"/>
            <a:ext cx="12222771" cy="6888479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798082" y="713832"/>
            <a:ext cx="6670766" cy="5460273"/>
          </a:xfrm>
          <a:prstGeom prst="parallelogram">
            <a:avLst/>
          </a:pr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53585" y="4512945"/>
            <a:ext cx="3111500" cy="10147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 LIBRARY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53563" y="856921"/>
            <a:ext cx="3112169" cy="5103325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411967" y="1"/>
            <a:ext cx="2807787" cy="6858001"/>
            <a:chOff x="9411967" y="1"/>
            <a:chExt cx="2807787" cy="6858001"/>
          </a:xfrm>
        </p:grpSpPr>
        <p:sp>
          <p:nvSpPr>
            <p:cNvPr id="29" name="任意多边形 28"/>
            <p:cNvSpPr/>
            <p:nvPr/>
          </p:nvSpPr>
          <p:spPr>
            <a:xfrm rot="5400000" flipV="1">
              <a:off x="7386861" y="2025107"/>
              <a:ext cx="6858000" cy="2807787"/>
            </a:xfrm>
            <a:custGeom>
              <a:avLst/>
              <a:gdLst>
                <a:gd name="connsiteX0" fmla="*/ 0 w 6858000"/>
                <a:gd name="connsiteY0" fmla="*/ 1739041 h 2807787"/>
                <a:gd name="connsiteX1" fmla="*/ 0 w 6858000"/>
                <a:gd name="connsiteY1" fmla="*/ 2807787 h 2807787"/>
                <a:gd name="connsiteX2" fmla="*/ 6858000 w 6858000"/>
                <a:gd name="connsiteY2" fmla="*/ 2807787 h 2807787"/>
                <a:gd name="connsiteX3" fmla="*/ 6858000 w 6858000"/>
                <a:gd name="connsiteY3" fmla="*/ 0 h 280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07787">
                  <a:moveTo>
                    <a:pt x="0" y="1739041"/>
                  </a:moveTo>
                  <a:lnTo>
                    <a:pt x="0" y="2807787"/>
                  </a:lnTo>
                  <a:lnTo>
                    <a:pt x="6858000" y="2807787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5400000" flipV="1">
              <a:off x="7631943" y="2270190"/>
              <a:ext cx="6858000" cy="2317623"/>
            </a:xfrm>
            <a:custGeom>
              <a:avLst/>
              <a:gdLst>
                <a:gd name="connsiteX0" fmla="*/ 0 w 6858000"/>
                <a:gd name="connsiteY0" fmla="*/ 1739040 h 2317623"/>
                <a:gd name="connsiteX1" fmla="*/ 0 w 6858000"/>
                <a:gd name="connsiteY1" fmla="*/ 2317623 h 2317623"/>
                <a:gd name="connsiteX2" fmla="*/ 6858000 w 6858000"/>
                <a:gd name="connsiteY2" fmla="*/ 2317623 h 2317623"/>
                <a:gd name="connsiteX3" fmla="*/ 6858000 w 6858000"/>
                <a:gd name="connsiteY3" fmla="*/ 0 h 231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17623">
                  <a:moveTo>
                    <a:pt x="0" y="1739040"/>
                  </a:moveTo>
                  <a:lnTo>
                    <a:pt x="0" y="2317623"/>
                  </a:lnTo>
                  <a:lnTo>
                    <a:pt x="6858000" y="2317623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6359" y="0"/>
            <a:ext cx="2833808" cy="6858001"/>
            <a:chOff x="-36359" y="0"/>
            <a:chExt cx="2833808" cy="6858001"/>
          </a:xfrm>
        </p:grpSpPr>
        <p:sp>
          <p:nvSpPr>
            <p:cNvPr id="25" name="任意多边形 24"/>
            <p:cNvSpPr/>
            <p:nvPr/>
          </p:nvSpPr>
          <p:spPr>
            <a:xfrm rot="16200000" flipV="1">
              <a:off x="-2048455" y="2012097"/>
              <a:ext cx="6858000" cy="2833808"/>
            </a:xfrm>
            <a:custGeom>
              <a:avLst/>
              <a:gdLst>
                <a:gd name="connsiteX0" fmla="*/ 6858000 w 6858000"/>
                <a:gd name="connsiteY0" fmla="*/ 2833808 h 2833808"/>
                <a:gd name="connsiteX1" fmla="*/ 6858000 w 6858000"/>
                <a:gd name="connsiteY1" fmla="*/ 0 h 2833808"/>
                <a:gd name="connsiteX2" fmla="*/ 0 w 6858000"/>
                <a:gd name="connsiteY2" fmla="*/ 1739041 h 2833808"/>
                <a:gd name="connsiteX3" fmla="*/ 0 w 6858000"/>
                <a:gd name="connsiteY3" fmla="*/ 2833808 h 28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33808">
                  <a:moveTo>
                    <a:pt x="6858000" y="2833808"/>
                  </a:moveTo>
                  <a:lnTo>
                    <a:pt x="6858000" y="0"/>
                  </a:lnTo>
                  <a:lnTo>
                    <a:pt x="0" y="1739041"/>
                  </a:lnTo>
                  <a:lnTo>
                    <a:pt x="0" y="2833808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6200000" flipV="1">
              <a:off x="-2293537" y="2257178"/>
              <a:ext cx="6858000" cy="2343644"/>
            </a:xfrm>
            <a:custGeom>
              <a:avLst/>
              <a:gdLst>
                <a:gd name="connsiteX0" fmla="*/ 6858000 w 6858000"/>
                <a:gd name="connsiteY0" fmla="*/ 2343644 h 2343644"/>
                <a:gd name="connsiteX1" fmla="*/ 6858000 w 6858000"/>
                <a:gd name="connsiteY1" fmla="*/ 0 h 2343644"/>
                <a:gd name="connsiteX2" fmla="*/ 0 w 6858000"/>
                <a:gd name="connsiteY2" fmla="*/ 1739040 h 2343644"/>
                <a:gd name="connsiteX3" fmla="*/ 0 w 6858000"/>
                <a:gd name="connsiteY3" fmla="*/ 2343644 h 234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43644">
                  <a:moveTo>
                    <a:pt x="6858000" y="2343644"/>
                  </a:moveTo>
                  <a:lnTo>
                    <a:pt x="6858000" y="0"/>
                  </a:lnTo>
                  <a:lnTo>
                    <a:pt x="0" y="1739040"/>
                  </a:lnTo>
                  <a:lnTo>
                    <a:pt x="0" y="2343644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90" y="1186180"/>
            <a:ext cx="2346960" cy="323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1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75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LIBRARIES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9710" y="866140"/>
            <a:ext cx="4617720" cy="323024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300" b="1">
                <a:solidFill>
                  <a:schemeClr val="bg1"/>
                </a:solidFill>
                <a:latin typeface="Calibri" panose="020F0502020204030204" pitchFamily="34" charset="0"/>
              </a:rPr>
              <a:t> Jenkins Shared Libraries is useful to share parts of Pipelines between various projects to reduce redundancies and keep code "DRY".</a:t>
            </a:r>
            <a:endParaRPr lang="en-US" altLang="zh-CN" sz="23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b="1">
                <a:solidFill>
                  <a:schemeClr val="bg1"/>
                </a:solidFill>
                <a:latin typeface="Calibri" panose="020F0502020204030204" pitchFamily="34" charset="0"/>
              </a:rPr>
              <a:t>however, because tasks are running inside Jenkins, so things may behave a little different from in normal situation</a:t>
            </a:r>
            <a:endParaRPr lang="en-US" altLang="zh-CN" sz="23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3630" y="866140"/>
            <a:ext cx="2000250" cy="38474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880" y="3526155"/>
            <a:ext cx="3094990" cy="131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10" y="5250180"/>
            <a:ext cx="5361940" cy="115252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 rot="2040000">
            <a:off x="6290945" y="3391535"/>
            <a:ext cx="828040" cy="3028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8211820" y="4810760"/>
            <a:ext cx="497840" cy="3028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210" y="866140"/>
            <a:ext cx="5361940" cy="1200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315" y="2066290"/>
            <a:ext cx="4394835" cy="11988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965065" y="1600200"/>
            <a:ext cx="1005840" cy="3244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20340000">
            <a:off x="5899785" y="1453515"/>
            <a:ext cx="995045" cy="3028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9675495" y="1922780"/>
            <a:ext cx="497840" cy="3028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74685" y="497205"/>
            <a:ext cx="2658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Folder-level Shared Library</a:t>
            </a:r>
            <a:endParaRPr lang="en-US" altLang="zh-CN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70395" y="3326130"/>
            <a:ext cx="2166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Global Shared Library</a:t>
            </a:r>
            <a:endParaRPr lang="en-US" altLang="zh-CN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75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LIBRARIES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9710" y="866140"/>
            <a:ext cx="3941445" cy="110680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300" b="1">
                <a:solidFill>
                  <a:schemeClr val="bg1"/>
                </a:solidFill>
                <a:latin typeface="Calibri" panose="020F0502020204030204" pitchFamily="34" charset="0"/>
              </a:rPr>
              <a:t>Configure Shared Library for Global-level or Folder-level</a:t>
            </a:r>
            <a:endParaRPr lang="en-US" altLang="zh-CN" sz="23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142740" y="866140"/>
            <a:ext cx="7820025" cy="529082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75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LIBRARIES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9710" y="1148715"/>
            <a:ext cx="4617720" cy="524637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b="1">
                <a:solidFill>
                  <a:schemeClr val="bg1"/>
                </a:solidFill>
                <a:latin typeface="Calibri" panose="020F0502020204030204" pitchFamily="34" charset="0"/>
              </a:rPr>
              <a:t>All classes should implement Serializable when they have state, this is needed in order to allow Jenkins to stop and resume our pipelines properly</a:t>
            </a:r>
            <a:endParaRPr lang="en-US" altLang="zh-CN" sz="23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The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src </a:t>
            </a: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directory has standard Java source directory structure. This directory is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added to the classpath</a:t>
            </a: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 when executing Pipelines.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The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vars </a:t>
            </a: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directory hosts scripts that define global variables accessible from Pipeline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A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resources </a:t>
            </a: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directory allows the </a:t>
            </a:r>
            <a:r>
              <a:rPr lang="en-US" altLang="zh-CN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libraryResource </a:t>
            </a: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step to be used from an external library to load associated non-Groovy files (say, JSON files).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26745"/>
            <a:ext cx="4503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 STRUCTURE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7430" y="465455"/>
            <a:ext cx="7228840" cy="469519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19" name="文本框 18"/>
          <p:cNvSpPr txBox="1"/>
          <p:nvPr/>
        </p:nvSpPr>
        <p:spPr>
          <a:xfrm>
            <a:off x="8610600" y="465455"/>
            <a:ext cx="2321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Calibri" panose="020F0502020204030204" pitchFamily="34" charset="0"/>
              </a:rPr>
              <a:t>Groovy Project</a:t>
            </a:r>
            <a:endParaRPr lang="en-US" altLang="zh-CN" sz="28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12385" y="2157730"/>
            <a:ext cx="698500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12385" y="3231515"/>
            <a:ext cx="78168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45955" y="2946400"/>
            <a:ext cx="62420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1295" y="2963545"/>
            <a:ext cx="111823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12385" y="4030345"/>
            <a:ext cx="127698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28715" y="4827270"/>
            <a:ext cx="127698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18345" y="3476625"/>
            <a:ext cx="916940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80655" y="4030345"/>
            <a:ext cx="163004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430" y="5160645"/>
            <a:ext cx="7259955" cy="123444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75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LIBRARIES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58315" y="1629410"/>
            <a:ext cx="2578100" cy="254635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11" name="Text Box 10"/>
          <p:cNvSpPr txBox="1"/>
          <p:nvPr/>
        </p:nvSpPr>
        <p:spPr>
          <a:xfrm>
            <a:off x="4837430" y="154305"/>
            <a:ext cx="7113270" cy="670877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sz="1000">
                <a:latin typeface="Calibri" panose="020F0502020204030204" pitchFamily="34" charset="0"/>
              </a:rPr>
              <a:t>def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call</a:t>
            </a:r>
            <a:r>
              <a:rPr lang="en-US" sz="1000">
                <a:latin typeface="Calibri" panose="020F0502020204030204" pitchFamily="34" charset="0"/>
              </a:rPr>
              <a:t>(String type, Map map) 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if </a:t>
            </a:r>
            <a:r>
              <a:rPr lang="en-US" sz="1000">
                <a:latin typeface="Calibri" panose="020F0502020204030204" pitchFamily="34" charset="0"/>
              </a:rPr>
              <a:t>(type == "maven") 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pipeline </a:t>
            </a:r>
            <a:r>
              <a:rPr lang="en-US" sz="1000">
                <a:latin typeface="Calibri" panose="020F0502020204030204" pitchFamily="34" charset="0"/>
              </a:rPr>
              <a:t>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agent any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tools </a:t>
            </a:r>
            <a:r>
              <a:rPr lang="en-US" sz="1000">
                <a:latin typeface="Calibri" panose="020F0502020204030204" pitchFamily="34" charset="0"/>
              </a:rPr>
              <a:t>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 maven "${map.maven}"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 jdk   "${map.jdk}"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environment </a:t>
            </a:r>
            <a:r>
              <a:rPr lang="en-US" sz="1000">
                <a:latin typeface="Calibri" panose="020F0502020204030204" pitchFamily="34" charset="0"/>
              </a:rPr>
              <a:t>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CREDENTIALS = credentials('deployToProductionCredentials_hivesplace')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options </a:t>
            </a:r>
            <a:r>
              <a:rPr lang="en-US" sz="1000">
                <a:latin typeface="Calibri" panose="020F0502020204030204" pitchFamily="34" charset="0"/>
              </a:rPr>
              <a:t>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disableConcurrentBuilds()</a:t>
            </a:r>
            <a:endParaRPr lang="en-US" sz="10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timeout</a:t>
            </a:r>
            <a:r>
              <a:rPr lang="en-US" sz="1000">
                <a:latin typeface="Calibri" panose="020F0502020204030204" pitchFamily="34" charset="0"/>
              </a:rPr>
              <a:t>(time: 10, unit: 'MINUTES')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skipDefaultCheckout()</a:t>
            </a:r>
            <a:endParaRPr lang="en-US" sz="10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stages 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stage('Build Initialization') 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    steps 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        echo "Initilize Project Build Environment......"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    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stage('Build Project') 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    steps 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        script 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           </a:t>
            </a:r>
            <a:r>
              <a:rPr lang="en-US" sz="1000">
                <a:latin typeface="Calibri" panose="020F0502020204030204" pitchFamily="34" charset="0"/>
              </a:rPr>
              <a:t>echo "building project......"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           </a:t>
            </a:r>
            <a:r>
              <a:rPr lang="en-US" sz="1000">
                <a:latin typeface="Calibri" panose="020F0502020204030204" pitchFamily="34" charset="0"/>
              </a:rPr>
              <a:t>sh """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              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mvn clean package</a:t>
            </a:r>
            <a:endParaRPr lang="en-US" sz="10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           </a:t>
            </a:r>
            <a:r>
              <a:rPr lang="en-US" sz="1000">
                <a:latin typeface="Calibri" panose="020F0502020204030204" pitchFamily="34" charset="0"/>
              </a:rPr>
              <a:t>"""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       </a:t>
            </a:r>
            <a:r>
              <a:rPr lang="en-US" sz="1000">
                <a:latin typeface="Calibri" panose="020F0502020204030204" pitchFamily="34" charset="0"/>
              </a:rPr>
              <a:t>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   </a:t>
            </a:r>
            <a:r>
              <a:rPr lang="en-US" sz="1000">
                <a:latin typeface="Calibri" panose="020F0502020204030204" pitchFamily="34" charset="0"/>
              </a:rPr>
              <a:t>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</a:t>
            </a:r>
            <a:r>
              <a:rPr lang="en-US" sz="1000">
                <a:latin typeface="Calibri" panose="020F0502020204030204" pitchFamily="34" charset="0"/>
              </a:rPr>
              <a:t>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           </a:t>
            </a:r>
            <a:r>
              <a:rPr lang="zh-CN" altLang="en-US" sz="1000">
                <a:latin typeface="Calibri" panose="020F0502020204030204" pitchFamily="34" charset="0"/>
              </a:rPr>
              <a:t>｝</a:t>
            </a:r>
            <a:endParaRPr lang="zh-CN" alt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</a:t>
            </a:r>
            <a:r>
              <a:rPr lang="en-US" sz="1000">
                <a:latin typeface="Calibri" panose="020F0502020204030204" pitchFamily="34" charset="0"/>
              </a:rPr>
              <a:t>stage('Unit Test') 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</a:t>
            </a:r>
            <a:r>
              <a:rPr lang="en-US" sz="1000">
                <a:latin typeface="Calibri" panose="020F0502020204030204" pitchFamily="34" charset="0"/>
              </a:rPr>
              <a:t>steps {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   </a:t>
            </a:r>
            <a:r>
              <a:rPr lang="en-US" sz="1000">
                <a:latin typeface="Calibri" panose="020F0502020204030204" pitchFamily="34" charset="0"/>
              </a:rPr>
              <a:t>echo "stage unit test"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   </a:t>
            </a:r>
            <a:r>
              <a:rPr lang="en-US" sz="1000">
                <a:latin typeface="Calibri" panose="020F0502020204030204" pitchFamily="34" charset="0"/>
              </a:rPr>
              <a:t>sh '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mvn test</a:t>
            </a:r>
            <a:r>
              <a:rPr lang="en-US" sz="1000">
                <a:latin typeface="Calibri" panose="020F0502020204030204" pitchFamily="34" charset="0"/>
              </a:rPr>
              <a:t>'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</a:t>
            </a:r>
            <a:r>
              <a:rPr lang="en-US" sz="1000">
                <a:latin typeface="Calibri" panose="020F0502020204030204" pitchFamily="34" charset="0"/>
              </a:rPr>
              <a:t>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</a:t>
            </a:r>
            <a:r>
              <a:rPr lang="en-US" sz="1000">
                <a:latin typeface="Calibri" panose="020F0502020204030204" pitchFamily="34" charset="0"/>
              </a:rPr>
              <a:t>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   </a:t>
            </a:r>
            <a:r>
              <a:rPr lang="en-US" sz="1000">
                <a:latin typeface="Calibri" panose="020F0502020204030204" pitchFamily="34" charset="0"/>
              </a:rPr>
              <a:t>} 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  <a:sym typeface="+mn-ea"/>
              </a:rPr>
              <a:t>        </a:t>
            </a:r>
            <a:r>
              <a:rPr lang="en-US" sz="1000">
                <a:latin typeface="Calibri" panose="020F0502020204030204" pitchFamily="34" charset="0"/>
              </a:rPr>
              <a:t>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}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}</a:t>
            </a:r>
            <a:endParaRPr lang="en-US" sz="1000">
              <a:latin typeface="Calibri" panose="020F0502020204030204" pitchFamily="34" charset="0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205105" y="676275"/>
            <a:ext cx="413131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Grails Project -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GlobalPipeline.groovy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3672840" cy="521970"/>
            <a:chOff x="323" y="243"/>
            <a:chExt cx="5784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1857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3379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OVERVIEW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5565" y="3277235"/>
            <a:ext cx="6969760" cy="2874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20" y="866140"/>
            <a:ext cx="4514850" cy="22866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9710" y="866140"/>
            <a:ext cx="4617720" cy="535432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300" b="1">
                <a:solidFill>
                  <a:schemeClr val="bg1"/>
                </a:solidFill>
                <a:latin typeface="Calibri" panose="020F0502020204030204" pitchFamily="34" charset="0"/>
              </a:rPr>
              <a:t>Jenkins is a self-contained, open source automation server with CI/CD functionalities. Jenkins can be used to automate all sorts of tasks related to building, testing, and delivering or deploying software</a:t>
            </a:r>
            <a:endParaRPr lang="en-US" altLang="zh-CN" sz="23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written in Java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runs in a servlet containers such as Apache Tomcat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supports version control tools, likes Git, GitHub, Subversion etc.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can execute Apache Ant, Apache Maven based projects as well as arbitrary shell scripts and Windows batch commands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75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LIBRARIES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4837430" y="1297305"/>
            <a:ext cx="7113270" cy="279971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Calibri" panose="020F0502020204030204" pitchFamily="34" charset="0"/>
              </a:rPr>
              <a:t>def 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</a:rPr>
              <a:t>call()</a:t>
            </a:r>
            <a:r>
              <a:rPr lang="en-US" sz="1600">
                <a:latin typeface="Calibri" panose="020F0502020204030204" pitchFamily="34" charset="0"/>
              </a:rPr>
              <a:t> { 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</a:rPr>
              <a:t>timeout</a:t>
            </a:r>
            <a:r>
              <a:rPr lang="en-US" sz="1600">
                <a:latin typeface="Calibri" panose="020F0502020204030204" pitchFamily="34" charset="0"/>
              </a:rPr>
              <a:t>(time:5, unit: 'MINUTES') {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def userAccessToken = 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</a:rPr>
              <a:t>input</a:t>
            </a:r>
            <a:r>
              <a:rPr lang="en-US" sz="1600">
                <a:latin typeface="Calibri" panose="020F0502020204030204" pitchFamily="34" charset="0"/>
              </a:rPr>
              <a:t>(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    id: 'userAccessToken', message: 'Please input password to proceed',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    parameters: [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        [$class: 'TextParameterDefinition', name: 'password']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    ]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)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</a:rPr>
              <a:t>return </a:t>
            </a:r>
            <a:r>
              <a:rPr lang="en-US" sz="1600">
                <a:latin typeface="Calibri" panose="020F0502020204030204" pitchFamily="34" charset="0"/>
              </a:rPr>
              <a:t>userAccessToken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}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}</a:t>
            </a:r>
            <a:endParaRPr lang="en-US" sz="1600">
              <a:latin typeface="Calibri" panose="020F0502020204030204" pitchFamily="34" charset="0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36725" y="1381760"/>
            <a:ext cx="2552700" cy="243840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5" name="文本框 11"/>
          <p:cNvSpPr txBox="1"/>
          <p:nvPr/>
        </p:nvSpPr>
        <p:spPr>
          <a:xfrm>
            <a:off x="205105" y="676275"/>
            <a:ext cx="7964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Grails Project - DeployToProduction.groovy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75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LIBRARIES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205105" y="1198245"/>
            <a:ext cx="4445635" cy="221488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sz="1000">
                <a:latin typeface="Calibri" panose="020F0502020204030204" pitchFamily="34" charset="0"/>
              </a:rPr>
              <a:t>import groovy.transform.Field;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endParaRPr lang="en-US" sz="9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library 'jenkins-shared-library'</a:t>
            </a:r>
            <a:endParaRPr lang="en-US" sz="10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endParaRPr lang="en-US" sz="9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@Field def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map </a:t>
            </a:r>
            <a:r>
              <a:rPr lang="en-US" sz="1000">
                <a:latin typeface="Calibri" panose="020F0502020204030204" pitchFamily="34" charset="0"/>
              </a:rPr>
              <a:t>= [:]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map.put('maven','M3')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map.put('jdk','jdk8')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map.put('credentialsId','deployToProductionCredentials_hivesplace')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map.put('cicdPath','/usr/local/cicd/war')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map.put('mavenWar','home-0.1.0.BETA.war')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latin typeface="Calibri" panose="020F0502020204030204" pitchFamily="34" charset="0"/>
              </a:rPr>
              <a:t>    map.put('projectWar','home.war')</a:t>
            </a:r>
            <a:endParaRPr lang="en-US" sz="1000">
              <a:latin typeface="Calibri" panose="020F0502020204030204" pitchFamily="34" charset="0"/>
            </a:endParaRPr>
          </a:p>
          <a:p>
            <a:pPr algn="l"/>
            <a:endParaRPr lang="en-US" sz="1000">
              <a:latin typeface="Calibri" panose="020F0502020204030204" pitchFamily="34" charset="0"/>
            </a:endParaRPr>
          </a:p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......</a:t>
            </a:r>
            <a:endParaRPr lang="en-US" sz="10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[con't to next]</a:t>
            </a:r>
            <a:endParaRPr lang="en-US" sz="10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401185" y="1198245"/>
            <a:ext cx="6010275" cy="501586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txBody>
          <a:bodyPr wrap="square" rtlCol="0" anchor="t">
            <a:spAutoFit/>
          </a:bodyPr>
          <a:p>
            <a:pPr lvl="0"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......</a:t>
            </a:r>
            <a:endParaRPr lang="en-US" sz="1000">
              <a:solidFill>
                <a:srgbClr val="FF0000"/>
              </a:solidFill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[con't from previous]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def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deployToProductionStage</a:t>
            </a:r>
            <a:r>
              <a:rPr lang="en-US" sz="1000">
                <a:latin typeface="Calibri" panose="020F0502020204030204" pitchFamily="34" charset="0"/>
                <a:sym typeface="+mn-ea"/>
              </a:rPr>
              <a:t>() {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stage name: 'Promote to Production Deploy Pipeline', concurrency: 1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def input = </a:t>
            </a: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DeployToProduction()</a:t>
            </a:r>
            <a:endParaRPr lang="en-US" sz="1000">
              <a:solidFill>
                <a:srgbClr val="FF0000"/>
              </a:solidFill>
              <a:latin typeface="Calibri" panose="020F0502020204030204" pitchFamily="34" charset="0"/>
              <a:sym typeface="+mn-ea"/>
            </a:endParaRPr>
          </a:p>
          <a:p>
            <a:pPr lvl="0" algn="l"/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map.put('userPassword',input)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node('master') {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withCredentials([usernamePassword(credentialsId: map.credentialsId,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usernameVariable: 'USERNAME', passwordVariable: 'PASSWORD')]) {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script {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if (map.userPassword == env.PASSWORD) {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sh """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pwd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rm -rf ${map.cicdPath}/${map.projectWar}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cp target/*.war ${map.cicdPath}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mv ${map.cicdPath}/${map.mavenWar} ${map.cicdPath}/${map.projectWar}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"""			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} else {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echo 'Password not correct'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    currentBuild.result = 'FAILED'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    }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    }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    }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    }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}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GlobalPipeline("maven",map)</a:t>
            </a:r>
            <a:endParaRPr lang="en-US" sz="1000">
              <a:solidFill>
                <a:srgbClr val="FF0000"/>
              </a:solidFill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latin typeface="Calibri" panose="020F0502020204030204" pitchFamily="34" charset="0"/>
                <a:sym typeface="+mn-ea"/>
              </a:rPr>
              <a:t>//DeployToProduction()</a:t>
            </a:r>
            <a:endParaRPr lang="en-US" sz="1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deployToProductionStage()</a:t>
            </a:r>
            <a:endParaRPr lang="en-US" sz="1000">
              <a:solidFill>
                <a:srgbClr val="FF0000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7" name="文本框 11"/>
          <p:cNvSpPr txBox="1"/>
          <p:nvPr/>
        </p:nvSpPr>
        <p:spPr>
          <a:xfrm>
            <a:off x="205105" y="676275"/>
            <a:ext cx="4941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 project - jenkinsfile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9865" y="3844925"/>
            <a:ext cx="7950835" cy="260985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75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LIBRARIES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25" y="1198245"/>
            <a:ext cx="5181600" cy="182181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4350" y="2893695"/>
            <a:ext cx="5181600" cy="207264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12" name="右箭头 11"/>
          <p:cNvSpPr/>
          <p:nvPr/>
        </p:nvSpPr>
        <p:spPr>
          <a:xfrm rot="2040000">
            <a:off x="3871595" y="2963545"/>
            <a:ext cx="828040" cy="3028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右箭头 11"/>
          <p:cNvSpPr/>
          <p:nvPr/>
        </p:nvSpPr>
        <p:spPr>
          <a:xfrm rot="2040000">
            <a:off x="6123940" y="4701540"/>
            <a:ext cx="828040" cy="3028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11"/>
          <p:cNvSpPr txBox="1"/>
          <p:nvPr/>
        </p:nvSpPr>
        <p:spPr>
          <a:xfrm>
            <a:off x="205105" y="676275"/>
            <a:ext cx="8497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 Build - Global Shared Library Example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752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SHARED LIBRARIES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26745"/>
            <a:ext cx="26904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FILES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30" y="1148715"/>
            <a:ext cx="5971540" cy="137160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612775" y="3334385"/>
            <a:ext cx="283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vars/externalMethod.groovy</a:t>
            </a:r>
            <a:endParaRPr lang="en-US" altLang="zh-CN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2855" y="2047240"/>
            <a:ext cx="8329295" cy="265366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105" y="4700905"/>
            <a:ext cx="7049135" cy="110045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27" name="Rectangle 12"/>
          <p:cNvSpPr/>
          <p:nvPr/>
        </p:nvSpPr>
        <p:spPr>
          <a:xfrm>
            <a:off x="553085" y="4926965"/>
            <a:ext cx="1296670" cy="1835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611505" y="3349625"/>
            <a:ext cx="2814955" cy="3778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6200000">
            <a:off x="1617345" y="2768600"/>
            <a:ext cx="828040" cy="3028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5400000">
            <a:off x="1544955" y="4062095"/>
            <a:ext cx="972820" cy="3028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Rectangle 12"/>
          <p:cNvSpPr/>
          <p:nvPr/>
        </p:nvSpPr>
        <p:spPr>
          <a:xfrm>
            <a:off x="4211955" y="3130550"/>
            <a:ext cx="2473325" cy="1835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 12"/>
          <p:cNvSpPr/>
          <p:nvPr/>
        </p:nvSpPr>
        <p:spPr>
          <a:xfrm>
            <a:off x="4222115" y="4244340"/>
            <a:ext cx="1538605" cy="1835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3"/>
          <a:stretch>
            <a:fillRect/>
          </a:stretch>
        </p:blipFill>
        <p:spPr>
          <a:xfrm>
            <a:off x="-22711" y="1"/>
            <a:ext cx="12222771" cy="6888479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798082" y="713832"/>
            <a:ext cx="6670766" cy="5460273"/>
          </a:xfrm>
          <a:prstGeom prst="parallelogram">
            <a:avLst/>
          </a:pr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53585" y="4512945"/>
            <a:ext cx="3111500" cy="14763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LESSONS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53563" y="856921"/>
            <a:ext cx="3112169" cy="5103325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411967" y="1"/>
            <a:ext cx="2807787" cy="6858001"/>
            <a:chOff x="9411967" y="1"/>
            <a:chExt cx="2807787" cy="6858001"/>
          </a:xfrm>
        </p:grpSpPr>
        <p:sp>
          <p:nvSpPr>
            <p:cNvPr id="29" name="任意多边形 28"/>
            <p:cNvSpPr/>
            <p:nvPr/>
          </p:nvSpPr>
          <p:spPr>
            <a:xfrm rot="5400000" flipV="1">
              <a:off x="7386861" y="2025107"/>
              <a:ext cx="6858000" cy="2807787"/>
            </a:xfrm>
            <a:custGeom>
              <a:avLst/>
              <a:gdLst>
                <a:gd name="connsiteX0" fmla="*/ 0 w 6858000"/>
                <a:gd name="connsiteY0" fmla="*/ 1739041 h 2807787"/>
                <a:gd name="connsiteX1" fmla="*/ 0 w 6858000"/>
                <a:gd name="connsiteY1" fmla="*/ 2807787 h 2807787"/>
                <a:gd name="connsiteX2" fmla="*/ 6858000 w 6858000"/>
                <a:gd name="connsiteY2" fmla="*/ 2807787 h 2807787"/>
                <a:gd name="connsiteX3" fmla="*/ 6858000 w 6858000"/>
                <a:gd name="connsiteY3" fmla="*/ 0 h 280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07787">
                  <a:moveTo>
                    <a:pt x="0" y="1739041"/>
                  </a:moveTo>
                  <a:lnTo>
                    <a:pt x="0" y="2807787"/>
                  </a:lnTo>
                  <a:lnTo>
                    <a:pt x="6858000" y="2807787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5400000" flipV="1">
              <a:off x="7631943" y="2270190"/>
              <a:ext cx="6858000" cy="2317623"/>
            </a:xfrm>
            <a:custGeom>
              <a:avLst/>
              <a:gdLst>
                <a:gd name="connsiteX0" fmla="*/ 0 w 6858000"/>
                <a:gd name="connsiteY0" fmla="*/ 1739040 h 2317623"/>
                <a:gd name="connsiteX1" fmla="*/ 0 w 6858000"/>
                <a:gd name="connsiteY1" fmla="*/ 2317623 h 2317623"/>
                <a:gd name="connsiteX2" fmla="*/ 6858000 w 6858000"/>
                <a:gd name="connsiteY2" fmla="*/ 2317623 h 2317623"/>
                <a:gd name="connsiteX3" fmla="*/ 6858000 w 6858000"/>
                <a:gd name="connsiteY3" fmla="*/ 0 h 231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17623">
                  <a:moveTo>
                    <a:pt x="0" y="1739040"/>
                  </a:moveTo>
                  <a:lnTo>
                    <a:pt x="0" y="2317623"/>
                  </a:lnTo>
                  <a:lnTo>
                    <a:pt x="6858000" y="2317623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6359" y="0"/>
            <a:ext cx="2833808" cy="6858001"/>
            <a:chOff x="-36359" y="0"/>
            <a:chExt cx="2833808" cy="6858001"/>
          </a:xfrm>
        </p:grpSpPr>
        <p:sp>
          <p:nvSpPr>
            <p:cNvPr id="25" name="任意多边形 24"/>
            <p:cNvSpPr/>
            <p:nvPr/>
          </p:nvSpPr>
          <p:spPr>
            <a:xfrm rot="16200000" flipV="1">
              <a:off x="-2048455" y="2012097"/>
              <a:ext cx="6858000" cy="2833808"/>
            </a:xfrm>
            <a:custGeom>
              <a:avLst/>
              <a:gdLst>
                <a:gd name="connsiteX0" fmla="*/ 6858000 w 6858000"/>
                <a:gd name="connsiteY0" fmla="*/ 2833808 h 2833808"/>
                <a:gd name="connsiteX1" fmla="*/ 6858000 w 6858000"/>
                <a:gd name="connsiteY1" fmla="*/ 0 h 2833808"/>
                <a:gd name="connsiteX2" fmla="*/ 0 w 6858000"/>
                <a:gd name="connsiteY2" fmla="*/ 1739041 h 2833808"/>
                <a:gd name="connsiteX3" fmla="*/ 0 w 6858000"/>
                <a:gd name="connsiteY3" fmla="*/ 2833808 h 28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33808">
                  <a:moveTo>
                    <a:pt x="6858000" y="2833808"/>
                  </a:moveTo>
                  <a:lnTo>
                    <a:pt x="6858000" y="0"/>
                  </a:lnTo>
                  <a:lnTo>
                    <a:pt x="0" y="1739041"/>
                  </a:lnTo>
                  <a:lnTo>
                    <a:pt x="0" y="2833808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6200000" flipV="1">
              <a:off x="-2293537" y="2257178"/>
              <a:ext cx="6858000" cy="2343644"/>
            </a:xfrm>
            <a:custGeom>
              <a:avLst/>
              <a:gdLst>
                <a:gd name="connsiteX0" fmla="*/ 6858000 w 6858000"/>
                <a:gd name="connsiteY0" fmla="*/ 2343644 h 2343644"/>
                <a:gd name="connsiteX1" fmla="*/ 6858000 w 6858000"/>
                <a:gd name="connsiteY1" fmla="*/ 0 h 2343644"/>
                <a:gd name="connsiteX2" fmla="*/ 0 w 6858000"/>
                <a:gd name="connsiteY2" fmla="*/ 1739040 h 2343644"/>
                <a:gd name="connsiteX3" fmla="*/ 0 w 6858000"/>
                <a:gd name="connsiteY3" fmla="*/ 2343644 h 234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43644">
                  <a:moveTo>
                    <a:pt x="6858000" y="2343644"/>
                  </a:moveTo>
                  <a:lnTo>
                    <a:pt x="6858000" y="0"/>
                  </a:lnTo>
                  <a:lnTo>
                    <a:pt x="0" y="1739040"/>
                  </a:lnTo>
                  <a:lnTo>
                    <a:pt x="0" y="2343644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90" y="1186180"/>
            <a:ext cx="2346960" cy="323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1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906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LESSONS TO SHARE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9710" y="1148715"/>
            <a:ext cx="4617720" cy="101473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cannot has direct call for more than one file as object at one time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use def to import multi-files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26745"/>
            <a:ext cx="3959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FILE AS OBJECT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5235" y="1570990"/>
            <a:ext cx="4471670" cy="10147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lvl="0" algn="l"/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GlobalPipeline("maven",map)</a:t>
            </a:r>
            <a:endParaRPr lang="en-US" sz="2000">
              <a:solidFill>
                <a:srgbClr val="FF0000"/>
              </a:solidFill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2000">
                <a:latin typeface="Calibri" panose="020F0502020204030204" pitchFamily="34" charset="0"/>
                <a:sym typeface="+mn-ea"/>
              </a:rPr>
              <a:t>//DeployToProduction()</a:t>
            </a:r>
            <a:endParaRPr lang="en-US" sz="2000"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deployToProductionStage()</a:t>
            </a:r>
            <a:endParaRPr lang="en-US" altLang="en-US" sz="2000">
              <a:solidFill>
                <a:srgbClr val="FF0000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5235" y="987425"/>
            <a:ext cx="18542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Calibri" panose="020F0502020204030204" pitchFamily="34" charset="0"/>
              </a:rPr>
              <a:t>jenkinsfile</a:t>
            </a:r>
            <a:endParaRPr lang="en-US" altLang="zh-CN" sz="32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笑脸 17"/>
          <p:cNvSpPr/>
          <p:nvPr/>
        </p:nvSpPr>
        <p:spPr>
          <a:xfrm>
            <a:off x="8680450" y="1776730"/>
            <a:ext cx="603885" cy="603885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055235" y="2701925"/>
            <a:ext cx="4471670" cy="10147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lvl="0" algn="l"/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//GlobalPipeline("maven",map)</a:t>
            </a:r>
            <a:endParaRPr lang="en-US" sz="200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DeployToProduction()</a:t>
            </a:r>
            <a:endParaRPr lang="en-US" sz="2000">
              <a:solidFill>
                <a:srgbClr val="FF0000"/>
              </a:solidFill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deployToProductionStage()</a:t>
            </a:r>
            <a:endParaRPr lang="en-US" altLang="en-US" sz="2000">
              <a:solidFill>
                <a:srgbClr val="FF0000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27" name="笑脸 26"/>
          <p:cNvSpPr/>
          <p:nvPr/>
        </p:nvSpPr>
        <p:spPr>
          <a:xfrm>
            <a:off x="8680450" y="2907665"/>
            <a:ext cx="603885" cy="603885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55235" y="3812540"/>
            <a:ext cx="4471670" cy="10147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t">
            <a:spAutoFit/>
          </a:bodyPr>
          <a:p>
            <a:pPr lvl="0" algn="l"/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GlobalPipeline("maven",map)</a:t>
            </a:r>
            <a:endParaRPr lang="en-US" sz="2000">
              <a:solidFill>
                <a:srgbClr val="FF0000"/>
              </a:solidFill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200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DeployToProduction()</a:t>
            </a:r>
            <a:endParaRPr lang="en-US" sz="2000">
              <a:solidFill>
                <a:srgbClr val="FF0000"/>
              </a:solidFill>
              <a:latin typeface="Calibri" panose="020F0502020204030204" pitchFamily="34" charset="0"/>
              <a:sym typeface="+mn-ea"/>
            </a:endParaRPr>
          </a:p>
          <a:p>
            <a:pPr lvl="0" algn="l"/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sym typeface="+mn-ea"/>
              </a:rPr>
              <a:t>//deployToProductionStage()</a:t>
            </a:r>
            <a:endParaRPr lang="en-US" altLang="en-US" sz="2000">
              <a:solidFill>
                <a:schemeClr val="tx1"/>
              </a:solidFill>
              <a:latin typeface="Calibri" panose="020F0502020204030204" pitchFamily="34" charset="0"/>
              <a:sym typeface="+mn-ea"/>
            </a:endParaRPr>
          </a:p>
        </p:txBody>
      </p:sp>
      <p:sp>
        <p:nvSpPr>
          <p:cNvPr id="31" name="闪电形 30"/>
          <p:cNvSpPr/>
          <p:nvPr/>
        </p:nvSpPr>
        <p:spPr>
          <a:xfrm flipH="1">
            <a:off x="8716645" y="4054475"/>
            <a:ext cx="531495" cy="531495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906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LESSONS TO SHARE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9710" y="1148715"/>
            <a:ext cx="4617720" cy="163004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don't try to put input block to accept dynamic input directly in a shared library. Put the input into an independent def function, otherwise, exception will occur.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26745"/>
            <a:ext cx="68497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VARS IN SHARED LIBRARY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10"/>
          <p:cNvSpPr txBox="1"/>
          <p:nvPr/>
        </p:nvSpPr>
        <p:spPr>
          <a:xfrm>
            <a:off x="5008880" y="1482725"/>
            <a:ext cx="7113270" cy="32918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p>
            <a:pPr algn="l"/>
            <a:r>
              <a:rPr lang="en-US" sz="1600">
                <a:latin typeface="Calibri" panose="020F0502020204030204" pitchFamily="34" charset="0"/>
              </a:rPr>
              <a:t>def 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</a:rPr>
              <a:t>call()</a:t>
            </a:r>
            <a:r>
              <a:rPr lang="en-US" sz="1600">
                <a:latin typeface="Calibri" panose="020F0502020204030204" pitchFamily="34" charset="0"/>
              </a:rPr>
              <a:t> { 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</a:rPr>
              <a:t>timeout</a:t>
            </a:r>
            <a:r>
              <a:rPr lang="en-US" sz="1600">
                <a:latin typeface="Calibri" panose="020F0502020204030204" pitchFamily="34" charset="0"/>
              </a:rPr>
              <a:t>(time:5, unit: 'MINUTES') {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def userAccessToken = 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</a:rPr>
              <a:t>input</a:t>
            </a:r>
            <a:r>
              <a:rPr lang="en-US" sz="1600">
                <a:latin typeface="Calibri" panose="020F0502020204030204" pitchFamily="34" charset="0"/>
              </a:rPr>
              <a:t>(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    id: 'userAccessToken', message: 'Please input password to proceed',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    parameters: [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        [$class: '[$class: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'com.michelin.cio.hudson.plugins.passwordparam.PasswordParameterDefinition', name: 'password']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    ]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)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    </a:t>
            </a:r>
            <a:r>
              <a:rPr lang="en-US" sz="1600">
                <a:solidFill>
                  <a:srgbClr val="FF0000"/>
                </a:solidFill>
                <a:latin typeface="Calibri" panose="020F0502020204030204" pitchFamily="34" charset="0"/>
              </a:rPr>
              <a:t>return </a:t>
            </a:r>
            <a:r>
              <a:rPr lang="en-US" sz="1600">
                <a:latin typeface="Calibri" panose="020F0502020204030204" pitchFamily="34" charset="0"/>
              </a:rPr>
              <a:t>userAccessToken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    }</a:t>
            </a:r>
            <a:endParaRPr lang="en-US" sz="1600">
              <a:latin typeface="Calibri" panose="020F0502020204030204" pitchFamily="34" charset="0"/>
            </a:endParaRPr>
          </a:p>
          <a:p>
            <a:pPr algn="l"/>
            <a:r>
              <a:rPr lang="en-US" sz="1600">
                <a:latin typeface="Calibri" panose="020F0502020204030204" pitchFamily="34" charset="0"/>
              </a:rPr>
              <a:t>}</a:t>
            </a:r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08880" y="1045845"/>
            <a:ext cx="3611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Calibri" panose="020F0502020204030204" pitchFamily="34" charset="0"/>
              </a:rPr>
              <a:t>DeployToProduction.groovy</a:t>
            </a:r>
            <a:endParaRPr lang="en-US" altLang="zh-CN" sz="24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9710" y="1148715"/>
            <a:ext cx="4617720" cy="1814830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b="1">
                <a:solidFill>
                  <a:schemeClr val="bg1"/>
                </a:solidFill>
                <a:latin typeface="Calibri" panose="020F0502020204030204" pitchFamily="34" charset="0"/>
              </a:rPr>
              <a:t>we cannot log directory using 'println' or 'echo';</a:t>
            </a:r>
            <a:endParaRPr lang="en-US" altLang="zh-CN" sz="23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b="1">
                <a:solidFill>
                  <a:schemeClr val="bg1"/>
                </a:solidFill>
                <a:latin typeface="Calibri" panose="020F0502020204030204" pitchFamily="34" charset="0"/>
              </a:rPr>
              <a:t>we have to pass through 'steps.echo' to give logs</a:t>
            </a:r>
            <a:endParaRPr lang="en-US" altLang="zh-CN" sz="23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26745"/>
            <a:ext cx="3664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IN CLASS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6990" y="1148715"/>
            <a:ext cx="6742430" cy="473519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7" name="流程图: 数据 6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906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LESSONS TO SHARE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9710" y="1148715"/>
            <a:ext cx="4617720" cy="216852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b="1">
                <a:solidFill>
                  <a:schemeClr val="bg1"/>
                </a:solidFill>
                <a:latin typeface="Calibri" panose="020F0502020204030204" pitchFamily="34" charset="0"/>
              </a:rPr>
              <a:t>All classes should implement Serializable when they have state, this is needed in order to allow Jenkins to stop and resume our pipelines properly</a:t>
            </a:r>
            <a:endParaRPr lang="en-US" altLang="zh-CN" sz="23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5425" y="626745"/>
            <a:ext cx="39312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SERIALIZABLE</a:t>
            </a:r>
            <a:endParaRPr lang="en-US" altLang="zh-CN" sz="28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1435" y="1148715"/>
            <a:ext cx="6819265" cy="479044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05105" y="154305"/>
            <a:ext cx="4632325" cy="521970"/>
            <a:chOff x="323" y="243"/>
            <a:chExt cx="7295" cy="822"/>
          </a:xfrm>
        </p:grpSpPr>
        <p:sp>
          <p:nvSpPr>
            <p:cNvPr id="12" name="流程图: 数据 11"/>
            <p:cNvSpPr/>
            <p:nvPr/>
          </p:nvSpPr>
          <p:spPr>
            <a:xfrm>
              <a:off x="3368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5906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LESSONS TO SHARE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3"/>
          <a:stretch>
            <a:fillRect/>
          </a:stretch>
        </p:blipFill>
        <p:spPr>
          <a:xfrm>
            <a:off x="-22711" y="-15239"/>
            <a:ext cx="12222771" cy="6888479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016153" y="1777619"/>
            <a:ext cx="6175125" cy="3111690"/>
          </a:xfrm>
          <a:prstGeom prst="parallelogram">
            <a:avLst/>
          </a:pr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15716" y="2542014"/>
            <a:ext cx="45605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6C0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  <a:endParaRPr lang="en-US" altLang="zh-CN" sz="5400" b="1" dirty="0">
              <a:solidFill>
                <a:srgbClr val="F6C0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5831" y="3446136"/>
            <a:ext cx="272034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68090" y="2447925"/>
            <a:ext cx="4655820" cy="1422400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891363" y="1777619"/>
            <a:ext cx="2364752" cy="5110862"/>
            <a:chOff x="9891363" y="1777619"/>
            <a:chExt cx="2364752" cy="5110862"/>
          </a:xfrm>
        </p:grpSpPr>
        <p:sp>
          <p:nvSpPr>
            <p:cNvPr id="20" name="任意多边形 19"/>
            <p:cNvSpPr/>
            <p:nvPr/>
          </p:nvSpPr>
          <p:spPr>
            <a:xfrm rot="5400000" flipV="1">
              <a:off x="8518308" y="3150674"/>
              <a:ext cx="5110862" cy="2364751"/>
            </a:xfrm>
            <a:custGeom>
              <a:avLst/>
              <a:gdLst>
                <a:gd name="connsiteX0" fmla="*/ 0 w 5110862"/>
                <a:gd name="connsiteY0" fmla="*/ 1296005 h 2364751"/>
                <a:gd name="connsiteX1" fmla="*/ 0 w 5110862"/>
                <a:gd name="connsiteY1" fmla="*/ 2364751 h 2364751"/>
                <a:gd name="connsiteX2" fmla="*/ 5110862 w 5110862"/>
                <a:gd name="connsiteY2" fmla="*/ 2364751 h 2364751"/>
                <a:gd name="connsiteX3" fmla="*/ 5110862 w 5110862"/>
                <a:gd name="connsiteY3" fmla="*/ 0 h 236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862" h="2364751">
                  <a:moveTo>
                    <a:pt x="0" y="1296005"/>
                  </a:moveTo>
                  <a:lnTo>
                    <a:pt x="0" y="2364751"/>
                  </a:lnTo>
                  <a:lnTo>
                    <a:pt x="5110862" y="2364751"/>
                  </a:lnTo>
                  <a:lnTo>
                    <a:pt x="5110862" y="0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5400000" flipV="1">
              <a:off x="8763391" y="3395757"/>
              <a:ext cx="5110861" cy="1874587"/>
            </a:xfrm>
            <a:custGeom>
              <a:avLst/>
              <a:gdLst>
                <a:gd name="connsiteX0" fmla="*/ 0 w 5110861"/>
                <a:gd name="connsiteY0" fmla="*/ 1296003 h 1874587"/>
                <a:gd name="connsiteX1" fmla="*/ 0 w 5110861"/>
                <a:gd name="connsiteY1" fmla="*/ 1874587 h 1874587"/>
                <a:gd name="connsiteX2" fmla="*/ 5110861 w 5110861"/>
                <a:gd name="connsiteY2" fmla="*/ 1874587 h 1874587"/>
                <a:gd name="connsiteX3" fmla="*/ 5110861 w 5110861"/>
                <a:gd name="connsiteY3" fmla="*/ 0 h 1874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861" h="1874587">
                  <a:moveTo>
                    <a:pt x="0" y="1296003"/>
                  </a:moveTo>
                  <a:lnTo>
                    <a:pt x="0" y="1874587"/>
                  </a:lnTo>
                  <a:lnTo>
                    <a:pt x="5110861" y="1874587"/>
                  </a:lnTo>
                  <a:lnTo>
                    <a:pt x="5110861" y="0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-1"/>
            <a:ext cx="2334591" cy="4889309"/>
            <a:chOff x="0" y="-1"/>
            <a:chExt cx="2334591" cy="4889309"/>
          </a:xfrm>
        </p:grpSpPr>
        <p:sp>
          <p:nvSpPr>
            <p:cNvPr id="18" name="任意多边形 17"/>
            <p:cNvSpPr/>
            <p:nvPr/>
          </p:nvSpPr>
          <p:spPr>
            <a:xfrm rot="16200000" flipV="1">
              <a:off x="-1277359" y="1277359"/>
              <a:ext cx="4889309" cy="2334590"/>
            </a:xfrm>
            <a:custGeom>
              <a:avLst/>
              <a:gdLst>
                <a:gd name="connsiteX0" fmla="*/ 4889309 w 4889309"/>
                <a:gd name="connsiteY0" fmla="*/ 2334590 h 2334590"/>
                <a:gd name="connsiteX1" fmla="*/ 4889309 w 4889309"/>
                <a:gd name="connsiteY1" fmla="*/ 0 h 2334590"/>
                <a:gd name="connsiteX2" fmla="*/ 0 w 4889309"/>
                <a:gd name="connsiteY2" fmla="*/ 1239823 h 2334590"/>
                <a:gd name="connsiteX3" fmla="*/ 0 w 4889309"/>
                <a:gd name="connsiteY3" fmla="*/ 2334590 h 233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309" h="2334590">
                  <a:moveTo>
                    <a:pt x="4889309" y="2334590"/>
                  </a:moveTo>
                  <a:lnTo>
                    <a:pt x="4889309" y="0"/>
                  </a:lnTo>
                  <a:lnTo>
                    <a:pt x="0" y="1239823"/>
                  </a:lnTo>
                  <a:lnTo>
                    <a:pt x="0" y="2334590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16200000" flipV="1">
              <a:off x="-1522441" y="1522441"/>
              <a:ext cx="4889308" cy="1844426"/>
            </a:xfrm>
            <a:custGeom>
              <a:avLst/>
              <a:gdLst>
                <a:gd name="connsiteX0" fmla="*/ 4889308 w 4889308"/>
                <a:gd name="connsiteY0" fmla="*/ 1844426 h 1844426"/>
                <a:gd name="connsiteX1" fmla="*/ 4889308 w 4889308"/>
                <a:gd name="connsiteY1" fmla="*/ 0 h 1844426"/>
                <a:gd name="connsiteX2" fmla="*/ 0 w 4889308"/>
                <a:gd name="connsiteY2" fmla="*/ 1239822 h 1844426"/>
                <a:gd name="connsiteX3" fmla="*/ 0 w 4889308"/>
                <a:gd name="connsiteY3" fmla="*/ 1844426 h 18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308" h="1844426">
                  <a:moveTo>
                    <a:pt x="4889308" y="1844426"/>
                  </a:moveTo>
                  <a:lnTo>
                    <a:pt x="4889308" y="0"/>
                  </a:lnTo>
                  <a:lnTo>
                    <a:pt x="0" y="1239822"/>
                  </a:lnTo>
                  <a:lnTo>
                    <a:pt x="0" y="1844426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-22860" y="6612890"/>
            <a:ext cx="57423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 and Presented by: 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Jeffrey M W Cheng (43339225)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/>
      <p:bldP spid="5" grpId="0"/>
      <p:bldP spid="6" grpId="0" bldLvl="0" animBg="1"/>
      <p:bldP spid="8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3"/>
          <a:stretch>
            <a:fillRect/>
          </a:stretch>
        </p:blipFill>
        <p:spPr>
          <a:xfrm>
            <a:off x="-22711" y="1"/>
            <a:ext cx="12222771" cy="6888479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798082" y="713832"/>
            <a:ext cx="6670766" cy="5460273"/>
          </a:xfrm>
          <a:prstGeom prst="parallelogram">
            <a:avLst/>
          </a:pr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53585" y="4512945"/>
            <a:ext cx="3111500" cy="10147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 INSTALLATION</a:t>
            </a:r>
            <a:endParaRPr lang="en-US" altLang="zh-CN" sz="3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53563" y="856921"/>
            <a:ext cx="3112169" cy="5103325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411967" y="1"/>
            <a:ext cx="2807787" cy="6858001"/>
            <a:chOff x="9411967" y="1"/>
            <a:chExt cx="2807787" cy="6858001"/>
          </a:xfrm>
        </p:grpSpPr>
        <p:sp>
          <p:nvSpPr>
            <p:cNvPr id="29" name="任意多边形 28"/>
            <p:cNvSpPr/>
            <p:nvPr/>
          </p:nvSpPr>
          <p:spPr>
            <a:xfrm rot="5400000" flipV="1">
              <a:off x="7386861" y="2025107"/>
              <a:ext cx="6858000" cy="2807787"/>
            </a:xfrm>
            <a:custGeom>
              <a:avLst/>
              <a:gdLst>
                <a:gd name="connsiteX0" fmla="*/ 0 w 6858000"/>
                <a:gd name="connsiteY0" fmla="*/ 1739041 h 2807787"/>
                <a:gd name="connsiteX1" fmla="*/ 0 w 6858000"/>
                <a:gd name="connsiteY1" fmla="*/ 2807787 h 2807787"/>
                <a:gd name="connsiteX2" fmla="*/ 6858000 w 6858000"/>
                <a:gd name="connsiteY2" fmla="*/ 2807787 h 2807787"/>
                <a:gd name="connsiteX3" fmla="*/ 6858000 w 6858000"/>
                <a:gd name="connsiteY3" fmla="*/ 0 h 280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07787">
                  <a:moveTo>
                    <a:pt x="0" y="1739041"/>
                  </a:moveTo>
                  <a:lnTo>
                    <a:pt x="0" y="2807787"/>
                  </a:lnTo>
                  <a:lnTo>
                    <a:pt x="6858000" y="2807787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5400000" flipV="1">
              <a:off x="7631943" y="2270190"/>
              <a:ext cx="6858000" cy="2317623"/>
            </a:xfrm>
            <a:custGeom>
              <a:avLst/>
              <a:gdLst>
                <a:gd name="connsiteX0" fmla="*/ 0 w 6858000"/>
                <a:gd name="connsiteY0" fmla="*/ 1739040 h 2317623"/>
                <a:gd name="connsiteX1" fmla="*/ 0 w 6858000"/>
                <a:gd name="connsiteY1" fmla="*/ 2317623 h 2317623"/>
                <a:gd name="connsiteX2" fmla="*/ 6858000 w 6858000"/>
                <a:gd name="connsiteY2" fmla="*/ 2317623 h 2317623"/>
                <a:gd name="connsiteX3" fmla="*/ 6858000 w 6858000"/>
                <a:gd name="connsiteY3" fmla="*/ 0 h 231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17623">
                  <a:moveTo>
                    <a:pt x="0" y="1739040"/>
                  </a:moveTo>
                  <a:lnTo>
                    <a:pt x="0" y="2317623"/>
                  </a:lnTo>
                  <a:lnTo>
                    <a:pt x="6858000" y="2317623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6359" y="0"/>
            <a:ext cx="2833808" cy="6858001"/>
            <a:chOff x="-36359" y="0"/>
            <a:chExt cx="2833808" cy="6858001"/>
          </a:xfrm>
        </p:grpSpPr>
        <p:sp>
          <p:nvSpPr>
            <p:cNvPr id="25" name="任意多边形 24"/>
            <p:cNvSpPr/>
            <p:nvPr/>
          </p:nvSpPr>
          <p:spPr>
            <a:xfrm rot="16200000" flipV="1">
              <a:off x="-2048455" y="2012097"/>
              <a:ext cx="6858000" cy="2833808"/>
            </a:xfrm>
            <a:custGeom>
              <a:avLst/>
              <a:gdLst>
                <a:gd name="connsiteX0" fmla="*/ 6858000 w 6858000"/>
                <a:gd name="connsiteY0" fmla="*/ 2833808 h 2833808"/>
                <a:gd name="connsiteX1" fmla="*/ 6858000 w 6858000"/>
                <a:gd name="connsiteY1" fmla="*/ 0 h 2833808"/>
                <a:gd name="connsiteX2" fmla="*/ 0 w 6858000"/>
                <a:gd name="connsiteY2" fmla="*/ 1739041 h 2833808"/>
                <a:gd name="connsiteX3" fmla="*/ 0 w 6858000"/>
                <a:gd name="connsiteY3" fmla="*/ 2833808 h 28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33808">
                  <a:moveTo>
                    <a:pt x="6858000" y="2833808"/>
                  </a:moveTo>
                  <a:lnTo>
                    <a:pt x="6858000" y="0"/>
                  </a:lnTo>
                  <a:lnTo>
                    <a:pt x="0" y="1739041"/>
                  </a:lnTo>
                  <a:lnTo>
                    <a:pt x="0" y="2833808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6200000" flipV="1">
              <a:off x="-2293537" y="2257178"/>
              <a:ext cx="6858000" cy="2343644"/>
            </a:xfrm>
            <a:custGeom>
              <a:avLst/>
              <a:gdLst>
                <a:gd name="connsiteX0" fmla="*/ 6858000 w 6858000"/>
                <a:gd name="connsiteY0" fmla="*/ 2343644 h 2343644"/>
                <a:gd name="connsiteX1" fmla="*/ 6858000 w 6858000"/>
                <a:gd name="connsiteY1" fmla="*/ 0 h 2343644"/>
                <a:gd name="connsiteX2" fmla="*/ 0 w 6858000"/>
                <a:gd name="connsiteY2" fmla="*/ 1739040 h 2343644"/>
                <a:gd name="connsiteX3" fmla="*/ 0 w 6858000"/>
                <a:gd name="connsiteY3" fmla="*/ 2343644 h 234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43644">
                  <a:moveTo>
                    <a:pt x="6858000" y="2343644"/>
                  </a:moveTo>
                  <a:lnTo>
                    <a:pt x="6858000" y="0"/>
                  </a:lnTo>
                  <a:lnTo>
                    <a:pt x="0" y="1739040"/>
                  </a:lnTo>
                  <a:lnTo>
                    <a:pt x="0" y="2343644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90" y="1186180"/>
            <a:ext cx="2346960" cy="323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5138420" cy="521970"/>
            <a:chOff x="323" y="243"/>
            <a:chExt cx="8092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4165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6105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EASY INSTALLATION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425" y="736600"/>
            <a:ext cx="4568825" cy="251841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4550" y="1270635"/>
            <a:ext cx="3557905" cy="472313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5135" y="4208780"/>
            <a:ext cx="5196205" cy="206438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sp>
        <p:nvSpPr>
          <p:cNvPr id="26" name="Rectangle 25"/>
          <p:cNvSpPr/>
          <p:nvPr/>
        </p:nvSpPr>
        <p:spPr>
          <a:xfrm>
            <a:off x="4796790" y="5410835"/>
            <a:ext cx="2007870" cy="4140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7150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5138420" cy="521970"/>
            <a:chOff x="323" y="243"/>
            <a:chExt cx="8092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4165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6105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EASY INSTALLATION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26200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3630" y="676275"/>
            <a:ext cx="5702300" cy="346837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35711"/>
          <a:stretch>
            <a:fillRect/>
          </a:stretch>
        </p:blipFill>
        <p:spPr>
          <a:xfrm>
            <a:off x="225425" y="736600"/>
            <a:ext cx="5975350" cy="2962910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3630" y="3439795"/>
            <a:ext cx="5702300" cy="295846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1944"/>
          <a:stretch>
            <a:fillRect/>
          </a:stretch>
        </p:blipFill>
        <p:spPr>
          <a:xfrm>
            <a:off x="225425" y="3439795"/>
            <a:ext cx="5861685" cy="2597785"/>
          </a:xfrm>
          <a:prstGeom prst="rect">
            <a:avLst/>
          </a:prstGeom>
          <a:solidFill>
            <a:schemeClr val="bg1"/>
          </a:solidFill>
          <a:ln w="1016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4985" y="2595245"/>
            <a:ext cx="3542665" cy="1666875"/>
          </a:xfrm>
          <a:prstGeom prst="rect">
            <a:avLst/>
          </a:prstGeom>
          <a:solidFill>
            <a:schemeClr val="bg1"/>
          </a:solidFill>
          <a:ln w="101600" cmpd="dbl">
            <a:solidFill>
              <a:schemeClr val="accent1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3"/>
          <a:stretch>
            <a:fillRect/>
          </a:stretch>
        </p:blipFill>
        <p:spPr>
          <a:xfrm>
            <a:off x="-22711" y="1"/>
            <a:ext cx="12222771" cy="6888479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798082" y="713832"/>
            <a:ext cx="6670766" cy="5460273"/>
          </a:xfrm>
          <a:prstGeom prst="parallelogram">
            <a:avLst/>
          </a:prstGeom>
          <a:solidFill>
            <a:srgbClr val="42424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53585" y="4512945"/>
            <a:ext cx="3111500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53563" y="856921"/>
            <a:ext cx="3112169" cy="5103325"/>
          </a:xfrm>
          <a:prstGeom prst="rect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411967" y="1"/>
            <a:ext cx="2807787" cy="6858001"/>
            <a:chOff x="9411967" y="1"/>
            <a:chExt cx="2807787" cy="6858001"/>
          </a:xfrm>
        </p:grpSpPr>
        <p:sp>
          <p:nvSpPr>
            <p:cNvPr id="29" name="任意多边形 28"/>
            <p:cNvSpPr/>
            <p:nvPr/>
          </p:nvSpPr>
          <p:spPr>
            <a:xfrm rot="5400000" flipV="1">
              <a:off x="7386861" y="2025107"/>
              <a:ext cx="6858000" cy="2807787"/>
            </a:xfrm>
            <a:custGeom>
              <a:avLst/>
              <a:gdLst>
                <a:gd name="connsiteX0" fmla="*/ 0 w 6858000"/>
                <a:gd name="connsiteY0" fmla="*/ 1739041 h 2807787"/>
                <a:gd name="connsiteX1" fmla="*/ 0 w 6858000"/>
                <a:gd name="connsiteY1" fmla="*/ 2807787 h 2807787"/>
                <a:gd name="connsiteX2" fmla="*/ 6858000 w 6858000"/>
                <a:gd name="connsiteY2" fmla="*/ 2807787 h 2807787"/>
                <a:gd name="connsiteX3" fmla="*/ 6858000 w 6858000"/>
                <a:gd name="connsiteY3" fmla="*/ 0 h 280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07787">
                  <a:moveTo>
                    <a:pt x="0" y="1739041"/>
                  </a:moveTo>
                  <a:lnTo>
                    <a:pt x="0" y="2807787"/>
                  </a:lnTo>
                  <a:lnTo>
                    <a:pt x="6858000" y="2807787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5400000" flipV="1">
              <a:off x="7631943" y="2270190"/>
              <a:ext cx="6858000" cy="2317623"/>
            </a:xfrm>
            <a:custGeom>
              <a:avLst/>
              <a:gdLst>
                <a:gd name="connsiteX0" fmla="*/ 0 w 6858000"/>
                <a:gd name="connsiteY0" fmla="*/ 1739040 h 2317623"/>
                <a:gd name="connsiteX1" fmla="*/ 0 w 6858000"/>
                <a:gd name="connsiteY1" fmla="*/ 2317623 h 2317623"/>
                <a:gd name="connsiteX2" fmla="*/ 6858000 w 6858000"/>
                <a:gd name="connsiteY2" fmla="*/ 2317623 h 2317623"/>
                <a:gd name="connsiteX3" fmla="*/ 6858000 w 6858000"/>
                <a:gd name="connsiteY3" fmla="*/ 0 h 231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17623">
                  <a:moveTo>
                    <a:pt x="0" y="1739040"/>
                  </a:moveTo>
                  <a:lnTo>
                    <a:pt x="0" y="2317623"/>
                  </a:lnTo>
                  <a:lnTo>
                    <a:pt x="6858000" y="2317623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36359" y="0"/>
            <a:ext cx="2833808" cy="6858001"/>
            <a:chOff x="-36359" y="0"/>
            <a:chExt cx="2833808" cy="6858001"/>
          </a:xfrm>
        </p:grpSpPr>
        <p:sp>
          <p:nvSpPr>
            <p:cNvPr id="25" name="任意多边形 24"/>
            <p:cNvSpPr/>
            <p:nvPr/>
          </p:nvSpPr>
          <p:spPr>
            <a:xfrm rot="16200000" flipV="1">
              <a:off x="-2048455" y="2012097"/>
              <a:ext cx="6858000" cy="2833808"/>
            </a:xfrm>
            <a:custGeom>
              <a:avLst/>
              <a:gdLst>
                <a:gd name="connsiteX0" fmla="*/ 6858000 w 6858000"/>
                <a:gd name="connsiteY0" fmla="*/ 2833808 h 2833808"/>
                <a:gd name="connsiteX1" fmla="*/ 6858000 w 6858000"/>
                <a:gd name="connsiteY1" fmla="*/ 0 h 2833808"/>
                <a:gd name="connsiteX2" fmla="*/ 0 w 6858000"/>
                <a:gd name="connsiteY2" fmla="*/ 1739041 h 2833808"/>
                <a:gd name="connsiteX3" fmla="*/ 0 w 6858000"/>
                <a:gd name="connsiteY3" fmla="*/ 2833808 h 28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833808">
                  <a:moveTo>
                    <a:pt x="6858000" y="2833808"/>
                  </a:moveTo>
                  <a:lnTo>
                    <a:pt x="6858000" y="0"/>
                  </a:lnTo>
                  <a:lnTo>
                    <a:pt x="0" y="1739041"/>
                  </a:lnTo>
                  <a:lnTo>
                    <a:pt x="0" y="2833808"/>
                  </a:lnTo>
                  <a:close/>
                </a:path>
              </a:pathLst>
            </a:custGeom>
            <a:solidFill>
              <a:srgbClr val="FAA62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rot="16200000" flipV="1">
              <a:off x="-2293537" y="2257178"/>
              <a:ext cx="6858000" cy="2343644"/>
            </a:xfrm>
            <a:custGeom>
              <a:avLst/>
              <a:gdLst>
                <a:gd name="connsiteX0" fmla="*/ 6858000 w 6858000"/>
                <a:gd name="connsiteY0" fmla="*/ 2343644 h 2343644"/>
                <a:gd name="connsiteX1" fmla="*/ 6858000 w 6858000"/>
                <a:gd name="connsiteY1" fmla="*/ 0 h 2343644"/>
                <a:gd name="connsiteX2" fmla="*/ 0 w 6858000"/>
                <a:gd name="connsiteY2" fmla="*/ 1739040 h 2343644"/>
                <a:gd name="connsiteX3" fmla="*/ 0 w 6858000"/>
                <a:gd name="connsiteY3" fmla="*/ 2343644 h 234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2343644">
                  <a:moveTo>
                    <a:pt x="6858000" y="2343644"/>
                  </a:moveTo>
                  <a:lnTo>
                    <a:pt x="6858000" y="0"/>
                  </a:lnTo>
                  <a:lnTo>
                    <a:pt x="0" y="1739040"/>
                  </a:lnTo>
                  <a:lnTo>
                    <a:pt x="0" y="2343644"/>
                  </a:lnTo>
                  <a:close/>
                </a:path>
              </a:pathLst>
            </a:custGeom>
            <a:solidFill>
              <a:srgbClr val="F6C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90" y="1186180"/>
            <a:ext cx="2346960" cy="3237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3975" y="47625"/>
            <a:ext cx="12068176" cy="6762750"/>
          </a:xfrm>
          <a:prstGeom prst="rect">
            <a:avLst/>
          </a:prstGeom>
          <a:noFill/>
          <a:ln>
            <a:solidFill>
              <a:srgbClr val="3A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engXian" panose="02010600030101010101" charset="-122"/>
              <a:ea typeface="DengXian" panose="0201060003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5105" y="154305"/>
            <a:ext cx="4297680" cy="521970"/>
            <a:chOff x="323" y="243"/>
            <a:chExt cx="6768" cy="822"/>
          </a:xfrm>
        </p:grpSpPr>
        <p:sp>
          <p:nvSpPr>
            <p:cNvPr id="6" name="流程图: 数据 5"/>
            <p:cNvSpPr/>
            <p:nvPr/>
          </p:nvSpPr>
          <p:spPr>
            <a:xfrm>
              <a:off x="2841" y="243"/>
              <a:ext cx="4250" cy="822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323" y="243"/>
              <a:ext cx="3875" cy="822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b="1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PIPELINE</a:t>
              </a:r>
              <a:endParaRPr lang="en-US" altLang="zh-CN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94294"/>
            <a:ext cx="125506" cy="642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9710" y="866140"/>
            <a:ext cx="4282440" cy="5323205"/>
          </a:xfrm>
          <a:prstGeom prst="rect">
            <a:avLst/>
          </a:prstGeom>
          <a:solidFill>
            <a:srgbClr val="424242"/>
          </a:solidFill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chemeClr val="bg1"/>
                </a:solidFill>
                <a:latin typeface="Calibri" panose="020F0502020204030204" pitchFamily="34" charset="0"/>
              </a:rPr>
              <a:t>What is a Jenkins Pipeline</a:t>
            </a:r>
            <a:endParaRPr lang="en-US" altLang="zh-CN" sz="30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Jenkins Pipeline is a suite of plugins which supports implementing and integrating continuous delivery pipelines into Jenkins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chemeClr val="bg1"/>
                </a:solidFill>
                <a:latin typeface="Calibri" panose="020F0502020204030204" pitchFamily="34" charset="0"/>
              </a:rPr>
              <a:t>Define a Pipeline</a:t>
            </a:r>
            <a:endParaRPr lang="en-US" altLang="zh-CN" sz="30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2 Ways to define a pipeline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Scripted Pipeline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Declarative Pipeline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Recommended Way to Build Pipeline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Jenkinsfile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Extending Jenkinsfile with Shared Libraries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Global Shared Libraries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Calibri" panose="020F0502020204030204" pitchFamily="34" charset="0"/>
              </a:rPr>
              <a:t>Folder Level Shared Libraries</a:t>
            </a:r>
            <a:endParaRPr lang="en-US" altLang="zh-CN" sz="2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5425" y="6402705"/>
            <a:ext cx="11725275" cy="398145"/>
            <a:chOff x="355" y="10083"/>
            <a:chExt cx="18465" cy="627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355" y="10083"/>
              <a:ext cx="18465" cy="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矩形 1"/>
            <p:cNvSpPr>
              <a:spLocks noChangeArrowheads="1"/>
            </p:cNvSpPr>
            <p:nvPr/>
          </p:nvSpPr>
          <p:spPr bwMode="auto">
            <a:xfrm>
              <a:off x="8313" y="10130"/>
              <a:ext cx="257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800" b="1" dirty="0" smtClean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RESTRICTED</a:t>
              </a:r>
              <a:endPara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785" y="154305"/>
            <a:ext cx="7447915" cy="25901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12640" y="2744470"/>
            <a:ext cx="402399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Calibri" panose="020F0502020204030204" pitchFamily="34" charset="0"/>
              </a:rPr>
              <a:t>PIPELINE SCRIPT</a:t>
            </a:r>
            <a:endParaRPr lang="en-US" altLang="zh-CN" b="1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node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stage('Source Checkout')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git branch: 'master',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credentialsId: '52dfa145-d4a0-4240-bae9-8f786e323bbe',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url: 'ssh://</a:t>
            </a:r>
            <a:r>
              <a:rPr lang="en-US" altLang="zh-CN" sz="1200">
                <a:latin typeface="Calibri" panose="020F0502020204030204" pitchFamily="34" charset="0"/>
              </a:rPr>
              <a:t>{user}</a:t>
            </a:r>
            <a:r>
              <a:rPr lang="zh-CN" altLang="en-US" sz="1200">
                <a:latin typeface="Calibri" panose="020F0502020204030204" pitchFamily="34" charset="0"/>
              </a:rPr>
              <a:t>@</a:t>
            </a:r>
            <a:r>
              <a:rPr lang="en-US" altLang="zh-CN" sz="1200">
                <a:latin typeface="Calibri" panose="020F0502020204030204" pitchFamily="34" charset="0"/>
              </a:rPr>
              <a:t>{</a:t>
            </a:r>
            <a:r>
              <a:rPr lang="en-US" sz="1200">
                <a:latin typeface="Calibri" panose="020F0502020204030204" pitchFamily="34" charset="0"/>
              </a:rPr>
              <a:t>hostname}</a:t>
            </a:r>
            <a:r>
              <a:rPr lang="zh-CN" altLang="en-US" sz="1200">
                <a:latin typeface="Calibri" panose="020F0502020204030204" pitchFamily="34" charset="0"/>
              </a:rPr>
              <a:t>:</a:t>
            </a:r>
            <a:r>
              <a:rPr lang="en-US" altLang="zh-CN" sz="1200">
                <a:latin typeface="Calibri" panose="020F0502020204030204" pitchFamily="34" charset="0"/>
              </a:rPr>
              <a:t>{port}</a:t>
            </a:r>
            <a:r>
              <a:rPr lang="zh-CN" altLang="en-US" sz="1200">
                <a:latin typeface="Calibri" panose="020F0502020204030204" pitchFamily="34" charset="0"/>
              </a:rPr>
              <a:t>/</a:t>
            </a:r>
            <a:r>
              <a:rPr lang="en-US" altLang="zh-CN" sz="1200">
                <a:latin typeface="Calibri" panose="020F0502020204030204" pitchFamily="34" charset="0"/>
              </a:rPr>
              <a:t>{path}</a:t>
            </a:r>
            <a:r>
              <a:rPr lang="zh-CN" altLang="en-US" sz="1200">
                <a:latin typeface="Calibri" panose="020F0502020204030204" pitchFamily="34" charset="0"/>
              </a:rPr>
              <a:t>/</a:t>
            </a:r>
            <a:r>
              <a:rPr lang="en-US" altLang="zh-CN" sz="1200">
                <a:latin typeface="Calibri" panose="020F0502020204030204" pitchFamily="34" charset="0"/>
              </a:rPr>
              <a:t>{project}</a:t>
            </a:r>
            <a:r>
              <a:rPr lang="zh-CN" altLang="en-US" sz="1200">
                <a:latin typeface="Calibri" panose="020F0502020204030204" pitchFamily="34" charset="0"/>
              </a:rPr>
              <a:t>.git'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stage('Build')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echo 'In Build Stage'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stage('Test')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echo 'In Test Stage'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stage('Deploy') 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   echo 'In Deploy Stage'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 }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}</a:t>
            </a:r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36635" y="2744470"/>
            <a:ext cx="402399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Calibri" panose="020F0502020204030204" pitchFamily="34" charset="0"/>
              </a:rPr>
              <a:t>DECLARATIVE PIPELINE </a:t>
            </a:r>
            <a:endParaRPr lang="en-US" altLang="zh-CN" b="1">
              <a:latin typeface="Calibri" panose="020F0502020204030204" pitchFamily="34" charset="0"/>
            </a:endParaRPr>
          </a:p>
          <a:p>
            <a:r>
              <a:rPr lang="en-US" altLang="zh-CN" sz="1200">
                <a:latin typeface="Calibri" panose="020F0502020204030204" pitchFamily="34" charset="0"/>
              </a:rPr>
              <a:t>pipeline </a:t>
            </a:r>
            <a:r>
              <a:rPr lang="zh-CN" altLang="en-US" sz="1200">
                <a:latin typeface="Calibri" panose="020F0502020204030204" pitchFamily="34" charset="0"/>
              </a:rPr>
              <a:t>{</a:t>
            </a:r>
            <a:endParaRPr lang="zh-CN" altLang="en-US" sz="1200">
              <a:latin typeface="Calibri" panose="020F0502020204030204" pitchFamily="34" charset="0"/>
            </a:endParaRPr>
          </a:p>
          <a:p>
            <a:r>
              <a:rPr lang="en-US" altLang="zh-CN" sz="1200">
                <a:latin typeface="Calibri" panose="020F0502020204030204" pitchFamily="34" charset="0"/>
              </a:rPr>
              <a:t>    agent any</a:t>
            </a:r>
            <a:endParaRPr lang="en-US" altLang="zh-CN" sz="1200">
              <a:latin typeface="Calibri" panose="020F0502020204030204" pitchFamily="34" charset="0"/>
            </a:endParaRPr>
          </a:p>
          <a:p>
            <a:r>
              <a:rPr lang="zh-CN" altLang="en-US" sz="1200">
                <a:latin typeface="Calibri" panose="020F0502020204030204" pitchFamily="34" charset="0"/>
              </a:rPr>
              <a:t>    stage</a:t>
            </a:r>
            <a:r>
              <a:rPr lang="en-US" altLang="zh-CN" sz="1200">
                <a:latin typeface="Calibri" panose="020F0502020204030204" pitchFamily="34" charset="0"/>
              </a:rPr>
              <a:t>s {</a:t>
            </a:r>
            <a:endParaRPr lang="en-US" altLang="zh-CN" sz="1200">
              <a:latin typeface="Calibri" panose="020F0502020204030204" pitchFamily="34" charset="0"/>
            </a:endParaRPr>
          </a:p>
          <a:p>
            <a:r>
              <a:rPr lang="en-US" altLang="zh-CN" sz="1200">
                <a:latin typeface="Calibri" panose="020F0502020204030204" pitchFamily="34" charset="0"/>
              </a:rPr>
              <a:t>        stage('Source Checkout') {</a:t>
            </a:r>
            <a:endParaRPr lang="en-US" altLang="zh-CN" sz="1200">
              <a:latin typeface="Calibri" panose="020F0502020204030204" pitchFamily="34" charset="0"/>
            </a:endParaRPr>
          </a:p>
          <a:p>
            <a:r>
              <a:rPr lang="en-US" altLang="zh-CN" sz="1200">
                <a:latin typeface="Calibri" panose="020F0502020204030204" pitchFamily="34" charset="0"/>
              </a:rPr>
              <a:t>            steps {</a:t>
            </a:r>
            <a:endParaRPr lang="en-US" altLang="zh-CN" sz="1200">
              <a:latin typeface="Calibri" panose="020F0502020204030204" pitchFamily="34" charset="0"/>
            </a:endParaRPr>
          </a:p>
          <a:p>
            <a:r>
              <a:rPr lang="en-US" altLang="zh-CN" sz="1200">
                <a:latin typeface="Calibri" panose="020F0502020204030204" pitchFamily="34" charset="0"/>
              </a:rPr>
              <a:t>            }</a:t>
            </a:r>
            <a:endParaRPr lang="en-US" altLang="zh-CN" sz="1200">
              <a:latin typeface="Calibri" panose="020F0502020204030204" pitchFamily="34" charset="0"/>
            </a:endParaRPr>
          </a:p>
          <a:p>
            <a:r>
              <a:rPr lang="en-US" altLang="zh-CN" sz="1200">
                <a:latin typeface="Calibri" panose="020F0502020204030204" pitchFamily="34" charset="0"/>
              </a:rPr>
              <a:t>        }</a:t>
            </a:r>
            <a:endParaRPr lang="en-US" altLang="zh-CN" sz="1200">
              <a:latin typeface="Calibri" panose="020F0502020204030204" pitchFamily="34" charset="0"/>
            </a:endParaRPr>
          </a:p>
          <a:p>
            <a:r>
              <a:rPr lang="en-US" altLang="zh-CN" sz="1200">
                <a:latin typeface="Calibri" panose="020F0502020204030204" pitchFamily="34" charset="0"/>
                <a:sym typeface="+mn-ea"/>
              </a:rPr>
              <a:t>        stage('Build') {</a:t>
            </a:r>
            <a:endParaRPr lang="en-US" altLang="zh-CN" sz="1200">
              <a:latin typeface="Calibri" panose="020F0502020204030204" pitchFamily="34" charset="0"/>
            </a:endParaRPr>
          </a:p>
          <a:p>
            <a:r>
              <a:rPr lang="en-US" altLang="zh-CN" sz="1200">
                <a:latin typeface="Calibri" panose="020F0502020204030204" pitchFamily="34" charset="0"/>
                <a:sym typeface="+mn-ea"/>
              </a:rPr>
              <a:t>            steps {</a:t>
            </a:r>
            <a:endParaRPr lang="en-US" altLang="zh-CN" sz="1200">
              <a:latin typeface="Calibri" panose="020F0502020204030204" pitchFamily="34" charset="0"/>
            </a:endParaRPr>
          </a:p>
          <a:p>
            <a:r>
              <a:rPr lang="en-US" altLang="zh-CN" sz="1200">
                <a:latin typeface="Calibri" panose="020F0502020204030204" pitchFamily="34" charset="0"/>
                <a:sym typeface="+mn-ea"/>
              </a:rPr>
              <a:t>            }</a:t>
            </a:r>
            <a:endParaRPr lang="en-US" altLang="zh-CN" sz="1200">
              <a:latin typeface="Calibri" panose="020F0502020204030204" pitchFamily="34" charset="0"/>
            </a:endParaRPr>
          </a:p>
          <a:p>
            <a:r>
              <a:rPr lang="en-US" altLang="zh-CN" sz="1200">
                <a:latin typeface="Calibri" panose="020F0502020204030204" pitchFamily="34" charset="0"/>
                <a:sym typeface="+mn-ea"/>
              </a:rPr>
              <a:t>        }</a:t>
            </a:r>
            <a:endParaRPr lang="en-US" altLang="zh-CN" sz="1200">
              <a:latin typeface="Calibri" panose="020F0502020204030204" pitchFamily="34" charset="0"/>
              <a:sym typeface="+mn-ea"/>
            </a:endParaRPr>
          </a:p>
          <a:p>
            <a:r>
              <a:rPr lang="en-US" altLang="zh-CN" sz="1200">
                <a:latin typeface="Calibri" panose="020F0502020204030204" pitchFamily="34" charset="0"/>
                <a:sym typeface="+mn-ea"/>
              </a:rPr>
              <a:t>        ...</a:t>
            </a:r>
            <a:endParaRPr lang="en-US" altLang="zh-CN" sz="1200">
              <a:latin typeface="Calibri" panose="020F0502020204030204" pitchFamily="34" charset="0"/>
              <a:sym typeface="+mn-ea"/>
            </a:endParaRPr>
          </a:p>
          <a:p>
            <a:r>
              <a:rPr lang="en-US" altLang="zh-CN" sz="1200">
                <a:latin typeface="Calibri" panose="020F0502020204030204" pitchFamily="34" charset="0"/>
                <a:sym typeface="+mn-ea"/>
              </a:rPr>
              <a:t>        ...</a:t>
            </a:r>
            <a:endParaRPr lang="en-US" altLang="zh-CN" sz="1200">
              <a:latin typeface="Calibri" panose="020F0502020204030204" pitchFamily="34" charset="0"/>
              <a:sym typeface="+mn-ea"/>
            </a:endParaRPr>
          </a:p>
          <a:p>
            <a:r>
              <a:rPr lang="en-US" altLang="zh-CN" sz="1200">
                <a:latin typeface="Calibri" panose="020F0502020204030204" pitchFamily="34" charset="0"/>
              </a:rPr>
              <a:t>    }</a:t>
            </a:r>
            <a:endParaRPr lang="en-US" altLang="zh-CN" sz="1200">
              <a:latin typeface="Calibri" panose="020F0502020204030204" pitchFamily="34" charset="0"/>
            </a:endParaRPr>
          </a:p>
          <a:p>
            <a:r>
              <a:rPr lang="en-US" altLang="zh-CN" sz="1200">
                <a:latin typeface="Calibri" panose="020F0502020204030204" pitchFamily="34" charset="0"/>
              </a:rPr>
              <a:t>}</a:t>
            </a:r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25688</Words>
  <Application>WPS 演示</Application>
  <PresentationFormat>宽屏</PresentationFormat>
  <Paragraphs>1085</Paragraphs>
  <Slides>49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Calibri</vt:lpstr>
      <vt:lpstr>DengXian</vt:lpstr>
      <vt:lpstr>等线</vt:lpstr>
      <vt:lpstr>Segoe Print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xiaofan Zhou</dc:creator>
  <cp:lastModifiedBy>Jeffrey</cp:lastModifiedBy>
  <cp:revision>162</cp:revision>
  <dcterms:created xsi:type="dcterms:W3CDTF">2016-01-28T02:06:00Z</dcterms:created>
  <dcterms:modified xsi:type="dcterms:W3CDTF">2018-03-27T09:13:34Z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