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7" r:id="rId2"/>
  </p:sldMasterIdLst>
  <p:notesMasterIdLst>
    <p:notesMasterId r:id="rId24"/>
  </p:notesMasterIdLst>
  <p:handoutMasterIdLst>
    <p:handoutMasterId r:id="rId25"/>
  </p:handoutMasterIdLst>
  <p:sldIdLst>
    <p:sldId id="256" r:id="rId3"/>
    <p:sldId id="333" r:id="rId4"/>
    <p:sldId id="258" r:id="rId5"/>
    <p:sldId id="259" r:id="rId6"/>
    <p:sldId id="260" r:id="rId7"/>
    <p:sldId id="325" r:id="rId8"/>
    <p:sldId id="261" r:id="rId9"/>
    <p:sldId id="263" r:id="rId10"/>
    <p:sldId id="326" r:id="rId11"/>
    <p:sldId id="264" r:id="rId12"/>
    <p:sldId id="328" r:id="rId13"/>
    <p:sldId id="327" r:id="rId14"/>
    <p:sldId id="284" r:id="rId15"/>
    <p:sldId id="329" r:id="rId16"/>
    <p:sldId id="266" r:id="rId17"/>
    <p:sldId id="330" r:id="rId18"/>
    <p:sldId id="331" r:id="rId19"/>
    <p:sldId id="332" r:id="rId20"/>
    <p:sldId id="311" r:id="rId21"/>
    <p:sldId id="267" r:id="rId22"/>
    <p:sldId id="308" r:id="rId23"/>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960">
          <p15:clr>
            <a:srgbClr val="A4A3A4"/>
          </p15:clr>
        </p15:guide>
        <p15:guide id="3" orient="horz" pos="3888">
          <p15:clr>
            <a:srgbClr val="A4A3A4"/>
          </p15:clr>
        </p15:guide>
        <p15:guide id="4" pos="288">
          <p15:clr>
            <a:srgbClr val="A4A3A4"/>
          </p15:clr>
        </p15:guide>
        <p15:guide id="5"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CD95"/>
    <a:srgbClr val="46A0DC"/>
    <a:srgbClr val="B7A079"/>
    <a:srgbClr val="2C6A8C"/>
    <a:srgbClr val="000000"/>
    <a:srgbClr val="FFFFFF"/>
    <a:srgbClr val="6D6D6D"/>
    <a:srgbClr val="AB192D"/>
    <a:srgbClr val="C4122F"/>
    <a:srgbClr val="B2B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9" autoAdjust="0"/>
    <p:restoredTop sz="94579" autoAdjust="0"/>
  </p:normalViewPr>
  <p:slideViewPr>
    <p:cSldViewPr showGuides="1">
      <p:cViewPr varScale="1">
        <p:scale>
          <a:sx n="108" d="100"/>
          <a:sy n="108" d="100"/>
        </p:scale>
        <p:origin x="1800" y="96"/>
      </p:cViewPr>
      <p:guideLst>
        <p:guide orient="horz" pos="720"/>
        <p:guide orient="horz" pos="960"/>
        <p:guide orient="horz" pos="3888"/>
        <p:guide pos="288"/>
        <p:guide pos="5472"/>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0449CD-19C8-44C0-A36B-1667EDB1312B}" type="datetimeFigureOut">
              <a:rPr lang="en-US" smtClean="0"/>
              <a:t>10/24/2019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7A2D6-6A74-4789-8A27-67CDFFE8E463}" type="slidenum">
              <a:rPr lang="en-US" smtClean="0"/>
              <a:t>‹#›</a:t>
            </a:fld>
            <a:endParaRPr lang="en-US"/>
          </a:p>
        </p:txBody>
      </p:sp>
    </p:spTree>
    <p:extLst>
      <p:ext uri="{BB962C8B-B14F-4D97-AF65-F5344CB8AC3E}">
        <p14:creationId xmlns:p14="http://schemas.microsoft.com/office/powerpoint/2010/main" val="2909079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C511E-AA3B-43E3-B946-406AB5E4C4BB}" type="datetimeFigureOut">
              <a:rPr lang="en-US" smtClean="0"/>
              <a:pPr/>
              <a:t>10/24/2019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4A049-8685-4352-9DC2-828F08FD542B}" type="slidenum">
              <a:rPr lang="en-US" smtClean="0"/>
              <a:pPr/>
              <a:t>‹#›</a:t>
            </a:fld>
            <a:endParaRPr lang="en-US"/>
          </a:p>
        </p:txBody>
      </p:sp>
    </p:spTree>
    <p:extLst>
      <p:ext uri="{BB962C8B-B14F-4D97-AF65-F5344CB8AC3E}">
        <p14:creationId xmlns:p14="http://schemas.microsoft.com/office/powerpoint/2010/main" val="54425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dirty="0">
                <a:latin typeface="Calibri" pitchFamily="34" charset="0"/>
              </a:rPr>
              <a:t>This PowerPoint</a:t>
            </a:r>
            <a:r>
              <a:rPr lang="en-US" b="0" baseline="0" dirty="0">
                <a:latin typeface="Calibri" pitchFamily="34" charset="0"/>
              </a:rPr>
              <a:t> Template includes a series of slide masters with predefined layouts and color schemes for formatting slides</a:t>
            </a:r>
          </a:p>
          <a:p>
            <a:pPr algn="l">
              <a:buFont typeface="Arial" pitchFamily="34" charset="0"/>
              <a:buChar char="•"/>
            </a:pPr>
            <a:r>
              <a:rPr lang="en-US" b="0" baseline="0" dirty="0">
                <a:latin typeface="Calibri" pitchFamily="34" charset="0"/>
              </a:rPr>
              <a:t> Slide Masters are displayed when you right click on a slide and select </a:t>
            </a:r>
            <a:r>
              <a:rPr lang="en-US" b="1" baseline="0" dirty="0">
                <a:latin typeface="Calibri" pitchFamily="34" charset="0"/>
              </a:rPr>
              <a:t>Layout</a:t>
            </a:r>
            <a:r>
              <a:rPr lang="en-US" b="0" baseline="0" dirty="0">
                <a:latin typeface="Calibri" pitchFamily="34" charset="0"/>
              </a:rPr>
              <a:t> from menu</a:t>
            </a:r>
          </a:p>
          <a:p>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2</a:t>
            </a:fld>
            <a:endParaRPr lang="en-US"/>
          </a:p>
        </p:txBody>
      </p:sp>
    </p:spTree>
    <p:extLst>
      <p:ext uri="{BB962C8B-B14F-4D97-AF65-F5344CB8AC3E}">
        <p14:creationId xmlns:p14="http://schemas.microsoft.com/office/powerpoint/2010/main" val="206782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A09BFF-9304-4EE8-967B-56F816FBB8C1}" type="slidenum">
              <a:rPr lang="en-US" smtClean="0"/>
              <a:pPr/>
              <a:t>11</a:t>
            </a:fld>
            <a:endParaRPr lang="en-US"/>
          </a:p>
        </p:txBody>
      </p:sp>
    </p:spTree>
    <p:extLst>
      <p:ext uri="{BB962C8B-B14F-4D97-AF65-F5344CB8AC3E}">
        <p14:creationId xmlns:p14="http://schemas.microsoft.com/office/powerpoint/2010/main" val="4828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5DE6D-E175-4148-9E10-6581D2914173}" type="slidenum">
              <a:rPr lang="en-US"/>
              <a:pPr/>
              <a:t>12</a:t>
            </a:fld>
            <a:endParaRPr 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pPr>
              <a:buFont typeface="Wingdings" pitchFamily="2" charset="2"/>
              <a:buNone/>
            </a:pPr>
            <a:r>
              <a:rPr lang="en-US" b="0" dirty="0"/>
              <a:t> </a:t>
            </a:r>
            <a:endParaRPr lang="en-US" dirty="0"/>
          </a:p>
        </p:txBody>
      </p:sp>
    </p:spTree>
    <p:extLst>
      <p:ext uri="{BB962C8B-B14F-4D97-AF65-F5344CB8AC3E}">
        <p14:creationId xmlns:p14="http://schemas.microsoft.com/office/powerpoint/2010/main" val="227030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15</a:t>
            </a:fld>
            <a:endParaRPr lang="en-US"/>
          </a:p>
        </p:txBody>
      </p:sp>
    </p:spTree>
    <p:extLst>
      <p:ext uri="{BB962C8B-B14F-4D97-AF65-F5344CB8AC3E}">
        <p14:creationId xmlns:p14="http://schemas.microsoft.com/office/powerpoint/2010/main" val="3209369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16</a:t>
            </a:fld>
            <a:endParaRPr lang="en-US"/>
          </a:p>
        </p:txBody>
      </p:sp>
    </p:spTree>
    <p:extLst>
      <p:ext uri="{BB962C8B-B14F-4D97-AF65-F5344CB8AC3E}">
        <p14:creationId xmlns:p14="http://schemas.microsoft.com/office/powerpoint/2010/main" val="4173400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17</a:t>
            </a:fld>
            <a:endParaRPr lang="en-US"/>
          </a:p>
        </p:txBody>
      </p:sp>
    </p:spTree>
    <p:extLst>
      <p:ext uri="{BB962C8B-B14F-4D97-AF65-F5344CB8AC3E}">
        <p14:creationId xmlns:p14="http://schemas.microsoft.com/office/powerpoint/2010/main" val="2824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18</a:t>
            </a:fld>
            <a:endParaRPr lang="en-US"/>
          </a:p>
        </p:txBody>
      </p:sp>
    </p:spTree>
    <p:extLst>
      <p:ext uri="{BB962C8B-B14F-4D97-AF65-F5344CB8AC3E}">
        <p14:creationId xmlns:p14="http://schemas.microsoft.com/office/powerpoint/2010/main" val="2164650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19</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7913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b="1" dirty="0"/>
              <a:t>BEST PRACTICES: </a:t>
            </a:r>
          </a:p>
          <a:p>
            <a:pPr eaLnBrk="1" hangingPunct="1">
              <a:buFont typeface="Arial" pitchFamily="34" charset="0"/>
              <a:buChar char="•"/>
            </a:pPr>
            <a:r>
              <a:rPr lang="en-US" b="0" dirty="0"/>
              <a:t> Open</a:t>
            </a:r>
            <a:r>
              <a:rPr lang="en-US" b="0" baseline="0" dirty="0"/>
              <a:t> Excel 2007 before creating charts in PowerPoint</a:t>
            </a:r>
          </a:p>
          <a:p>
            <a:pPr eaLnBrk="1" hangingPunct="1">
              <a:buFont typeface="Arial" pitchFamily="34" charset="0"/>
              <a:buChar char="•"/>
            </a:pPr>
            <a:r>
              <a:rPr lang="en-US" b="0" baseline="0" dirty="0"/>
              <a:t> Duplicate this slide and edit data</a:t>
            </a:r>
          </a:p>
        </p:txBody>
      </p:sp>
      <p:sp>
        <p:nvSpPr>
          <p:cNvPr id="4" name="Slide Number Placeholder 3"/>
          <p:cNvSpPr>
            <a:spLocks noGrp="1"/>
          </p:cNvSpPr>
          <p:nvPr>
            <p:ph type="sldNum" sz="quarter" idx="10"/>
          </p:nvPr>
        </p:nvSpPr>
        <p:spPr/>
        <p:txBody>
          <a:bodyPr/>
          <a:lstStyle/>
          <a:p>
            <a:fld id="{E7FE677A-78C3-4723-ABCD-0025B1878800}" type="slidenum">
              <a:rPr lang="en-US" smtClean="0"/>
              <a:pPr/>
              <a:t>20</a:t>
            </a:fld>
            <a:endParaRPr lang="en-US"/>
          </a:p>
        </p:txBody>
      </p:sp>
    </p:spTree>
    <p:extLst>
      <p:ext uri="{BB962C8B-B14F-4D97-AF65-F5344CB8AC3E}">
        <p14:creationId xmlns:p14="http://schemas.microsoft.com/office/powerpoint/2010/main" val="3765172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dirty="0">
                <a:latin typeface="Calibri" pitchFamily="34" charset="0"/>
              </a:rPr>
              <a:t>This PowerPoint</a:t>
            </a:r>
            <a:r>
              <a:rPr lang="en-US" b="0" baseline="0" dirty="0">
                <a:latin typeface="Calibri" pitchFamily="34" charset="0"/>
              </a:rPr>
              <a:t> Template includes a series of slide masters with predefined layouts and color schemes for formatting slides</a:t>
            </a:r>
          </a:p>
          <a:p>
            <a:pPr algn="l">
              <a:buFont typeface="Arial" pitchFamily="34" charset="0"/>
              <a:buChar char="•"/>
            </a:pPr>
            <a:r>
              <a:rPr lang="en-US" b="0" baseline="0" dirty="0">
                <a:latin typeface="Calibri" pitchFamily="34" charset="0"/>
              </a:rPr>
              <a:t> Slide Masters are displayed when you right click on a slide and select </a:t>
            </a:r>
            <a:r>
              <a:rPr lang="en-US" b="1" baseline="0" dirty="0">
                <a:latin typeface="Calibri" pitchFamily="34" charset="0"/>
              </a:rPr>
              <a:t>Layout</a:t>
            </a:r>
            <a:r>
              <a:rPr lang="en-US" b="0" baseline="0" dirty="0">
                <a:latin typeface="Calibri" pitchFamily="34" charset="0"/>
              </a:rPr>
              <a:t> from menu</a:t>
            </a:r>
          </a:p>
          <a:p>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21</a:t>
            </a:fld>
            <a:endParaRPr lang="en-US"/>
          </a:p>
        </p:txBody>
      </p:sp>
    </p:spTree>
    <p:extLst>
      <p:ext uri="{BB962C8B-B14F-4D97-AF65-F5344CB8AC3E}">
        <p14:creationId xmlns:p14="http://schemas.microsoft.com/office/powerpoint/2010/main" val="199607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00F2CE-DAA7-4DEE-8EED-08DDA41E7B9E}" type="slidenum">
              <a:rPr lang="en-US"/>
              <a:pPr/>
              <a:t>3</a:t>
            </a:fld>
            <a:endParaRPr lang="en-US"/>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r>
              <a:rPr lang="en-US" dirty="0"/>
              <a:t> </a:t>
            </a:r>
          </a:p>
        </p:txBody>
      </p:sp>
    </p:spTree>
    <p:extLst>
      <p:ext uri="{BB962C8B-B14F-4D97-AF65-F5344CB8AC3E}">
        <p14:creationId xmlns:p14="http://schemas.microsoft.com/office/powerpoint/2010/main" val="168557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4</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582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5</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946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6</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33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85863" y="696913"/>
            <a:ext cx="4546600" cy="3409950"/>
          </a:xfrm>
          <a:ln/>
        </p:spPr>
      </p:sp>
      <p:sp>
        <p:nvSpPr>
          <p:cNvPr id="68611" name="Rectangle 3"/>
          <p:cNvSpPr>
            <a:spLocks noGrp="1" noChangeArrowheads="1"/>
          </p:cNvSpPr>
          <p:nvPr>
            <p:ph type="body" idx="1"/>
          </p:nvPr>
        </p:nvSpPr>
        <p:spPr>
          <a:xfrm>
            <a:off x="883652" y="4339341"/>
            <a:ext cx="5076721" cy="4106681"/>
          </a:xfrm>
          <a:noFill/>
          <a:ln/>
        </p:spPr>
        <p:txBody>
          <a:bodyPr/>
          <a:lstStyle/>
          <a:p>
            <a:endParaRPr lang="en-US"/>
          </a:p>
        </p:txBody>
      </p:sp>
    </p:spTree>
    <p:extLst>
      <p:ext uri="{BB962C8B-B14F-4D97-AF65-F5344CB8AC3E}">
        <p14:creationId xmlns:p14="http://schemas.microsoft.com/office/powerpoint/2010/main" val="91830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5DE6D-E175-4148-9E10-6581D2914173}" type="slidenum">
              <a:rPr lang="en-US"/>
              <a:pPr/>
              <a:t>8</a:t>
            </a:fld>
            <a:endParaRPr 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pPr>
              <a:buFont typeface="Wingdings" pitchFamily="2" charset="2"/>
              <a:buNone/>
            </a:pPr>
            <a:r>
              <a:rPr lang="en-US" b="0" dirty="0"/>
              <a:t> </a:t>
            </a:r>
            <a:endParaRPr lang="en-US" dirty="0"/>
          </a:p>
        </p:txBody>
      </p:sp>
    </p:spTree>
    <p:extLst>
      <p:ext uri="{BB962C8B-B14F-4D97-AF65-F5344CB8AC3E}">
        <p14:creationId xmlns:p14="http://schemas.microsoft.com/office/powerpoint/2010/main" val="294240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5DE6D-E175-4148-9E10-6581D2914173}" type="slidenum">
              <a:rPr lang="en-US"/>
              <a:pPr/>
              <a:t>9</a:t>
            </a:fld>
            <a:endParaRPr 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pPr>
              <a:buFont typeface="Wingdings" pitchFamily="2" charset="2"/>
              <a:buNone/>
            </a:pPr>
            <a:r>
              <a:rPr lang="en-US" b="0" dirty="0"/>
              <a:t> </a:t>
            </a:r>
            <a:endParaRPr lang="en-US" dirty="0"/>
          </a:p>
        </p:txBody>
      </p:sp>
    </p:spTree>
    <p:extLst>
      <p:ext uri="{BB962C8B-B14F-4D97-AF65-F5344CB8AC3E}">
        <p14:creationId xmlns:p14="http://schemas.microsoft.com/office/powerpoint/2010/main" val="164145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A09BFF-9304-4EE8-967B-56F816FBB8C1}" type="slidenum">
              <a:rPr lang="en-US" smtClean="0"/>
              <a:pPr/>
              <a:t>10</a:t>
            </a:fld>
            <a:endParaRPr lang="en-US"/>
          </a:p>
        </p:txBody>
      </p:sp>
    </p:spTree>
    <p:extLst>
      <p:ext uri="{BB962C8B-B14F-4D97-AF65-F5344CB8AC3E}">
        <p14:creationId xmlns:p14="http://schemas.microsoft.com/office/powerpoint/2010/main" val="606831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greyWatermark-20.png"/>
          <p:cNvPicPr>
            <a:picLocks noChangeAspect="1"/>
          </p:cNvPicPr>
          <p:nvPr userDrawn="1"/>
        </p:nvPicPr>
        <p:blipFill>
          <a:blip r:embed="rId2" cstate="print"/>
          <a:stretch>
            <a:fillRect/>
          </a:stretch>
        </p:blipFill>
        <p:spPr>
          <a:xfrm>
            <a:off x="5185590" y="2981885"/>
            <a:ext cx="3958410" cy="3876115"/>
          </a:xfrm>
          <a:prstGeom prst="rect">
            <a:avLst/>
          </a:prstGeom>
        </p:spPr>
      </p:pic>
      <p:sp>
        <p:nvSpPr>
          <p:cNvPr id="2" name="Title 1"/>
          <p:cNvSpPr>
            <a:spLocks noGrp="1"/>
          </p:cNvSpPr>
          <p:nvPr>
            <p:ph type="ctrTitle"/>
          </p:nvPr>
        </p:nvSpPr>
        <p:spPr>
          <a:xfrm>
            <a:off x="457200" y="2286000"/>
            <a:ext cx="6858000" cy="1524000"/>
          </a:xfrm>
        </p:spPr>
        <p:txBody>
          <a:bodyPr>
            <a:noAutofit/>
          </a:bodyPr>
          <a:lstStyle>
            <a:lvl1pPr>
              <a:defRPr sz="4000" b="1"/>
            </a:lvl1pPr>
          </a:lstStyle>
          <a:p>
            <a:r>
              <a:rPr lang="en-US"/>
              <a:t>Click to edit Master title style</a:t>
            </a:r>
            <a:endParaRPr lang="en-US" dirty="0"/>
          </a:p>
        </p:txBody>
      </p:sp>
      <p:sp>
        <p:nvSpPr>
          <p:cNvPr id="3" name="Subtitle 2"/>
          <p:cNvSpPr>
            <a:spLocks noGrp="1"/>
          </p:cNvSpPr>
          <p:nvPr>
            <p:ph type="subTitle" idx="1"/>
          </p:nvPr>
        </p:nvSpPr>
        <p:spPr>
          <a:xfrm>
            <a:off x="457200" y="4041648"/>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3400" y="990600"/>
            <a:ext cx="2743200" cy="889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FEBEB0A-9E3D-4B14-9782-E2AE3DA60D96}"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Picture Placeholder 5"/>
          <p:cNvSpPr>
            <a:spLocks noGrp="1"/>
          </p:cNvSpPr>
          <p:nvPr>
            <p:ph type="pic" sz="quarter" idx="12"/>
          </p:nvPr>
        </p:nvSpPr>
        <p:spPr>
          <a:xfrm>
            <a:off x="457200" y="1524000"/>
            <a:ext cx="5867400" cy="4648200"/>
          </a:xfrm>
        </p:spPr>
        <p:txBody>
          <a:bodyPr/>
          <a:lstStyle/>
          <a:p>
            <a:r>
              <a:rPr lang="en-US"/>
              <a:t>Click icon to add picture</a:t>
            </a:r>
          </a:p>
        </p:txBody>
      </p:sp>
      <p:sp>
        <p:nvSpPr>
          <p:cNvPr id="8" name="Text Placeholder 7"/>
          <p:cNvSpPr>
            <a:spLocks noGrp="1"/>
          </p:cNvSpPr>
          <p:nvPr>
            <p:ph type="body" sz="quarter" idx="13"/>
          </p:nvPr>
        </p:nvSpPr>
        <p:spPr>
          <a:xfrm>
            <a:off x="6553200" y="1524000"/>
            <a:ext cx="21336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249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Red">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62225" y="1433513"/>
            <a:ext cx="4019550" cy="3990975"/>
          </a:xfrm>
          <a:prstGeom prst="rect">
            <a:avLst/>
          </a:prstGeom>
        </p:spPr>
      </p:pic>
    </p:spTree>
    <p:extLst>
      <p:ext uri="{BB962C8B-B14F-4D97-AF65-F5344CB8AC3E}">
        <p14:creationId xmlns:p14="http://schemas.microsoft.com/office/powerpoint/2010/main" val="943259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0352" y="986500"/>
            <a:ext cx="2743200" cy="88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85590" y="2981885"/>
            <a:ext cx="3958410" cy="3876114"/>
          </a:xfrm>
          <a:prstGeom prst="rect">
            <a:avLst/>
          </a:prstGeom>
        </p:spPr>
      </p:pic>
      <p:sp>
        <p:nvSpPr>
          <p:cNvPr id="2" name="Title 1"/>
          <p:cNvSpPr>
            <a:spLocks noGrp="1"/>
          </p:cNvSpPr>
          <p:nvPr>
            <p:ph type="ctrTitle"/>
          </p:nvPr>
        </p:nvSpPr>
        <p:spPr>
          <a:xfrm>
            <a:off x="457200" y="2286000"/>
            <a:ext cx="6858000" cy="1524000"/>
          </a:xfrm>
        </p:spPr>
        <p:txBody>
          <a:bodyPr>
            <a:noAutofit/>
          </a:bodyPr>
          <a:lstStyle>
            <a:lvl1pPr>
              <a:defRPr sz="4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041648"/>
            <a:ext cx="6858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06064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2">
    <p:bg>
      <p:bgPr>
        <a:solidFill>
          <a:schemeClr val="accent1"/>
        </a:solidFill>
        <a:effectLst/>
      </p:bgPr>
    </p:bg>
    <p:spTree>
      <p:nvGrpSpPr>
        <p:cNvPr id="1" name=""/>
        <p:cNvGrpSpPr/>
        <p:nvPr/>
      </p:nvGrpSpPr>
      <p:grpSpPr>
        <a:xfrm>
          <a:off x="0" y="0"/>
          <a:ext cx="0" cy="0"/>
          <a:chOff x="0" y="0"/>
          <a:chExt cx="0" cy="0"/>
        </a:xfrm>
      </p:grpSpPr>
      <p:pic>
        <p:nvPicPr>
          <p:cNvPr id="8"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0352" y="986500"/>
            <a:ext cx="2743200" cy="88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2286000"/>
            <a:ext cx="6858000" cy="1524000"/>
          </a:xfrm>
        </p:spPr>
        <p:txBody>
          <a:bodyPr>
            <a:noAutofit/>
          </a:bodyPr>
          <a:lstStyle>
            <a:lvl1pPr>
              <a:defRPr sz="4000">
                <a:solidFill>
                  <a:schemeClr val="bg2"/>
                </a:solidFill>
              </a:defRPr>
            </a:lvl1pPr>
          </a:lstStyle>
          <a:p>
            <a:r>
              <a:rPr lang="en-US" dirty="0"/>
              <a:t>Click to edit Master title style</a:t>
            </a:r>
          </a:p>
        </p:txBody>
      </p:sp>
      <p:sp>
        <p:nvSpPr>
          <p:cNvPr id="3" name="Subtitle 2"/>
          <p:cNvSpPr>
            <a:spLocks noGrp="1"/>
          </p:cNvSpPr>
          <p:nvPr>
            <p:ph type="subTitle" idx="1"/>
          </p:nvPr>
        </p:nvSpPr>
        <p:spPr>
          <a:xfrm>
            <a:off x="457200" y="4038600"/>
            <a:ext cx="6858000" cy="990600"/>
          </a:xfrm>
        </p:spPr>
        <p:txBody>
          <a:bodyPr anchor="t" anchorCtr="0">
            <a:normAutofit/>
          </a:bodyPr>
          <a:lstStyle>
            <a:lvl1pPr marL="0" indent="0" algn="l">
              <a:buNone/>
              <a:defRPr sz="2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84648" y="2980944"/>
            <a:ext cx="3959371" cy="3877055"/>
          </a:xfrm>
          <a:prstGeom prst="rect">
            <a:avLst/>
          </a:prstGeom>
        </p:spPr>
      </p:pic>
    </p:spTree>
    <p:extLst>
      <p:ext uri="{BB962C8B-B14F-4D97-AF65-F5344CB8AC3E}">
        <p14:creationId xmlns:p14="http://schemas.microsoft.com/office/powerpoint/2010/main" val="301715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5590" y="2981885"/>
            <a:ext cx="3958410" cy="3876114"/>
          </a:xfrm>
          <a:prstGeom prst="rect">
            <a:avLst/>
          </a:prstGeom>
        </p:spPr>
      </p:pic>
      <p:sp>
        <p:nvSpPr>
          <p:cNvPr id="2" name="Title 1"/>
          <p:cNvSpPr>
            <a:spLocks noGrp="1"/>
          </p:cNvSpPr>
          <p:nvPr>
            <p:ph type="title"/>
          </p:nvPr>
        </p:nvSpPr>
        <p:spPr>
          <a:xfrm>
            <a:off x="762000" y="685800"/>
            <a:ext cx="6858000" cy="1676400"/>
          </a:xfrm>
        </p:spPr>
        <p:txBody>
          <a:bodyPr anchor="b" anchorCtr="0"/>
          <a:lstStyle>
            <a:lvl1pPr algn="l">
              <a:defRPr lang="en-US" sz="4000"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dirty="0"/>
              <a:t>Click to edit Master title style</a:t>
            </a:r>
          </a:p>
        </p:txBody>
      </p:sp>
      <p:sp>
        <p:nvSpPr>
          <p:cNvPr id="3" name="Text Placeholder 2"/>
          <p:cNvSpPr>
            <a:spLocks noGrp="1"/>
          </p:cNvSpPr>
          <p:nvPr>
            <p:ph type="body" idx="1"/>
          </p:nvPr>
        </p:nvSpPr>
        <p:spPr>
          <a:xfrm>
            <a:off x="762000" y="2362200"/>
            <a:ext cx="6858000" cy="914400"/>
          </a:xfrm>
        </p:spPr>
        <p:txBody>
          <a:bodyPr anchor="t" anchorCtr="0">
            <a:normAutofit/>
          </a:bodyPr>
          <a:lstStyle>
            <a:lvl1pPr marL="0" indent="0">
              <a:buNone/>
              <a:defRPr sz="28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FEBEB0A-9E3D-4B14-9782-E2AE3DA60D96}" type="slidenum">
              <a:rPr lang="en-US" smtClean="0"/>
              <a:pPr/>
              <a:t>‹#›</a:t>
            </a:fld>
            <a:endParaRPr lang="en-US"/>
          </a:p>
        </p:txBody>
      </p:sp>
      <p:sp>
        <p:nvSpPr>
          <p:cNvPr id="8" name="Footer Placeholder 2"/>
          <p:cNvSpPr>
            <a:spLocks noGrp="1"/>
          </p:cNvSpPr>
          <p:nvPr>
            <p:ph type="ftr" sz="quarter" idx="3"/>
          </p:nvPr>
        </p:nvSpPr>
        <p:spPr>
          <a:xfrm>
            <a:off x="457200" y="6400800"/>
            <a:ext cx="5105400" cy="304800"/>
          </a:xfrm>
          <a:prstGeom prst="rect">
            <a:avLst/>
          </a:prstGeom>
        </p:spPr>
        <p:txBody>
          <a:bodyPr/>
          <a:lstStyle>
            <a:lvl1pPr>
              <a:defRPr sz="1600" b="0">
                <a:solidFill>
                  <a:schemeClr val="tx1"/>
                </a:solidFill>
              </a:defRPr>
            </a:lvl1pPr>
          </a:lstStyle>
          <a:p>
            <a:endParaRPr lang="en-US" dirty="0"/>
          </a:p>
        </p:txBody>
      </p:sp>
    </p:spTree>
    <p:extLst>
      <p:ext uri="{BB962C8B-B14F-4D97-AF65-F5344CB8AC3E}">
        <p14:creationId xmlns:p14="http://schemas.microsoft.com/office/powerpoint/2010/main" val="162321331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dirty="0"/>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27" name="Rectangle 19"/>
          <p:cNvSpPr>
            <a:spLocks noGrp="1"/>
          </p:cNvSpPr>
          <p:nvPr>
            <p:ph type="ftr" sz="quarter" idx="11"/>
          </p:nvPr>
        </p:nvSpPr>
        <p:spPr/>
        <p:txBody>
          <a:bodyPr/>
          <a:lstStyle/>
          <a:p>
            <a:endParaRPr lang="en-US" dirty="0"/>
          </a:p>
        </p:txBody>
      </p:sp>
      <p:sp>
        <p:nvSpPr>
          <p:cNvPr id="24" name="Rectangle 26"/>
          <p:cNvSpPr>
            <a:spLocks noGrp="1"/>
          </p:cNvSpPr>
          <p:nvPr>
            <p:ph type="sldNum" sz="quarter" idx="12"/>
          </p:nvPr>
        </p:nvSpPr>
        <p:spPr/>
        <p:txBody>
          <a:bodyPr/>
          <a:lstStyle/>
          <a:p>
            <a:fld id="{963B0023-0CED-47F7-85AE-654F0B232C29}" type="slidenum">
              <a:rPr lang="en-US" smtClean="0"/>
              <a:pPr/>
              <a:t>‹#›</a:t>
            </a:fld>
            <a:endParaRPr lang="en-US" dirty="0"/>
          </a:p>
        </p:txBody>
      </p:sp>
    </p:spTree>
    <p:extLst>
      <p:ext uri="{BB962C8B-B14F-4D97-AF65-F5344CB8AC3E}">
        <p14:creationId xmlns:p14="http://schemas.microsoft.com/office/powerpoint/2010/main" val="3973370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762000" y="1676400"/>
            <a:ext cx="36576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6400"/>
            <a:ext cx="36576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
        <p:nvSpPr>
          <p:cNvPr id="6"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3245494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62000" y="1496736"/>
            <a:ext cx="3657600" cy="639762"/>
          </a:xfrm>
        </p:spPr>
        <p:txBody>
          <a:bodyPr anchor="b">
            <a:noAutofit/>
          </a:bodyPr>
          <a:lstStyle>
            <a:lvl1pPr marL="0" indent="0">
              <a:buNone/>
              <a:defRPr sz="20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0" y="2216400"/>
            <a:ext cx="36576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8200" y="1496736"/>
            <a:ext cx="3657600" cy="639762"/>
          </a:xfrm>
        </p:spPr>
        <p:txBody>
          <a:bodyPr anchor="b">
            <a:noAutofit/>
          </a:bodyPr>
          <a:lstStyle>
            <a:lvl1pPr marL="0" indent="0">
              <a:buNone/>
              <a:defRPr sz="20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8200" y="2216400"/>
            <a:ext cx="36576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99202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
        <p:nvSpPr>
          <p:cNvPr id="4"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280741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097" y="6391656"/>
            <a:ext cx="459297" cy="365125"/>
          </a:xfrm>
        </p:spPr>
        <p:txBody>
          <a:bodyPr/>
          <a:lstStyle>
            <a:lvl1pPr>
              <a:defRPr>
                <a:solidFill>
                  <a:schemeClr val="tx1"/>
                </a:solidFill>
              </a:defRPr>
            </a:lvl1pPr>
          </a:lstStyle>
          <a:p>
            <a:fld id="{BFEBEB0A-9E3D-4B14-9782-E2AE3DA60D96}" type="slidenum">
              <a:rPr lang="en-US" smtClean="0"/>
              <a:pPr/>
              <a:t>‹#›</a:t>
            </a:fld>
            <a:endParaRPr lang="en-US" dirty="0"/>
          </a:p>
        </p:txBody>
      </p:sp>
      <p:sp>
        <p:nvSpPr>
          <p:cNvPr id="3" name="Rectangle 19"/>
          <p:cNvSpPr>
            <a:spLocks noGrp="1"/>
          </p:cNvSpPr>
          <p:nvPr>
            <p:ph type="ftr" sz="quarter" idx="11"/>
          </p:nvPr>
        </p:nvSpPr>
        <p:spPr>
          <a:xfrm>
            <a:off x="457200" y="6400800"/>
            <a:ext cx="5105400" cy="304800"/>
          </a:xfrm>
        </p:spPr>
        <p:txBody>
          <a:bodyPr/>
          <a:lstStyle>
            <a:lvl1pPr>
              <a:defRPr>
                <a:solidFill>
                  <a:schemeClr val="tx1"/>
                </a:solidFill>
              </a:defRPr>
            </a:lvl1pPr>
            <a:extLst/>
          </a:lstStyle>
          <a:p>
            <a:endParaRPr lang="en-US" dirty="0"/>
          </a:p>
        </p:txBody>
      </p:sp>
    </p:spTree>
    <p:extLst>
      <p:ext uri="{BB962C8B-B14F-4D97-AF65-F5344CB8AC3E}">
        <p14:creationId xmlns:p14="http://schemas.microsoft.com/office/powerpoint/2010/main" val="29610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2">
    <p:bg>
      <p:bgPr>
        <a:solidFill>
          <a:srgbClr val="AB192D"/>
        </a:solidFill>
        <a:effectLst/>
      </p:bgPr>
    </p:bg>
    <p:spTree>
      <p:nvGrpSpPr>
        <p:cNvPr id="1" name=""/>
        <p:cNvGrpSpPr/>
        <p:nvPr/>
      </p:nvGrpSpPr>
      <p:grpSpPr>
        <a:xfrm>
          <a:off x="0" y="0"/>
          <a:ext cx="0" cy="0"/>
          <a:chOff x="0" y="0"/>
          <a:chExt cx="0" cy="0"/>
        </a:xfrm>
      </p:grpSpPr>
      <p:pic>
        <p:nvPicPr>
          <p:cNvPr id="9"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0352" y="986500"/>
            <a:ext cx="2743200" cy="88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2286000"/>
            <a:ext cx="6858000" cy="1524000"/>
          </a:xfrm>
        </p:spPr>
        <p:txBody>
          <a:bodyPr>
            <a:noAutofit/>
          </a:bodyPr>
          <a:lstStyle>
            <a:lvl1pPr>
              <a:defRPr sz="4000" b="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038600"/>
            <a:ext cx="6858000" cy="990600"/>
          </a:xfrm>
        </p:spPr>
        <p:txBody>
          <a:bodyPr anchor="t" anchorCtr="0">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84648" y="2980944"/>
            <a:ext cx="3959371" cy="3877055"/>
          </a:xfrm>
          <a:prstGeom prst="rect">
            <a:avLst/>
          </a:prstGeom>
        </p:spPr>
      </p:pic>
    </p:spTree>
    <p:extLst>
      <p:ext uri="{BB962C8B-B14F-4D97-AF65-F5344CB8AC3E}">
        <p14:creationId xmlns:p14="http://schemas.microsoft.com/office/powerpoint/2010/main" val="31630661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066800"/>
          </a:xfrm>
        </p:spPr>
        <p:txBody>
          <a:bodyPr anchor="b">
            <a:normAutofit/>
          </a:bodyPr>
          <a:lstStyle>
            <a:lvl1pPr algn="l">
              <a:defRPr sz="3200" b="1"/>
            </a:lvl1pPr>
          </a:lstStyle>
          <a:p>
            <a:r>
              <a:rPr lang="en-US" dirty="0"/>
              <a:t>Click to edit Master title style</a:t>
            </a:r>
          </a:p>
        </p:txBody>
      </p:sp>
      <p:sp>
        <p:nvSpPr>
          <p:cNvPr id="3" name="Content Placeholder 2"/>
          <p:cNvSpPr>
            <a:spLocks noGrp="1"/>
          </p:cNvSpPr>
          <p:nvPr>
            <p:ph idx="1"/>
          </p:nvPr>
        </p:nvSpPr>
        <p:spPr>
          <a:xfrm>
            <a:off x="3392782" y="1524000"/>
            <a:ext cx="5294018"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43917" y="1524000"/>
            <a:ext cx="2673657" cy="4648200"/>
          </a:xfrm>
        </p:spPr>
        <p:txBody>
          <a:bodyPr>
            <a:normAutofit/>
          </a:bodyPr>
          <a:lstStyle>
            <a:lvl1pPr marL="0" indent="0">
              <a:buNone/>
              <a:defRPr sz="20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359110" y="35814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4286045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FEBEB0A-9E3D-4B14-9782-E2AE3DA60D96}"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Picture Placeholder 5"/>
          <p:cNvSpPr>
            <a:spLocks noGrp="1"/>
          </p:cNvSpPr>
          <p:nvPr>
            <p:ph type="pic" sz="quarter" idx="12"/>
          </p:nvPr>
        </p:nvSpPr>
        <p:spPr>
          <a:xfrm>
            <a:off x="457200" y="1524000"/>
            <a:ext cx="5867400" cy="4648200"/>
          </a:xfrm>
        </p:spPr>
        <p:txBody>
          <a:bodyPr/>
          <a:lstStyle/>
          <a:p>
            <a:endParaRPr lang="en-US"/>
          </a:p>
        </p:txBody>
      </p:sp>
      <p:sp>
        <p:nvSpPr>
          <p:cNvPr id="8" name="Text Placeholder 7"/>
          <p:cNvSpPr>
            <a:spLocks noGrp="1"/>
          </p:cNvSpPr>
          <p:nvPr>
            <p:ph type="body" sz="quarter" idx="13"/>
          </p:nvPr>
        </p:nvSpPr>
        <p:spPr>
          <a:xfrm>
            <a:off x="6553200" y="1524000"/>
            <a:ext cx="21336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7920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Red">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62225" y="1433513"/>
            <a:ext cx="4019550" cy="3990975"/>
          </a:xfrm>
          <a:prstGeom prst="rect">
            <a:avLst/>
          </a:prstGeom>
        </p:spPr>
      </p:pic>
    </p:spTree>
    <p:extLst>
      <p:ext uri="{BB962C8B-B14F-4D97-AF65-F5344CB8AC3E}">
        <p14:creationId xmlns:p14="http://schemas.microsoft.com/office/powerpoint/2010/main" val="150418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0" name="Picture 9" descr="greyWatermark-20.png"/>
          <p:cNvPicPr>
            <a:picLocks noChangeAspect="1"/>
          </p:cNvPicPr>
          <p:nvPr userDrawn="1"/>
        </p:nvPicPr>
        <p:blipFill>
          <a:blip r:embed="rId2" cstate="print"/>
          <a:stretch>
            <a:fillRect/>
          </a:stretch>
        </p:blipFill>
        <p:spPr>
          <a:xfrm>
            <a:off x="5185590" y="2981885"/>
            <a:ext cx="3958410" cy="3876115"/>
          </a:xfrm>
          <a:prstGeom prst="rect">
            <a:avLst/>
          </a:prstGeom>
        </p:spPr>
      </p:pic>
      <p:sp>
        <p:nvSpPr>
          <p:cNvPr id="7" name="Rectangle 6"/>
          <p:cNvSpPr/>
          <p:nvPr/>
        </p:nvSpPr>
        <p:spPr>
          <a:xfrm>
            <a:off x="0" y="0"/>
            <a:ext cx="9144000" cy="1143000"/>
          </a:xfrm>
          <a:prstGeom prst="rect">
            <a:avLst/>
          </a:prstGeom>
          <a:solidFill>
            <a:schemeClr val="bg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447800"/>
            <a:ext cx="6858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62000" y="31242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9" name="Footer Placeholder 2"/>
          <p:cNvSpPr>
            <a:spLocks noGrp="1"/>
          </p:cNvSpPr>
          <p:nvPr>
            <p:ph type="ftr" sz="quarter" idx="3"/>
          </p:nvPr>
        </p:nvSpPr>
        <p:spPr>
          <a:xfrm>
            <a:off x="457200" y="6400800"/>
            <a:ext cx="5105400" cy="304800"/>
          </a:xfrm>
          <a:prstGeom prst="rect">
            <a:avLst/>
          </a:prstGeom>
        </p:spPr>
        <p:txBody>
          <a:bodyPr/>
          <a:lstStyle>
            <a:lvl1pPr>
              <a:defRPr sz="1600" b="0">
                <a:solidFill>
                  <a:schemeClr val="tx2"/>
                </a:solidFill>
              </a:defRPr>
            </a:lvl1pPr>
          </a:lstStyle>
          <a:p>
            <a:endParaRPr lang="en-US"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dirty="0"/>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27" name="Rectangle 19"/>
          <p:cNvSpPr>
            <a:spLocks noGrp="1"/>
          </p:cNvSpPr>
          <p:nvPr>
            <p:ph type="ftr" sz="quarter" idx="11"/>
          </p:nvPr>
        </p:nvSpPr>
        <p:spPr/>
        <p:txBody>
          <a:bodyPr/>
          <a:lstStyle/>
          <a:p>
            <a:endParaRPr lang="en-US" dirty="0"/>
          </a:p>
        </p:txBody>
      </p:sp>
      <p:sp>
        <p:nvSpPr>
          <p:cNvPr id="24" name="Rectangle 26"/>
          <p:cNvSpPr>
            <a:spLocks noGrp="1"/>
          </p:cNvSpPr>
          <p:nvPr>
            <p:ph type="sldNum" sz="quarter" idx="12"/>
          </p:nvPr>
        </p:nvSpPr>
        <p:spPr/>
        <p:txBody>
          <a:bodyPr/>
          <a:lstStyle/>
          <a:p>
            <a:fld id="{963B0023-0CED-47F7-85AE-654F0B232C29}" type="slidenum">
              <a:rPr lang="en-US" smtClean="0"/>
              <a:pPr/>
              <a:t>‹#›</a:t>
            </a:fld>
            <a:endParaRPr lang="en-US" dirty="0"/>
          </a:p>
        </p:txBody>
      </p:sp>
    </p:spTree>
    <p:extLst>
      <p:ext uri="{BB962C8B-B14F-4D97-AF65-F5344CB8AC3E}">
        <p14:creationId xmlns:p14="http://schemas.microsoft.com/office/powerpoint/2010/main" val="411570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62000" y="1676400"/>
            <a:ext cx="36576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36576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dirty="0"/>
          </a:p>
        </p:txBody>
      </p:sp>
      <p:sp>
        <p:nvSpPr>
          <p:cNvPr id="6" name="Rectangle 19"/>
          <p:cNvSpPr>
            <a:spLocks noGrp="1"/>
          </p:cNvSpPr>
          <p:nvPr>
            <p:ph type="ftr" sz="quarter" idx="11"/>
          </p:nvPr>
        </p:nvSpPr>
        <p:spPr>
          <a:xfrm>
            <a:off x="457200" y="6400800"/>
            <a:ext cx="5105400" cy="304800"/>
          </a:xfrm>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62000" y="1496736"/>
            <a:ext cx="36576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2000" y="2216400"/>
            <a:ext cx="36576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1496736"/>
            <a:ext cx="36576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8200" y="2216400"/>
            <a:ext cx="36576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19"/>
          <p:cNvSpPr>
            <a:spLocks noGrp="1"/>
          </p:cNvSpPr>
          <p:nvPr>
            <p:ph type="ftr" sz="quarter" idx="11"/>
          </p:nvPr>
        </p:nvSpPr>
        <p:spPr>
          <a:xfrm>
            <a:off x="457200" y="6400800"/>
            <a:ext cx="5105400" cy="304800"/>
          </a:xfr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dirty="0"/>
          </a:p>
        </p:txBody>
      </p:sp>
      <p:sp>
        <p:nvSpPr>
          <p:cNvPr id="4" name="Rectangle 19"/>
          <p:cNvSpPr>
            <a:spLocks noGrp="1"/>
          </p:cNvSpPr>
          <p:nvPr>
            <p:ph type="ftr" sz="quarter" idx="11"/>
          </p:nvPr>
        </p:nvSpPr>
        <p:spPr>
          <a:xfrm>
            <a:off x="457200" y="6400800"/>
            <a:ext cx="5105400" cy="304800"/>
          </a:xfr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391656"/>
            <a:ext cx="459297" cy="365125"/>
          </a:xfrm>
        </p:spPr>
        <p:txBody>
          <a:bodyPr/>
          <a:lstStyle/>
          <a:p>
            <a:fld id="{BFEBEB0A-9E3D-4B14-9782-E2AE3DA60D96}" type="slidenum">
              <a:rPr lang="en-US" smtClean="0"/>
              <a:pPr/>
              <a:t>‹#›</a:t>
            </a:fld>
            <a:endParaRPr lang="en-US" dirty="0"/>
          </a:p>
        </p:txBody>
      </p:sp>
      <p:sp>
        <p:nvSpPr>
          <p:cNvPr id="3" name="Rectangle 19"/>
          <p:cNvSpPr>
            <a:spLocks noGrp="1"/>
          </p:cNvSpPr>
          <p:nvPr>
            <p:ph type="ftr" sz="quarter" idx="11"/>
          </p:nvPr>
        </p:nvSpPr>
        <p:spPr>
          <a:xfrm>
            <a:off x="457200" y="6400800"/>
            <a:ext cx="5105400" cy="304800"/>
          </a:xfr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066800"/>
          </a:xfrm>
        </p:spPr>
        <p:txBody>
          <a:bodyPr anchor="b">
            <a:normAutofit/>
          </a:bodyPr>
          <a:lstStyle>
            <a:lvl1pPr algn="l">
              <a:defRPr sz="3200" b="1"/>
            </a:lvl1pPr>
          </a:lstStyle>
          <a:p>
            <a:r>
              <a:rPr lang="en-US"/>
              <a:t>Click to edit Master title style</a:t>
            </a:r>
            <a:endParaRPr lang="en-US" dirty="0"/>
          </a:p>
        </p:txBody>
      </p:sp>
      <p:sp>
        <p:nvSpPr>
          <p:cNvPr id="3" name="Content Placeholder 2"/>
          <p:cNvSpPr>
            <a:spLocks noGrp="1"/>
          </p:cNvSpPr>
          <p:nvPr>
            <p:ph idx="1"/>
          </p:nvPr>
        </p:nvSpPr>
        <p:spPr>
          <a:xfrm>
            <a:off x="3392782" y="1524000"/>
            <a:ext cx="5294018"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3917" y="1524000"/>
            <a:ext cx="2673657" cy="4648200"/>
          </a:xfrm>
        </p:spPr>
        <p:txBody>
          <a:bodyPr>
            <a:normAutofit/>
          </a:bodyPr>
          <a:lstStyle>
            <a:lvl1pPr marL="0" indent="0">
              <a:buNone/>
              <a:defRPr sz="20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359110" y="35814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293533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8229600" cy="8001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4000"/>
            <a:ext cx="8229600" cy="4648200"/>
          </a:xfrm>
          <a:prstGeom prst="rect">
            <a:avLst/>
          </a:prstGeom>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 y="6387664"/>
            <a:ext cx="457200" cy="394136"/>
          </a:xfrm>
          <a:prstGeom prst="rect">
            <a:avLst/>
          </a:prstGeom>
        </p:spPr>
        <p:txBody>
          <a:bodyPr vert="horz" lIns="91440" tIns="45720" rIns="91440" bIns="45720" rtlCol="0" anchor="ctr"/>
          <a:lstStyle>
            <a:lvl1pPr algn="l">
              <a:defRPr sz="12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9" name="Rectangle 8"/>
          <p:cNvSpPr/>
          <p:nvPr/>
        </p:nvSpPr>
        <p:spPr>
          <a:xfrm>
            <a:off x="457200" y="1234966"/>
            <a:ext cx="86868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486400" y="6400800"/>
            <a:ext cx="3352800" cy="369332"/>
          </a:xfrm>
          <a:prstGeom prst="rect">
            <a:avLst/>
          </a:prstGeom>
          <a:noFill/>
          <a:ln>
            <a:noFill/>
          </a:ln>
        </p:spPr>
        <p:txBody>
          <a:bodyPr wrap="square" rtlCol="0">
            <a:spAutoFit/>
          </a:bodyPr>
          <a:lstStyle/>
          <a:p>
            <a:pPr algn="r"/>
            <a:r>
              <a:rPr lang="en-US" dirty="0">
                <a:solidFill>
                  <a:schemeClr val="bg2"/>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457200" y="6400800"/>
            <a:ext cx="5105400" cy="304800"/>
          </a:xfrm>
          <a:prstGeom prst="rect">
            <a:avLst/>
          </a:prstGeom>
        </p:spPr>
        <p:txBody>
          <a:bodyPr/>
          <a:lstStyle>
            <a:lvl1pPr>
              <a:defRPr sz="1600" b="0">
                <a:solidFill>
                  <a:schemeClr val="tx2"/>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82" r:id="rId2"/>
    <p:sldLayoutId id="2147483663" r:id="rId3"/>
    <p:sldLayoutId id="2147483695" r:id="rId4"/>
    <p:sldLayoutId id="2147483664" r:id="rId5"/>
    <p:sldLayoutId id="2147483665" r:id="rId6"/>
    <p:sldLayoutId id="2147483666" r:id="rId7"/>
    <p:sldLayoutId id="2147483667" r:id="rId8"/>
    <p:sldLayoutId id="2147483683" r:id="rId9"/>
    <p:sldLayoutId id="2147483696" r:id="rId10"/>
    <p:sldLayoutId id="2147483708" r:id="rId11"/>
  </p:sldLayoutIdLst>
  <p:hf hdr="0" dt="0"/>
  <p:txStyles>
    <p:title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8229600" cy="800100"/>
          </a:xfrm>
          <a:prstGeom prst="rect">
            <a:avLst/>
          </a:prstGeom>
        </p:spPr>
        <p:txBody>
          <a:bodyPr vert="horz" lIns="9144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524000"/>
            <a:ext cx="8229600" cy="4648200"/>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 y="6391657"/>
            <a:ext cx="457200" cy="313944"/>
          </a:xfrm>
          <a:prstGeom prst="rect">
            <a:avLst/>
          </a:prstGeom>
        </p:spPr>
        <p:txBody>
          <a:bodyPr vert="horz" lIns="91440" tIns="45720" rIns="91440" bIns="45720" rtlCol="0" anchor="ctr"/>
          <a:lstStyle>
            <a:lvl1pPr algn="l">
              <a:defRPr sz="1200">
                <a:solidFill>
                  <a:schemeClr val="tx1"/>
                </a:solidFill>
                <a:latin typeface="+mj-lt"/>
              </a:defRPr>
            </a:lvl1pPr>
          </a:lstStyle>
          <a:p>
            <a:fld id="{BFEBEB0A-9E3D-4B14-9782-E2AE3DA60D96}" type="slidenum">
              <a:rPr lang="en-US" smtClean="0"/>
              <a:pPr/>
              <a:t>‹#›</a:t>
            </a:fld>
            <a:endParaRPr lang="en-US" dirty="0"/>
          </a:p>
        </p:txBody>
      </p:sp>
      <p:sp>
        <p:nvSpPr>
          <p:cNvPr id="9" name="Rectangle 8"/>
          <p:cNvSpPr/>
          <p:nvPr/>
        </p:nvSpPr>
        <p:spPr>
          <a:xfrm>
            <a:off x="457200" y="1234966"/>
            <a:ext cx="86868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486400" y="6400800"/>
            <a:ext cx="3352800" cy="369332"/>
          </a:xfrm>
          <a:prstGeom prst="rect">
            <a:avLst/>
          </a:prstGeom>
          <a:noFill/>
          <a:ln>
            <a:noFill/>
          </a:ln>
        </p:spPr>
        <p:txBody>
          <a:bodyPr wrap="square" rtlCol="0">
            <a:spAutoFit/>
          </a:bodyPr>
          <a:lstStyle/>
          <a:p>
            <a:pPr algn="r"/>
            <a:r>
              <a:rPr lang="en-US" dirty="0">
                <a:solidFill>
                  <a:schemeClr val="tx1"/>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457200" y="6400800"/>
            <a:ext cx="5105400" cy="304800"/>
          </a:xfrm>
          <a:prstGeom prst="rect">
            <a:avLst/>
          </a:prstGeom>
        </p:spPr>
        <p:txBody>
          <a:bodyPr/>
          <a:lstStyle>
            <a:lvl1pPr>
              <a:defRPr sz="1600" b="0">
                <a:solidFill>
                  <a:schemeClr val="tx1"/>
                </a:solidFill>
              </a:defRPr>
            </a:lvl1pPr>
          </a:lstStyle>
          <a:p>
            <a:endParaRPr lang="en-US" dirty="0"/>
          </a:p>
        </p:txBody>
      </p:sp>
    </p:spTree>
    <p:extLst>
      <p:ext uri="{BB962C8B-B14F-4D97-AF65-F5344CB8AC3E}">
        <p14:creationId xmlns:p14="http://schemas.microsoft.com/office/powerpoint/2010/main" val="343689432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9" r:id="rId11"/>
  </p:sldLayoutIdLst>
  <p:hf hdr="0" dt="0"/>
  <p:txStyles>
    <p:titleStyle>
      <a:lvl1pPr algn="l" defTabSz="91440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machinelearningmastery.com/prepare-text-data-machine-learning-scikit-learn/"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machinelearningmastery.com/prepare-text-data-machine-learning-scikit-learn/"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ntnu-testimon/paysim1"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5497" y="2667000"/>
            <a:ext cx="6858000" cy="2057400"/>
          </a:xfrm>
        </p:spPr>
        <p:txBody>
          <a:bodyPr/>
          <a:lstStyle/>
          <a:p>
            <a:r>
              <a:rPr lang="en-US" sz="3600" dirty="0"/>
              <a:t>Fraud Prevention in Financial Transactions</a:t>
            </a:r>
            <a:br>
              <a:rPr lang="en-US" sz="3600" dirty="0"/>
            </a:br>
            <a:r>
              <a:rPr lang="en-US" sz="3600" dirty="0"/>
              <a:t>with Random Forest Decision Trees </a:t>
            </a:r>
          </a:p>
        </p:txBody>
      </p:sp>
      <p:sp>
        <p:nvSpPr>
          <p:cNvPr id="3" name="Subtitle 2"/>
          <p:cNvSpPr>
            <a:spLocks noGrp="1"/>
          </p:cNvSpPr>
          <p:nvPr>
            <p:ph type="subTitle" idx="1"/>
          </p:nvPr>
        </p:nvSpPr>
        <p:spPr>
          <a:xfrm>
            <a:off x="453501" y="5486400"/>
            <a:ext cx="6858000" cy="990600"/>
          </a:xfrm>
        </p:spPr>
        <p:txBody>
          <a:bodyPr>
            <a:normAutofit fontScale="55000" lnSpcReduction="20000"/>
          </a:bodyPr>
          <a:lstStyle/>
          <a:p>
            <a:r>
              <a:rPr lang="en-US" dirty="0"/>
              <a:t>Jeffrey E. Crosby</a:t>
            </a:r>
          </a:p>
          <a:p>
            <a:r>
              <a:rPr lang="en-US" dirty="0"/>
              <a:t>DS504 – Big Data Analytics</a:t>
            </a:r>
          </a:p>
          <a:p>
            <a:r>
              <a:rPr lang="en-US" dirty="0"/>
              <a:t>10/24/2019</a:t>
            </a:r>
          </a:p>
        </p:txBody>
      </p:sp>
      <p:sp>
        <p:nvSpPr>
          <p:cNvPr id="4" name="Slide Number Placeholder 3"/>
          <p:cNvSpPr>
            <a:spLocks noGrp="1"/>
          </p:cNvSpPr>
          <p:nvPr>
            <p:ph type="sldNum" sz="quarter" idx="4294967295"/>
          </p:nvPr>
        </p:nvSpPr>
        <p:spPr>
          <a:xfrm>
            <a:off x="0" y="6387664"/>
            <a:ext cx="535497" cy="365125"/>
          </a:xfrm>
        </p:spPr>
        <p:txBody>
          <a:bodyPr/>
          <a:lstStyle/>
          <a:p>
            <a:fld id="{BFEBEB0A-9E3D-4B14-9782-E2AE3DA60D96}" type="slidenum">
              <a:rPr lang="en-US" smtClean="0"/>
              <a:pPr/>
              <a:t>1</a:t>
            </a:fld>
            <a:endParaRPr lang="en-US" dirty="0"/>
          </a:p>
        </p:txBody>
      </p:sp>
    </p:spTree>
    <p:extLst>
      <p:ext uri="{BB962C8B-B14F-4D97-AF65-F5344CB8AC3E}">
        <p14:creationId xmlns:p14="http://schemas.microsoft.com/office/powerpoint/2010/main" val="428309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US" dirty="0"/>
            </a:br>
            <a:r>
              <a:rPr lang="en-US" dirty="0"/>
              <a:t>Data Analysis &amp; Preparation</a:t>
            </a:r>
          </a:p>
        </p:txBody>
      </p:sp>
      <p:sp>
        <p:nvSpPr>
          <p:cNvPr id="4" name="Slide Number Placeholder 3"/>
          <p:cNvSpPr>
            <a:spLocks noGrp="1"/>
          </p:cNvSpPr>
          <p:nvPr>
            <p:ph type="sldNum" sz="quarter" idx="12"/>
          </p:nvPr>
        </p:nvSpPr>
        <p:spPr/>
        <p:txBody>
          <a:bodyPr/>
          <a:lstStyle/>
          <a:p>
            <a:fld id="{BFEBEB0A-9E3D-4B14-9782-E2AE3DA60D96}" type="slidenum">
              <a:rPr lang="en-US" smtClean="0"/>
              <a:pPr/>
              <a:t>10</a:t>
            </a:fld>
            <a:endParaRPr lang="en-US"/>
          </a:p>
        </p:txBody>
      </p:sp>
      <p:pic>
        <p:nvPicPr>
          <p:cNvPr id="9" name="Picture 8" descr="A close up of a logo&#10;&#10;Description automatically generated">
            <a:extLst>
              <a:ext uri="{FF2B5EF4-FFF2-40B4-BE49-F238E27FC236}">
                <a16:creationId xmlns:a16="http://schemas.microsoft.com/office/drawing/2014/main" id="{86A855B5-6A92-4F04-AD75-783F38B7A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325" y="2693427"/>
            <a:ext cx="4620784" cy="370737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1EFA46E5-D8B9-488F-84D6-7B2293426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1325" y="1447800"/>
            <a:ext cx="4620784" cy="1045579"/>
          </a:xfrm>
          <a:prstGeom prst="rect">
            <a:avLst/>
          </a:prstGeom>
        </p:spPr>
      </p:pic>
      <p:sp>
        <p:nvSpPr>
          <p:cNvPr id="12" name="TextBox 11">
            <a:extLst>
              <a:ext uri="{FF2B5EF4-FFF2-40B4-BE49-F238E27FC236}">
                <a16:creationId xmlns:a16="http://schemas.microsoft.com/office/drawing/2014/main" id="{A990961B-117B-4328-88A4-CE7FF761A20E}"/>
              </a:ext>
            </a:extLst>
          </p:cNvPr>
          <p:cNvSpPr txBox="1"/>
          <p:nvPr/>
        </p:nvSpPr>
        <p:spPr>
          <a:xfrm>
            <a:off x="457200" y="1739464"/>
            <a:ext cx="3505200" cy="4038600"/>
          </a:xfrm>
          <a:prstGeom prst="rect">
            <a:avLst/>
          </a:prstGeom>
          <a:noFill/>
        </p:spPr>
        <p:txBody>
          <a:bodyPr wrap="square" rtlCol="0">
            <a:noAutofit/>
          </a:bodyPr>
          <a:lstStyle/>
          <a:p>
            <a:r>
              <a:rPr lang="en-US" sz="1600" dirty="0"/>
              <a:t>Upon further study, it becomes obvious that this data is heavily biased towards legitimate transactions.  The proportion of fraudulent transactions is very small, just over a tenth of one percent.  This could and will make discerning actual fraud difficult, and could possibly inflate or misrepresent performance results of our model.  Therefore, we will balance the data by reducing the data set to an equal number of fraudulent and legitimate transactions.  </a:t>
            </a:r>
          </a:p>
        </p:txBody>
      </p:sp>
    </p:spTree>
    <p:extLst>
      <p:ext uri="{BB962C8B-B14F-4D97-AF65-F5344CB8AC3E}">
        <p14:creationId xmlns:p14="http://schemas.microsoft.com/office/powerpoint/2010/main" val="353336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US" dirty="0"/>
            </a:br>
            <a:r>
              <a:rPr lang="en-US" dirty="0"/>
              <a:t>Data Analysis &amp; Preparation</a:t>
            </a:r>
          </a:p>
        </p:txBody>
      </p:sp>
      <p:sp>
        <p:nvSpPr>
          <p:cNvPr id="4" name="Slide Number Placeholder 3"/>
          <p:cNvSpPr>
            <a:spLocks noGrp="1"/>
          </p:cNvSpPr>
          <p:nvPr>
            <p:ph type="sldNum" sz="quarter" idx="12"/>
          </p:nvPr>
        </p:nvSpPr>
        <p:spPr/>
        <p:txBody>
          <a:bodyPr/>
          <a:lstStyle/>
          <a:p>
            <a:fld id="{BFEBEB0A-9E3D-4B14-9782-E2AE3DA60D96}" type="slidenum">
              <a:rPr lang="en-US" smtClean="0"/>
              <a:pPr/>
              <a:t>11</a:t>
            </a:fld>
            <a:endParaRPr lang="en-US"/>
          </a:p>
        </p:txBody>
      </p:sp>
      <p:sp>
        <p:nvSpPr>
          <p:cNvPr id="12" name="TextBox 11">
            <a:extLst>
              <a:ext uri="{FF2B5EF4-FFF2-40B4-BE49-F238E27FC236}">
                <a16:creationId xmlns:a16="http://schemas.microsoft.com/office/drawing/2014/main" id="{A990961B-117B-4328-88A4-CE7FF761A20E}"/>
              </a:ext>
            </a:extLst>
          </p:cNvPr>
          <p:cNvSpPr txBox="1"/>
          <p:nvPr/>
        </p:nvSpPr>
        <p:spPr>
          <a:xfrm>
            <a:off x="457200" y="1739464"/>
            <a:ext cx="3505200" cy="4508936"/>
          </a:xfrm>
          <a:prstGeom prst="rect">
            <a:avLst/>
          </a:prstGeom>
          <a:noFill/>
        </p:spPr>
        <p:txBody>
          <a:bodyPr wrap="square" rtlCol="0">
            <a:noAutofit/>
          </a:bodyPr>
          <a:lstStyle/>
          <a:p>
            <a:r>
              <a:rPr lang="en-US" sz="1600" dirty="0"/>
              <a:t>Even fewer transactions are marked in the “</a:t>
            </a:r>
            <a:r>
              <a:rPr lang="en-US" sz="1600" dirty="0" err="1"/>
              <a:t>isFlaggedFraud</a:t>
            </a:r>
            <a:r>
              <a:rPr lang="en-US" sz="1600" dirty="0"/>
              <a:t>” column.  Only sixteen records are identified as fraud in this column.  The actual instances of fraud are recorded in the “</a:t>
            </a:r>
            <a:r>
              <a:rPr lang="en-US" sz="1600" dirty="0" err="1"/>
              <a:t>isFraud</a:t>
            </a:r>
            <a:r>
              <a:rPr lang="en-US" sz="1600" dirty="0"/>
              <a:t>” column, totaling 8,213 records.  Balancing the data is achieved by random sampling to reduce the legitimate transactions to an equal 8,213, and a data set of 16,426 records.  On the next slide, we will see the distribution of fraud on this selected data set, amongst nine features, visually attempting to indicate strong indicators.      </a:t>
            </a:r>
          </a:p>
        </p:txBody>
      </p:sp>
      <p:pic>
        <p:nvPicPr>
          <p:cNvPr id="3" name="Picture 2" descr="A close up of a logo&#10;&#10;Description automatically generated">
            <a:extLst>
              <a:ext uri="{FF2B5EF4-FFF2-40B4-BE49-F238E27FC236}">
                <a16:creationId xmlns:a16="http://schemas.microsoft.com/office/drawing/2014/main" id="{C6709929-B2DD-4823-8EA8-540BC0BA2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39464"/>
            <a:ext cx="4985001" cy="3886200"/>
          </a:xfrm>
          <a:prstGeom prst="rect">
            <a:avLst/>
          </a:prstGeom>
        </p:spPr>
      </p:pic>
    </p:spTree>
    <p:extLst>
      <p:ext uri="{BB962C8B-B14F-4D97-AF65-F5344CB8AC3E}">
        <p14:creationId xmlns:p14="http://schemas.microsoft.com/office/powerpoint/2010/main" val="209046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BFEBEB0A-9E3D-4B14-9782-E2AE3DA60D96}" type="slidenum">
              <a:rPr lang="en-US" smtClean="0"/>
              <a:pPr/>
              <a:t>12</a:t>
            </a:fld>
            <a:endParaRPr lang="en-US"/>
          </a:p>
        </p:txBody>
      </p:sp>
      <p:pic>
        <p:nvPicPr>
          <p:cNvPr id="8" name="Picture 7" descr="A screenshot of a cell phone&#10;&#10;Description automatically generated">
            <a:extLst>
              <a:ext uri="{FF2B5EF4-FFF2-40B4-BE49-F238E27FC236}">
                <a16:creationId xmlns:a16="http://schemas.microsoft.com/office/drawing/2014/main" id="{98B8590C-C308-4870-B8BE-174CCD64D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414" y="152400"/>
            <a:ext cx="6621172" cy="5635603"/>
          </a:xfrm>
          <a:prstGeom prst="rect">
            <a:avLst/>
          </a:prstGeom>
        </p:spPr>
      </p:pic>
      <p:sp>
        <p:nvSpPr>
          <p:cNvPr id="9" name="TextBox 8">
            <a:extLst>
              <a:ext uri="{FF2B5EF4-FFF2-40B4-BE49-F238E27FC236}">
                <a16:creationId xmlns:a16="http://schemas.microsoft.com/office/drawing/2014/main" id="{6ECE519B-AA0B-4273-88BC-9A89A3F3F7DB}"/>
              </a:ext>
            </a:extLst>
          </p:cNvPr>
          <p:cNvSpPr txBox="1"/>
          <p:nvPr/>
        </p:nvSpPr>
        <p:spPr>
          <a:xfrm>
            <a:off x="762000" y="6096000"/>
            <a:ext cx="7620000" cy="394136"/>
          </a:xfrm>
          <a:prstGeom prst="rect">
            <a:avLst/>
          </a:prstGeom>
          <a:noFill/>
        </p:spPr>
        <p:txBody>
          <a:bodyPr wrap="square" rtlCol="0">
            <a:noAutofit/>
          </a:bodyPr>
          <a:lstStyle/>
          <a:p>
            <a:pPr algn="ctr"/>
            <a:r>
              <a:rPr lang="en-US" sz="1400" dirty="0"/>
              <a:t>distribution of fraudulent transactions among the nine selected features</a:t>
            </a:r>
          </a:p>
        </p:txBody>
      </p:sp>
    </p:spTree>
    <p:extLst>
      <p:ext uri="{BB962C8B-B14F-4D97-AF65-F5344CB8AC3E}">
        <p14:creationId xmlns:p14="http://schemas.microsoft.com/office/powerpoint/2010/main" val="189699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Tokenization</a:t>
            </a:r>
          </a:p>
        </p:txBody>
      </p:sp>
      <p:sp>
        <p:nvSpPr>
          <p:cNvPr id="3" name="Slide Number Placeholder 2"/>
          <p:cNvSpPr>
            <a:spLocks noGrp="1"/>
          </p:cNvSpPr>
          <p:nvPr>
            <p:ph type="sldNum" sz="quarter" idx="10"/>
          </p:nvPr>
        </p:nvSpPr>
        <p:spPr/>
        <p:txBody>
          <a:bodyPr/>
          <a:lstStyle/>
          <a:p>
            <a:fld id="{BFEBEB0A-9E3D-4B14-9782-E2AE3DA60D96}" type="slidenum">
              <a:rPr lang="en-US" smtClean="0"/>
              <a:pPr/>
              <a:t>13</a:t>
            </a:fld>
            <a:endParaRPr lang="en-US"/>
          </a:p>
        </p:txBody>
      </p:sp>
      <p:sp>
        <p:nvSpPr>
          <p:cNvPr id="4" name="Footer Placeholder 3"/>
          <p:cNvSpPr>
            <a:spLocks noGrp="1"/>
          </p:cNvSpPr>
          <p:nvPr>
            <p:ph type="ftr" sz="quarter" idx="11"/>
          </p:nvPr>
        </p:nvSpPr>
        <p:spPr>
          <a:xfrm>
            <a:off x="457200" y="6172200"/>
            <a:ext cx="5105400" cy="457200"/>
          </a:xfrm>
        </p:spPr>
        <p:txBody>
          <a:bodyPr/>
          <a:lstStyle/>
          <a:p>
            <a:r>
              <a:rPr lang="en-US" sz="1200" dirty="0">
                <a:hlinkClick r:id="rId2"/>
              </a:rPr>
              <a:t>https://machinelearningmastery.com/prepare-text-data-machine-learning-scikit-learn/</a:t>
            </a:r>
            <a:endParaRPr lang="en-US" sz="1200" dirty="0"/>
          </a:p>
        </p:txBody>
      </p:sp>
      <p:sp>
        <p:nvSpPr>
          <p:cNvPr id="7" name="Text Placeholder 6"/>
          <p:cNvSpPr>
            <a:spLocks noGrp="1"/>
          </p:cNvSpPr>
          <p:nvPr>
            <p:ph type="body" sz="quarter" idx="13"/>
          </p:nvPr>
        </p:nvSpPr>
        <p:spPr>
          <a:xfrm>
            <a:off x="457200" y="4724400"/>
            <a:ext cx="8229600" cy="1447800"/>
          </a:xfrm>
        </p:spPr>
        <p:txBody>
          <a:bodyPr>
            <a:normAutofit/>
          </a:bodyPr>
          <a:lstStyle/>
          <a:p>
            <a:r>
              <a:rPr lang="en-US" sz="1800" dirty="0"/>
              <a:t>In order to process data for machine learning, such as in the use of decision trees, text values such as the transaction types “CASH_IN”, “CASH_OUT”, “DEBIT”, “PAYMENT”, and “TRANSFER” must be converted to numeric values.  </a:t>
            </a:r>
          </a:p>
        </p:txBody>
      </p:sp>
      <p:pic>
        <p:nvPicPr>
          <p:cNvPr id="14" name="Picture 13" descr="A screenshot of a cell phone&#10;&#10;Description automatically generated">
            <a:extLst>
              <a:ext uri="{FF2B5EF4-FFF2-40B4-BE49-F238E27FC236}">
                <a16:creationId xmlns:a16="http://schemas.microsoft.com/office/drawing/2014/main" id="{E2F44ADF-508A-4BF4-A67B-AA056349E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938" y="1434664"/>
            <a:ext cx="6966124" cy="3137336"/>
          </a:xfrm>
          <a:prstGeom prst="rect">
            <a:avLst/>
          </a:prstGeom>
        </p:spPr>
      </p:pic>
    </p:spTree>
    <p:extLst>
      <p:ext uri="{BB962C8B-B14F-4D97-AF65-F5344CB8AC3E}">
        <p14:creationId xmlns:p14="http://schemas.microsoft.com/office/powerpoint/2010/main" val="265966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Tokenization</a:t>
            </a:r>
          </a:p>
        </p:txBody>
      </p:sp>
      <p:sp>
        <p:nvSpPr>
          <p:cNvPr id="3" name="Slide Number Placeholder 2"/>
          <p:cNvSpPr>
            <a:spLocks noGrp="1"/>
          </p:cNvSpPr>
          <p:nvPr>
            <p:ph type="sldNum" sz="quarter" idx="10"/>
          </p:nvPr>
        </p:nvSpPr>
        <p:spPr/>
        <p:txBody>
          <a:bodyPr/>
          <a:lstStyle/>
          <a:p>
            <a:fld id="{BFEBEB0A-9E3D-4B14-9782-E2AE3DA60D96}" type="slidenum">
              <a:rPr lang="en-US" smtClean="0"/>
              <a:pPr/>
              <a:t>14</a:t>
            </a:fld>
            <a:endParaRPr lang="en-US"/>
          </a:p>
        </p:txBody>
      </p:sp>
      <p:sp>
        <p:nvSpPr>
          <p:cNvPr id="4" name="Footer Placeholder 3"/>
          <p:cNvSpPr>
            <a:spLocks noGrp="1"/>
          </p:cNvSpPr>
          <p:nvPr>
            <p:ph type="ftr" sz="quarter" idx="11"/>
          </p:nvPr>
        </p:nvSpPr>
        <p:spPr>
          <a:xfrm>
            <a:off x="457200" y="6172200"/>
            <a:ext cx="5105400" cy="457200"/>
          </a:xfrm>
        </p:spPr>
        <p:txBody>
          <a:bodyPr/>
          <a:lstStyle/>
          <a:p>
            <a:r>
              <a:rPr lang="en-US" sz="1200" dirty="0">
                <a:hlinkClick r:id="rId2"/>
              </a:rPr>
              <a:t>https://machinelearningmastery.com/prepare-text-data-machine-learning-scikit-learn/</a:t>
            </a:r>
            <a:endParaRPr lang="en-US" sz="1200" dirty="0"/>
          </a:p>
        </p:txBody>
      </p:sp>
      <p:sp>
        <p:nvSpPr>
          <p:cNvPr id="7" name="Text Placeholder 6"/>
          <p:cNvSpPr>
            <a:spLocks noGrp="1"/>
          </p:cNvSpPr>
          <p:nvPr>
            <p:ph type="body" sz="quarter" idx="13"/>
          </p:nvPr>
        </p:nvSpPr>
        <p:spPr>
          <a:xfrm>
            <a:off x="457200" y="1981200"/>
            <a:ext cx="2438400" cy="3276600"/>
          </a:xfrm>
        </p:spPr>
        <p:txBody>
          <a:bodyPr>
            <a:normAutofit/>
          </a:bodyPr>
          <a:lstStyle/>
          <a:p>
            <a:r>
              <a:rPr lang="en-US" sz="1800" dirty="0"/>
              <a:t>Similarly, the account numbers in “</a:t>
            </a:r>
            <a:r>
              <a:rPr lang="en-US" sz="1800" dirty="0" err="1"/>
              <a:t>nameOrig</a:t>
            </a:r>
            <a:r>
              <a:rPr lang="en-US" sz="1800" dirty="0"/>
              <a:t>” and “</a:t>
            </a:r>
            <a:r>
              <a:rPr lang="en-US" sz="1800" dirty="0" err="1"/>
              <a:t>nameDest</a:t>
            </a:r>
            <a:r>
              <a:rPr lang="en-US" sz="1800" dirty="0"/>
              <a:t>” must have the letters removed to prepare the data for machine learning algorithms.  </a:t>
            </a:r>
          </a:p>
        </p:txBody>
      </p:sp>
      <p:pic>
        <p:nvPicPr>
          <p:cNvPr id="9" name="Picture 8" descr="A screenshot of a social media post&#10;&#10;Description automatically generated">
            <a:extLst>
              <a:ext uri="{FF2B5EF4-FFF2-40B4-BE49-F238E27FC236}">
                <a16:creationId xmlns:a16="http://schemas.microsoft.com/office/drawing/2014/main" id="{2C96BF4F-3F61-4FFF-B509-7A6487A77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419404"/>
            <a:ext cx="4965533" cy="4476391"/>
          </a:xfrm>
          <a:prstGeom prst="rect">
            <a:avLst/>
          </a:prstGeom>
        </p:spPr>
      </p:pic>
    </p:spTree>
    <p:extLst>
      <p:ext uri="{BB962C8B-B14F-4D97-AF65-F5344CB8AC3E}">
        <p14:creationId xmlns:p14="http://schemas.microsoft.com/office/powerpoint/2010/main" val="240743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Algorithms</a:t>
            </a:r>
          </a:p>
        </p:txBody>
      </p:sp>
      <p:sp>
        <p:nvSpPr>
          <p:cNvPr id="4" name="Slide Number Placeholder 3"/>
          <p:cNvSpPr>
            <a:spLocks noGrp="1"/>
          </p:cNvSpPr>
          <p:nvPr>
            <p:ph type="sldNum" sz="quarter" idx="12"/>
          </p:nvPr>
        </p:nvSpPr>
        <p:spPr/>
        <p:txBody>
          <a:bodyPr/>
          <a:lstStyle/>
          <a:p>
            <a:fld id="{BFEBEB0A-9E3D-4B14-9782-E2AE3DA60D96}" type="slidenum">
              <a:rPr lang="en-US" smtClean="0"/>
              <a:pPr/>
              <a:t>15</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40C63F9F-8CFC-44C6-A867-CDF00B7D0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839" y="1447800"/>
            <a:ext cx="6220321" cy="3160190"/>
          </a:xfrm>
          <a:prstGeom prst="rect">
            <a:avLst/>
          </a:prstGeom>
        </p:spPr>
      </p:pic>
      <p:sp>
        <p:nvSpPr>
          <p:cNvPr id="10" name="TextBox 9">
            <a:extLst>
              <a:ext uri="{FF2B5EF4-FFF2-40B4-BE49-F238E27FC236}">
                <a16:creationId xmlns:a16="http://schemas.microsoft.com/office/drawing/2014/main" id="{08619514-5CB9-409B-8FC2-C5E7A7B9C536}"/>
              </a:ext>
            </a:extLst>
          </p:cNvPr>
          <p:cNvSpPr txBox="1"/>
          <p:nvPr/>
        </p:nvSpPr>
        <p:spPr>
          <a:xfrm>
            <a:off x="457200" y="4800600"/>
            <a:ext cx="7848600" cy="1510864"/>
          </a:xfrm>
          <a:prstGeom prst="rect">
            <a:avLst/>
          </a:prstGeom>
          <a:noFill/>
        </p:spPr>
        <p:txBody>
          <a:bodyPr wrap="square" rtlCol="0">
            <a:noAutofit/>
          </a:bodyPr>
          <a:lstStyle/>
          <a:p>
            <a:r>
              <a:rPr lang="en-US" sz="1600" dirty="0"/>
              <a:t>Once the data is prepared, several different models and algorithms are tested to determine the best method or methods for a proposed solution.  Here, and in the next slide, we see that the </a:t>
            </a:r>
            <a:r>
              <a:rPr lang="en-US" sz="1600" dirty="0" err="1"/>
              <a:t>BaggingClassifier</a:t>
            </a:r>
            <a:r>
              <a:rPr lang="en-US" sz="1600" dirty="0"/>
              <a:t> and </a:t>
            </a:r>
            <a:r>
              <a:rPr lang="en-US" sz="1600" dirty="0" err="1"/>
              <a:t>RandomForestClassifier</a:t>
            </a:r>
            <a:r>
              <a:rPr lang="en-US" sz="1600" dirty="0"/>
              <a:t> demonstrate accuracy very near 100%.  </a:t>
            </a:r>
          </a:p>
        </p:txBody>
      </p:sp>
    </p:spTree>
    <p:extLst>
      <p:ext uri="{BB962C8B-B14F-4D97-AF65-F5344CB8AC3E}">
        <p14:creationId xmlns:p14="http://schemas.microsoft.com/office/powerpoint/2010/main" val="456514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Algorithms</a:t>
            </a:r>
          </a:p>
        </p:txBody>
      </p:sp>
      <p:sp>
        <p:nvSpPr>
          <p:cNvPr id="4" name="Slide Number Placeholder 3"/>
          <p:cNvSpPr>
            <a:spLocks noGrp="1"/>
          </p:cNvSpPr>
          <p:nvPr>
            <p:ph type="sldNum" sz="quarter" idx="12"/>
          </p:nvPr>
        </p:nvSpPr>
        <p:spPr/>
        <p:txBody>
          <a:bodyPr/>
          <a:lstStyle/>
          <a:p>
            <a:fld id="{BFEBEB0A-9E3D-4B14-9782-E2AE3DA60D96}" type="slidenum">
              <a:rPr lang="en-US" smtClean="0"/>
              <a:pPr/>
              <a:t>16</a:t>
            </a:fld>
            <a:endParaRPr lang="en-US" dirty="0"/>
          </a:p>
        </p:txBody>
      </p:sp>
      <p:sp>
        <p:nvSpPr>
          <p:cNvPr id="10" name="TextBox 9">
            <a:extLst>
              <a:ext uri="{FF2B5EF4-FFF2-40B4-BE49-F238E27FC236}">
                <a16:creationId xmlns:a16="http://schemas.microsoft.com/office/drawing/2014/main" id="{08619514-5CB9-409B-8FC2-C5E7A7B9C536}"/>
              </a:ext>
            </a:extLst>
          </p:cNvPr>
          <p:cNvSpPr txBox="1"/>
          <p:nvPr/>
        </p:nvSpPr>
        <p:spPr>
          <a:xfrm>
            <a:off x="533400" y="5741912"/>
            <a:ext cx="8153399" cy="569551"/>
          </a:xfrm>
          <a:prstGeom prst="rect">
            <a:avLst/>
          </a:prstGeom>
          <a:noFill/>
        </p:spPr>
        <p:txBody>
          <a:bodyPr wrap="square" rtlCol="0">
            <a:noAutofit/>
          </a:bodyPr>
          <a:lstStyle/>
          <a:p>
            <a:r>
              <a:rPr lang="en-US" sz="1600" dirty="0"/>
              <a:t>While these methods can be very powerful, these results seem extraordinary and the model may not generalize well to new unseen data.  </a:t>
            </a:r>
          </a:p>
        </p:txBody>
      </p:sp>
      <p:pic>
        <p:nvPicPr>
          <p:cNvPr id="5" name="Picture 4" descr="A screenshot of a cell phone&#10;&#10;Description automatically generated">
            <a:extLst>
              <a:ext uri="{FF2B5EF4-FFF2-40B4-BE49-F238E27FC236}">
                <a16:creationId xmlns:a16="http://schemas.microsoft.com/office/drawing/2014/main" id="{C6E49FDA-83BB-449D-BD7B-9BF4D572B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49" y="1433004"/>
            <a:ext cx="6972300" cy="4294112"/>
          </a:xfrm>
          <a:prstGeom prst="rect">
            <a:avLst/>
          </a:prstGeom>
        </p:spPr>
      </p:pic>
    </p:spTree>
    <p:extLst>
      <p:ext uri="{BB962C8B-B14F-4D97-AF65-F5344CB8AC3E}">
        <p14:creationId xmlns:p14="http://schemas.microsoft.com/office/powerpoint/2010/main" val="278795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Validation</a:t>
            </a:r>
          </a:p>
        </p:txBody>
      </p:sp>
      <p:sp>
        <p:nvSpPr>
          <p:cNvPr id="4" name="Slide Number Placeholder 3"/>
          <p:cNvSpPr>
            <a:spLocks noGrp="1"/>
          </p:cNvSpPr>
          <p:nvPr>
            <p:ph type="sldNum" sz="quarter" idx="12"/>
          </p:nvPr>
        </p:nvSpPr>
        <p:spPr/>
        <p:txBody>
          <a:bodyPr/>
          <a:lstStyle/>
          <a:p>
            <a:fld id="{BFEBEB0A-9E3D-4B14-9782-E2AE3DA60D96}" type="slidenum">
              <a:rPr lang="en-US" smtClean="0"/>
              <a:pPr/>
              <a:t>17</a:t>
            </a:fld>
            <a:endParaRPr lang="en-US" dirty="0"/>
          </a:p>
        </p:txBody>
      </p:sp>
      <p:sp>
        <p:nvSpPr>
          <p:cNvPr id="10" name="TextBox 9">
            <a:extLst>
              <a:ext uri="{FF2B5EF4-FFF2-40B4-BE49-F238E27FC236}">
                <a16:creationId xmlns:a16="http://schemas.microsoft.com/office/drawing/2014/main" id="{08619514-5CB9-409B-8FC2-C5E7A7B9C536}"/>
              </a:ext>
            </a:extLst>
          </p:cNvPr>
          <p:cNvSpPr txBox="1"/>
          <p:nvPr/>
        </p:nvSpPr>
        <p:spPr>
          <a:xfrm>
            <a:off x="5292438" y="2778454"/>
            <a:ext cx="3394361" cy="3533010"/>
          </a:xfrm>
          <a:prstGeom prst="rect">
            <a:avLst/>
          </a:prstGeom>
          <a:noFill/>
        </p:spPr>
        <p:txBody>
          <a:bodyPr wrap="square" rtlCol="0">
            <a:noAutofit/>
          </a:bodyPr>
          <a:lstStyle/>
          <a:p>
            <a:r>
              <a:rPr lang="en-US" sz="1600" dirty="0"/>
              <a:t>Another way to measure accuracy is with the Receiver Operating Characteristic (ROC) Curve, which plots false positive and true positive rates again a plot of unskilled guessing.  Unskilled guessing generally results in a 50% chance of “getting it right”, as indicated by the line drawn in blue, right up the middle.  Here we see another very high rating at 100%.    </a:t>
            </a:r>
          </a:p>
        </p:txBody>
      </p:sp>
      <p:pic>
        <p:nvPicPr>
          <p:cNvPr id="6" name="Picture 5" descr="A screenshot of a cell phone&#10;&#10;Description automatically generated">
            <a:extLst>
              <a:ext uri="{FF2B5EF4-FFF2-40B4-BE49-F238E27FC236}">
                <a16:creationId xmlns:a16="http://schemas.microsoft.com/office/drawing/2014/main" id="{C8D90916-4900-4D23-9E1B-D522ECFA4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776817"/>
            <a:ext cx="4911438" cy="397702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93070457-1377-4DDA-858D-1EB4A348E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438" y="1540749"/>
            <a:ext cx="3788210" cy="992356"/>
          </a:xfrm>
          <a:prstGeom prst="rect">
            <a:avLst/>
          </a:prstGeom>
        </p:spPr>
      </p:pic>
    </p:spTree>
    <p:extLst>
      <p:ext uri="{BB962C8B-B14F-4D97-AF65-F5344CB8AC3E}">
        <p14:creationId xmlns:p14="http://schemas.microsoft.com/office/powerpoint/2010/main" val="126400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Validation</a:t>
            </a:r>
          </a:p>
        </p:txBody>
      </p:sp>
      <p:sp>
        <p:nvSpPr>
          <p:cNvPr id="4" name="Slide Number Placeholder 3"/>
          <p:cNvSpPr>
            <a:spLocks noGrp="1"/>
          </p:cNvSpPr>
          <p:nvPr>
            <p:ph type="sldNum" sz="quarter" idx="12"/>
          </p:nvPr>
        </p:nvSpPr>
        <p:spPr/>
        <p:txBody>
          <a:bodyPr/>
          <a:lstStyle/>
          <a:p>
            <a:fld id="{BFEBEB0A-9E3D-4B14-9782-E2AE3DA60D96}" type="slidenum">
              <a:rPr lang="en-US" smtClean="0"/>
              <a:pPr/>
              <a:t>18</a:t>
            </a:fld>
            <a:endParaRPr lang="en-US" dirty="0"/>
          </a:p>
        </p:txBody>
      </p:sp>
      <p:sp>
        <p:nvSpPr>
          <p:cNvPr id="10" name="TextBox 9">
            <a:extLst>
              <a:ext uri="{FF2B5EF4-FFF2-40B4-BE49-F238E27FC236}">
                <a16:creationId xmlns:a16="http://schemas.microsoft.com/office/drawing/2014/main" id="{08619514-5CB9-409B-8FC2-C5E7A7B9C536}"/>
              </a:ext>
            </a:extLst>
          </p:cNvPr>
          <p:cNvSpPr txBox="1"/>
          <p:nvPr/>
        </p:nvSpPr>
        <p:spPr>
          <a:xfrm>
            <a:off x="5313154" y="2219590"/>
            <a:ext cx="3394361" cy="3533010"/>
          </a:xfrm>
          <a:prstGeom prst="rect">
            <a:avLst/>
          </a:prstGeom>
          <a:noFill/>
        </p:spPr>
        <p:txBody>
          <a:bodyPr wrap="square" rtlCol="0">
            <a:noAutofit/>
          </a:bodyPr>
          <a:lstStyle/>
          <a:p>
            <a:r>
              <a:rPr lang="en-US" sz="1600" dirty="0"/>
              <a:t>In the case of predicting fraud, and similar circumstances, perhaps a better indicator is the Precision Recall Curve.  This is true in cases where classes are highly imbalanced.  Here precision is a measure of how relevant your results are, while recall measures how many relevant results are actually returned.  Once again, results are very high, at 100% average precision.</a:t>
            </a:r>
          </a:p>
        </p:txBody>
      </p:sp>
      <p:pic>
        <p:nvPicPr>
          <p:cNvPr id="5" name="Picture 4" descr="A screenshot of a cell phone&#10;&#10;Description automatically generated">
            <a:extLst>
              <a:ext uri="{FF2B5EF4-FFF2-40B4-BE49-F238E27FC236}">
                <a16:creationId xmlns:a16="http://schemas.microsoft.com/office/drawing/2014/main" id="{5BF7FD4E-A71A-416F-AF38-D809E9327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001416"/>
            <a:ext cx="4495800" cy="3751184"/>
          </a:xfrm>
          <a:prstGeom prst="rect">
            <a:avLst/>
          </a:prstGeom>
        </p:spPr>
      </p:pic>
    </p:spTree>
    <p:extLst>
      <p:ext uri="{BB962C8B-B14F-4D97-AF65-F5344CB8AC3E}">
        <p14:creationId xmlns:p14="http://schemas.microsoft.com/office/powerpoint/2010/main" val="2440559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a:t>Conclusion</a:t>
            </a:r>
          </a:p>
        </p:txBody>
      </p:sp>
      <p:sp>
        <p:nvSpPr>
          <p:cNvPr id="499719" name="Rectangle 7"/>
          <p:cNvSpPr>
            <a:spLocks noGrp="1" noChangeArrowheads="1"/>
          </p:cNvSpPr>
          <p:nvPr>
            <p:ph idx="1"/>
          </p:nvPr>
        </p:nvSpPr>
        <p:spPr/>
        <p:txBody>
          <a:bodyPr/>
          <a:lstStyle/>
          <a:p>
            <a:endParaRPr lang="en-US" dirty="0"/>
          </a:p>
          <a:p>
            <a:r>
              <a:rPr lang="en-US" dirty="0"/>
              <a:t>The proposed Random Forest solution appears to be inefficient with the imbalanced transaction data necessary to detect fraud.  </a:t>
            </a:r>
          </a:p>
          <a:p>
            <a:r>
              <a:rPr lang="en-US" dirty="0"/>
              <a:t>Methods of measuring the model appear to be  misrepresenting the true results</a:t>
            </a:r>
          </a:p>
          <a:p>
            <a:r>
              <a:rPr lang="en-US" dirty="0"/>
              <a:t>Additional research and development is necessary</a:t>
            </a:r>
          </a:p>
          <a:p>
            <a:r>
              <a:rPr lang="en-US" dirty="0"/>
              <a:t>We recommend an additional period of time to develop and test an Isolation Forest model</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FEBEB0A-9E3D-4B14-9782-E2AE3DA60D96}" type="slidenum">
              <a:rPr lang="en-US" smtClean="0"/>
              <a:pPr/>
              <a:t>19</a:t>
            </a:fld>
            <a:endParaRPr lang="en-US" dirty="0"/>
          </a:p>
        </p:txBody>
      </p:sp>
    </p:spTree>
    <p:extLst>
      <p:ext uri="{BB962C8B-B14F-4D97-AF65-F5344CB8AC3E}">
        <p14:creationId xmlns:p14="http://schemas.microsoft.com/office/powerpoint/2010/main" val="82502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E78CF317-844B-4AD8-A2E4-FEC0D7C1B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038" y="0"/>
            <a:ext cx="5339385" cy="6871317"/>
          </a:xfrm>
          <a:prstGeom prst="rect">
            <a:avLst/>
          </a:prstGeom>
        </p:spPr>
      </p:pic>
      <p:sp>
        <p:nvSpPr>
          <p:cNvPr id="4" name="TextBox 3">
            <a:extLst>
              <a:ext uri="{FF2B5EF4-FFF2-40B4-BE49-F238E27FC236}">
                <a16:creationId xmlns:a16="http://schemas.microsoft.com/office/drawing/2014/main" id="{7E44D120-19DE-4A2F-A0D1-16FE82912D97}"/>
              </a:ext>
            </a:extLst>
          </p:cNvPr>
          <p:cNvSpPr txBox="1"/>
          <p:nvPr/>
        </p:nvSpPr>
        <p:spPr>
          <a:xfrm>
            <a:off x="381000" y="2362200"/>
            <a:ext cx="3048000" cy="4038600"/>
          </a:xfrm>
          <a:prstGeom prst="rect">
            <a:avLst/>
          </a:prstGeom>
          <a:noFill/>
        </p:spPr>
        <p:txBody>
          <a:bodyPr wrap="square" rtlCol="0">
            <a:noAutofit/>
          </a:bodyPr>
          <a:lstStyle/>
          <a:p>
            <a:r>
              <a:rPr lang="en-US" sz="1400" dirty="0"/>
              <a:t>Fraud is an unknown and hidden cost of doing business in many organizations.  What we don’t often recognize is that losses due to fraud directly impact the bottom line of an organization, and that it takes many times over the same amount in revenue, just to “catch up”, if it were possible. Even more concerning is the fact that most organizations fail to report fraud for fear of loss of reputation, or trust.  The best solution of course, is prevention.    </a:t>
            </a:r>
          </a:p>
        </p:txBody>
      </p:sp>
    </p:spTree>
    <p:extLst>
      <p:ext uri="{BB962C8B-B14F-4D97-AF65-F5344CB8AC3E}">
        <p14:creationId xmlns:p14="http://schemas.microsoft.com/office/powerpoint/2010/main" val="1864677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6" name="Slide Number Placeholder 5"/>
          <p:cNvSpPr>
            <a:spLocks noGrp="1"/>
          </p:cNvSpPr>
          <p:nvPr>
            <p:ph type="sldNum" sz="quarter" idx="12"/>
          </p:nvPr>
        </p:nvSpPr>
        <p:spPr/>
        <p:txBody>
          <a:bodyPr/>
          <a:lstStyle/>
          <a:p>
            <a:fld id="{BFEBEB0A-9E3D-4B14-9782-E2AE3DA60D96}" type="slidenum">
              <a:rPr lang="en-US" smtClean="0"/>
              <a:pPr/>
              <a:t>20</a:t>
            </a:fld>
            <a:endParaRPr lang="en-US"/>
          </a:p>
        </p:txBody>
      </p:sp>
      <p:sp>
        <p:nvSpPr>
          <p:cNvPr id="3" name="Footer Placeholder 2"/>
          <p:cNvSpPr>
            <a:spLocks noGrp="1"/>
          </p:cNvSpPr>
          <p:nvPr>
            <p:ph type="ftr" sz="quarter" idx="11"/>
          </p:nvPr>
        </p:nvSpPr>
        <p:spPr>
          <a:xfrm>
            <a:off x="457200" y="6172200"/>
            <a:ext cx="5105400" cy="533400"/>
          </a:xfrm>
        </p:spPr>
        <p:txBody>
          <a:bodyPr/>
          <a:lstStyle/>
          <a:p>
            <a:r>
              <a:rPr lang="en-US" sz="1400" i="1" dirty="0"/>
              <a:t>Outliers not present in the above chart due to technical issues</a:t>
            </a:r>
            <a:endParaRPr lang="en-US" i="1" dirty="0"/>
          </a:p>
        </p:txBody>
      </p:sp>
      <p:sp>
        <p:nvSpPr>
          <p:cNvPr id="7" name="Content Placeholder 6">
            <a:extLst>
              <a:ext uri="{FF2B5EF4-FFF2-40B4-BE49-F238E27FC236}">
                <a16:creationId xmlns:a16="http://schemas.microsoft.com/office/drawing/2014/main" id="{7171A3CC-1E98-4F2A-B03F-58FFAE5995B6}"/>
              </a:ext>
            </a:extLst>
          </p:cNvPr>
          <p:cNvSpPr>
            <a:spLocks noGrp="1"/>
          </p:cNvSpPr>
          <p:nvPr>
            <p:ph sz="half" idx="2"/>
          </p:nvPr>
        </p:nvSpPr>
        <p:spPr>
          <a:xfrm>
            <a:off x="5410200" y="1676400"/>
            <a:ext cx="2895600" cy="4495800"/>
          </a:xfrm>
        </p:spPr>
        <p:txBody>
          <a:bodyPr>
            <a:normAutofit/>
          </a:bodyPr>
          <a:lstStyle/>
          <a:p>
            <a:pPr marL="0" indent="0">
              <a:buNone/>
            </a:pPr>
            <a:r>
              <a:rPr lang="en-US" sz="1800" dirty="0"/>
              <a:t>During the course of this analysis, we have determined that the unbalanced nature of fraudulent transactions are better handled by a different type of ensemble tree method, Isolation Forest.  This method seeks and measures outliers first, instead of excluding or discounting them.  This is more appropriate for detecting financial fraud.   </a:t>
            </a:r>
          </a:p>
        </p:txBody>
      </p:sp>
      <p:pic>
        <p:nvPicPr>
          <p:cNvPr id="12" name="Picture 11">
            <a:extLst>
              <a:ext uri="{FF2B5EF4-FFF2-40B4-BE49-F238E27FC236}">
                <a16:creationId xmlns:a16="http://schemas.microsoft.com/office/drawing/2014/main" id="{D8E73EE3-754F-4A30-8508-7C4C315DE2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062" y="2209800"/>
            <a:ext cx="4648199" cy="2895600"/>
          </a:xfrm>
          <a:prstGeom prst="rect">
            <a:avLst/>
          </a:prstGeom>
        </p:spPr>
      </p:pic>
    </p:spTree>
    <p:extLst>
      <p:ext uri="{BB962C8B-B14F-4D97-AF65-F5344CB8AC3E}">
        <p14:creationId xmlns:p14="http://schemas.microsoft.com/office/powerpoint/2010/main" val="3978472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38400" y="2743200"/>
            <a:ext cx="5257800" cy="1524000"/>
          </a:xfrm>
        </p:spPr>
        <p:txBody>
          <a:bodyPr/>
          <a:lstStyle/>
          <a:p>
            <a:r>
              <a:rPr lang="en-US" dirty="0"/>
              <a:t>Thank you for attending</a:t>
            </a:r>
          </a:p>
        </p:txBody>
      </p:sp>
    </p:spTree>
    <p:extLst>
      <p:ext uri="{BB962C8B-B14F-4D97-AF65-F5344CB8AC3E}">
        <p14:creationId xmlns:p14="http://schemas.microsoft.com/office/powerpoint/2010/main" val="335003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7" name="Rectangle 9"/>
          <p:cNvSpPr>
            <a:spLocks noGrp="1" noChangeArrowheads="1"/>
          </p:cNvSpPr>
          <p:nvPr>
            <p:ph type="title"/>
          </p:nvPr>
        </p:nvSpPr>
        <p:spPr>
          <a:xfrm>
            <a:off x="762000" y="1295400"/>
            <a:ext cx="6858000" cy="1676400"/>
          </a:xfrm>
        </p:spPr>
        <p:txBody>
          <a:bodyPr/>
          <a:lstStyle/>
          <a:p>
            <a:r>
              <a:rPr lang="en-US" sz="2800" dirty="0"/>
              <a:t>Detect and Proactively Intercept Fraudulent Financial Transactions</a:t>
            </a:r>
          </a:p>
        </p:txBody>
      </p:sp>
      <p:sp>
        <p:nvSpPr>
          <p:cNvPr id="8" name="Text Placeholder 7"/>
          <p:cNvSpPr>
            <a:spLocks noGrp="1"/>
          </p:cNvSpPr>
          <p:nvPr>
            <p:ph type="body" idx="1"/>
          </p:nvPr>
        </p:nvSpPr>
        <p:spPr>
          <a:xfrm>
            <a:off x="762000" y="3276600"/>
            <a:ext cx="6858000" cy="2514600"/>
          </a:xfrm>
        </p:spPr>
        <p:txBody>
          <a:bodyPr>
            <a:normAutofit fontScale="77500" lnSpcReduction="20000"/>
          </a:bodyPr>
          <a:lstStyle/>
          <a:p>
            <a:r>
              <a:rPr lang="en-US" dirty="0"/>
              <a:t>We seek to identify characteristics of fraudulent transactions by using decision trees.  Decision trees allow computers to study large volumes of data, and “learn” the characteristics of fraud.  With a properly developed and tested program, it is within our grasp to monitor transactions, and to alert and hold those suspected of fraud, for either further review, or cancellation.   </a:t>
            </a:r>
          </a:p>
        </p:txBody>
      </p:sp>
      <p:sp>
        <p:nvSpPr>
          <p:cNvPr id="4" name="Slide Number Placeholder 3"/>
          <p:cNvSpPr>
            <a:spLocks noGrp="1"/>
          </p:cNvSpPr>
          <p:nvPr>
            <p:ph type="sldNum" sz="quarter" idx="12"/>
          </p:nvPr>
        </p:nvSpPr>
        <p:spPr/>
        <p:txBody>
          <a:bodyPr/>
          <a:lstStyle/>
          <a:p>
            <a:fld id="{BFEBEB0A-9E3D-4B14-9782-E2AE3DA60D96}" type="slidenum">
              <a:rPr lang="en-US" smtClean="0"/>
              <a:pPr/>
              <a:t>3</a:t>
            </a:fld>
            <a:endParaRPr lang="en-US"/>
          </a:p>
        </p:txBody>
      </p:sp>
      <p:sp>
        <p:nvSpPr>
          <p:cNvPr id="3" name="TextBox 2">
            <a:extLst>
              <a:ext uri="{FF2B5EF4-FFF2-40B4-BE49-F238E27FC236}">
                <a16:creationId xmlns:a16="http://schemas.microsoft.com/office/drawing/2014/main" id="{45438347-2B47-43B0-8BEE-7DDD67162082}"/>
              </a:ext>
            </a:extLst>
          </p:cNvPr>
          <p:cNvSpPr txBox="1"/>
          <p:nvPr/>
        </p:nvSpPr>
        <p:spPr>
          <a:xfrm>
            <a:off x="914400" y="304800"/>
            <a:ext cx="3886200" cy="609600"/>
          </a:xfrm>
          <a:prstGeom prst="rect">
            <a:avLst/>
          </a:prstGeom>
          <a:noFill/>
        </p:spPr>
        <p:txBody>
          <a:bodyPr wrap="square" rtlCol="0">
            <a:noAutofit/>
          </a:bodyPr>
          <a:lstStyle/>
          <a:p>
            <a:r>
              <a:rPr lang="en-US" sz="3200" b="1" dirty="0">
                <a:solidFill>
                  <a:schemeClr val="bg1"/>
                </a:solidFill>
              </a:rPr>
              <a:t>Proposal</a:t>
            </a:r>
          </a:p>
        </p:txBody>
      </p:sp>
    </p:spTree>
    <p:extLst>
      <p:ext uri="{BB962C8B-B14F-4D97-AF65-F5344CB8AC3E}">
        <p14:creationId xmlns:p14="http://schemas.microsoft.com/office/powerpoint/2010/main" val="132238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a:t>Decision Trees</a:t>
            </a:r>
          </a:p>
        </p:txBody>
      </p:sp>
      <p:sp>
        <p:nvSpPr>
          <p:cNvPr id="499719" name="Rectangle 7"/>
          <p:cNvSpPr>
            <a:spLocks noGrp="1" noChangeArrowheads="1"/>
          </p:cNvSpPr>
          <p:nvPr>
            <p:ph idx="1"/>
          </p:nvPr>
        </p:nvSpPr>
        <p:spPr>
          <a:xfrm>
            <a:off x="420950" y="1421508"/>
            <a:ext cx="8748203" cy="1093092"/>
          </a:xfrm>
        </p:spPr>
        <p:txBody>
          <a:bodyPr>
            <a:normAutofit/>
          </a:bodyPr>
          <a:lstStyle/>
          <a:p>
            <a:pPr marL="0" indent="0">
              <a:buNone/>
            </a:pPr>
            <a:r>
              <a:rPr lang="en-US" sz="1600" dirty="0"/>
              <a:t>Decision trees conceptually work upside of those in nature, with the root at the top as a starting point, and various decision-making nodes resulting in more and more branches as you progress down.  </a:t>
            </a:r>
          </a:p>
        </p:txBody>
      </p:sp>
      <p:sp>
        <p:nvSpPr>
          <p:cNvPr id="4" name="Slide Number Placeholder 3"/>
          <p:cNvSpPr>
            <a:spLocks noGrp="1"/>
          </p:cNvSpPr>
          <p:nvPr>
            <p:ph type="sldNum" sz="quarter" idx="12"/>
          </p:nvPr>
        </p:nvSpPr>
        <p:spPr/>
        <p:txBody>
          <a:bodyPr/>
          <a:lstStyle/>
          <a:p>
            <a:fld id="{BFEBEB0A-9E3D-4B14-9782-E2AE3DA60D96}" type="slidenum">
              <a:rPr lang="en-US" smtClean="0"/>
              <a:pPr/>
              <a:t>4</a:t>
            </a:fld>
            <a:endParaRPr lang="en-US" dirty="0"/>
          </a:p>
        </p:txBody>
      </p:sp>
      <p:pic>
        <p:nvPicPr>
          <p:cNvPr id="5" name="Picture 4" descr="A close up of a map&#10;&#10;Description automatically generated">
            <a:extLst>
              <a:ext uri="{FF2B5EF4-FFF2-40B4-BE49-F238E27FC236}">
                <a16:creationId xmlns:a16="http://schemas.microsoft.com/office/drawing/2014/main" id="{20B8C06E-8F1D-4961-8920-D57C2BA0E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375" y="2286000"/>
            <a:ext cx="6513250" cy="3945707"/>
          </a:xfrm>
          <a:prstGeom prst="rect">
            <a:avLst/>
          </a:prstGeom>
        </p:spPr>
      </p:pic>
    </p:spTree>
    <p:extLst>
      <p:ext uri="{BB962C8B-B14F-4D97-AF65-F5344CB8AC3E}">
        <p14:creationId xmlns:p14="http://schemas.microsoft.com/office/powerpoint/2010/main" val="56482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a:t>Example: Single Tree </a:t>
            </a:r>
          </a:p>
        </p:txBody>
      </p:sp>
      <p:sp>
        <p:nvSpPr>
          <p:cNvPr id="6" name="Slide Number Placeholder 5"/>
          <p:cNvSpPr>
            <a:spLocks noGrp="1"/>
          </p:cNvSpPr>
          <p:nvPr>
            <p:ph type="sldNum" sz="quarter" idx="12"/>
          </p:nvPr>
        </p:nvSpPr>
        <p:spPr/>
        <p:txBody>
          <a:bodyPr/>
          <a:lstStyle/>
          <a:p>
            <a:fld id="{BFEBEB0A-9E3D-4B14-9782-E2AE3DA60D96}" type="slidenum">
              <a:rPr lang="en-US" smtClean="0"/>
              <a:pPr/>
              <a:t>5</a:t>
            </a:fld>
            <a:endParaRPr lang="en-US"/>
          </a:p>
        </p:txBody>
      </p:sp>
      <p:pic>
        <p:nvPicPr>
          <p:cNvPr id="10" name="Picture 9" descr="A close up of a map&#10;&#10;Description automatically generated">
            <a:extLst>
              <a:ext uri="{FF2B5EF4-FFF2-40B4-BE49-F238E27FC236}">
                <a16:creationId xmlns:a16="http://schemas.microsoft.com/office/drawing/2014/main" id="{521AE3B7-2374-4132-8E4D-A38C16FD2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09988"/>
            <a:ext cx="8534400" cy="3033101"/>
          </a:xfrm>
          <a:prstGeom prst="rect">
            <a:avLst/>
          </a:prstGeom>
        </p:spPr>
      </p:pic>
      <p:sp>
        <p:nvSpPr>
          <p:cNvPr id="11" name="TextBox 10">
            <a:extLst>
              <a:ext uri="{FF2B5EF4-FFF2-40B4-BE49-F238E27FC236}">
                <a16:creationId xmlns:a16="http://schemas.microsoft.com/office/drawing/2014/main" id="{3B953D65-860F-461C-9390-F9C1D8282C3F}"/>
              </a:ext>
            </a:extLst>
          </p:cNvPr>
          <p:cNvSpPr txBox="1"/>
          <p:nvPr/>
        </p:nvSpPr>
        <p:spPr>
          <a:xfrm>
            <a:off x="457200" y="4800601"/>
            <a:ext cx="8229600" cy="1510864"/>
          </a:xfrm>
          <a:prstGeom prst="rect">
            <a:avLst/>
          </a:prstGeom>
          <a:noFill/>
        </p:spPr>
        <p:txBody>
          <a:bodyPr wrap="square" rtlCol="0">
            <a:noAutofit/>
          </a:bodyPr>
          <a:lstStyle/>
          <a:p>
            <a:r>
              <a:rPr lang="en-US" sz="1600" dirty="0"/>
              <a:t>In the world of data science, decision trees aren’t typically made for viewing, so much as they constructed to optimize functionality.  As you can see in the example above, decision trees can become very large, and somewhat more difficult to interpret as a human.  Generally, effective solutions combine many decisions trees in an “ensemble” decision tree method, such Random Forest. </a:t>
            </a:r>
          </a:p>
        </p:txBody>
      </p:sp>
    </p:spTree>
    <p:extLst>
      <p:ext uri="{BB962C8B-B14F-4D97-AF65-F5344CB8AC3E}">
        <p14:creationId xmlns:p14="http://schemas.microsoft.com/office/powerpoint/2010/main" val="391734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dirty="0"/>
              <a:t>Single Tree Detail</a:t>
            </a:r>
          </a:p>
        </p:txBody>
      </p:sp>
      <p:sp>
        <p:nvSpPr>
          <p:cNvPr id="6" name="Slide Number Placeholder 5"/>
          <p:cNvSpPr>
            <a:spLocks noGrp="1"/>
          </p:cNvSpPr>
          <p:nvPr>
            <p:ph type="sldNum" sz="quarter" idx="12"/>
          </p:nvPr>
        </p:nvSpPr>
        <p:spPr/>
        <p:txBody>
          <a:bodyPr/>
          <a:lstStyle/>
          <a:p>
            <a:fld id="{BFEBEB0A-9E3D-4B14-9782-E2AE3DA60D96}" type="slidenum">
              <a:rPr lang="en-US" smtClean="0"/>
              <a:pPr/>
              <a:t>6</a:t>
            </a:fld>
            <a:endParaRPr lang="en-US"/>
          </a:p>
        </p:txBody>
      </p:sp>
      <p:sp>
        <p:nvSpPr>
          <p:cNvPr id="11" name="TextBox 10">
            <a:extLst>
              <a:ext uri="{FF2B5EF4-FFF2-40B4-BE49-F238E27FC236}">
                <a16:creationId xmlns:a16="http://schemas.microsoft.com/office/drawing/2014/main" id="{3B953D65-860F-461C-9390-F9C1D8282C3F}"/>
              </a:ext>
            </a:extLst>
          </p:cNvPr>
          <p:cNvSpPr txBox="1"/>
          <p:nvPr/>
        </p:nvSpPr>
        <p:spPr>
          <a:xfrm>
            <a:off x="457200" y="1600200"/>
            <a:ext cx="8229600" cy="1510864"/>
          </a:xfrm>
          <a:prstGeom prst="rect">
            <a:avLst/>
          </a:prstGeom>
          <a:noFill/>
        </p:spPr>
        <p:txBody>
          <a:bodyPr wrap="square" rtlCol="0">
            <a:noAutofit/>
          </a:bodyPr>
          <a:lstStyle/>
          <a:p>
            <a:endParaRPr lang="en-US" sz="1600" dirty="0"/>
          </a:p>
        </p:txBody>
      </p:sp>
      <p:pic>
        <p:nvPicPr>
          <p:cNvPr id="3" name="Picture 2" descr="A picture containing clock&#10;&#10;Description automatically generated">
            <a:extLst>
              <a:ext uri="{FF2B5EF4-FFF2-40B4-BE49-F238E27FC236}">
                <a16:creationId xmlns:a16="http://schemas.microsoft.com/office/drawing/2014/main" id="{82203EA4-477A-43C3-ABFA-9D55C807D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132" y="1516208"/>
            <a:ext cx="5725223" cy="4122592"/>
          </a:xfrm>
          <a:prstGeom prst="rect">
            <a:avLst/>
          </a:prstGeom>
        </p:spPr>
      </p:pic>
      <p:sp>
        <p:nvSpPr>
          <p:cNvPr id="4" name="TextBox 3">
            <a:extLst>
              <a:ext uri="{FF2B5EF4-FFF2-40B4-BE49-F238E27FC236}">
                <a16:creationId xmlns:a16="http://schemas.microsoft.com/office/drawing/2014/main" id="{FE68B21E-0DCC-4D15-9CD5-04CBAB0853EF}"/>
              </a:ext>
            </a:extLst>
          </p:cNvPr>
          <p:cNvSpPr txBox="1"/>
          <p:nvPr/>
        </p:nvSpPr>
        <p:spPr>
          <a:xfrm>
            <a:off x="381000" y="1676400"/>
            <a:ext cx="2580577" cy="4495800"/>
          </a:xfrm>
          <a:prstGeom prst="rect">
            <a:avLst/>
          </a:prstGeom>
          <a:noFill/>
        </p:spPr>
        <p:txBody>
          <a:bodyPr wrap="square" rtlCol="0">
            <a:noAutofit/>
          </a:bodyPr>
          <a:lstStyle/>
          <a:p>
            <a:r>
              <a:rPr lang="en-US" sz="1600" dirty="0"/>
              <a:t>Here is an enlarged portion of the previous decision tree, where you can see the decision nodes and results.  For a classification problem like fraud (yes or no), the result is a “class” of 0 for no, and 1 for yes.  The tree takes data provided and computes decisions based on the “purity” of the results at different amounts or conditions. </a:t>
            </a:r>
          </a:p>
        </p:txBody>
      </p:sp>
    </p:spTree>
    <p:extLst>
      <p:ext uri="{BB962C8B-B14F-4D97-AF65-F5344CB8AC3E}">
        <p14:creationId xmlns:p14="http://schemas.microsoft.com/office/powerpoint/2010/main" val="35922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2" name="Rectangle 18"/>
          <p:cNvSpPr>
            <a:spLocks noGrp="1" noChangeArrowheads="1"/>
          </p:cNvSpPr>
          <p:nvPr>
            <p:ph type="title"/>
          </p:nvPr>
        </p:nvSpPr>
        <p:spPr/>
        <p:txBody>
          <a:bodyPr/>
          <a:lstStyle/>
          <a:p>
            <a:r>
              <a:rPr lang="en-US" dirty="0"/>
              <a:t>Data </a:t>
            </a:r>
          </a:p>
        </p:txBody>
      </p:sp>
      <p:sp>
        <p:nvSpPr>
          <p:cNvPr id="23" name="Slide Number Placeholder 22"/>
          <p:cNvSpPr>
            <a:spLocks noGrp="1"/>
          </p:cNvSpPr>
          <p:nvPr>
            <p:ph type="sldNum" sz="quarter" idx="12"/>
          </p:nvPr>
        </p:nvSpPr>
        <p:spPr/>
        <p:txBody>
          <a:bodyPr/>
          <a:lstStyle/>
          <a:p>
            <a:fld id="{BFEBEB0A-9E3D-4B14-9782-E2AE3DA60D96}" type="slidenum">
              <a:rPr lang="en-US" smtClean="0"/>
              <a:pPr/>
              <a:t>7</a:t>
            </a:fld>
            <a:endParaRPr lang="en-US"/>
          </a:p>
        </p:txBody>
      </p:sp>
      <p:sp>
        <p:nvSpPr>
          <p:cNvPr id="2" name="Footer Placeholder 1"/>
          <p:cNvSpPr>
            <a:spLocks noGrp="1"/>
          </p:cNvSpPr>
          <p:nvPr>
            <p:ph type="ftr" sz="quarter" idx="11"/>
          </p:nvPr>
        </p:nvSpPr>
        <p:spPr/>
        <p:txBody>
          <a:bodyPr/>
          <a:lstStyle/>
          <a:p>
            <a:r>
              <a:rPr lang="en-US" sz="1200" dirty="0"/>
              <a:t>data source: </a:t>
            </a:r>
            <a:r>
              <a:rPr lang="en-US" sz="1200" u="sng" dirty="0">
                <a:hlinkClick r:id="rId3"/>
              </a:rPr>
              <a:t>https://www.kaggle.com/ntnu-testimon/paysim1</a:t>
            </a:r>
            <a:r>
              <a:rPr lang="en-US" sz="1200" dirty="0"/>
              <a:t> </a:t>
            </a:r>
          </a:p>
        </p:txBody>
      </p:sp>
      <p:pic>
        <p:nvPicPr>
          <p:cNvPr id="11" name="Picture 10" descr="A screenshot of a social media post&#10;&#10;Description automatically generated">
            <a:extLst>
              <a:ext uri="{FF2B5EF4-FFF2-40B4-BE49-F238E27FC236}">
                <a16:creationId xmlns:a16="http://schemas.microsoft.com/office/drawing/2014/main" id="{BEB691C4-6FFC-4BD0-9F4B-6ACDE14768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23116"/>
            <a:ext cx="5181600" cy="4629608"/>
          </a:xfrm>
          <a:prstGeom prst="rect">
            <a:avLst/>
          </a:prstGeom>
        </p:spPr>
      </p:pic>
      <p:sp>
        <p:nvSpPr>
          <p:cNvPr id="12" name="TextBox 11">
            <a:extLst>
              <a:ext uri="{FF2B5EF4-FFF2-40B4-BE49-F238E27FC236}">
                <a16:creationId xmlns:a16="http://schemas.microsoft.com/office/drawing/2014/main" id="{AA5B3EAA-FA65-4176-9FCC-AE51D41FB96F}"/>
              </a:ext>
            </a:extLst>
          </p:cNvPr>
          <p:cNvSpPr txBox="1"/>
          <p:nvPr/>
        </p:nvSpPr>
        <p:spPr>
          <a:xfrm>
            <a:off x="6019800" y="1600200"/>
            <a:ext cx="2667000" cy="4352524"/>
          </a:xfrm>
          <a:prstGeom prst="rect">
            <a:avLst/>
          </a:prstGeom>
          <a:noFill/>
        </p:spPr>
        <p:txBody>
          <a:bodyPr wrap="square" rtlCol="0">
            <a:noAutofit/>
          </a:bodyPr>
          <a:lstStyle/>
          <a:p>
            <a:r>
              <a:rPr lang="en-US" sz="1400" dirty="0"/>
              <a:t>For development of this project, data was sourced from Kaggle in order to provide a realistic proposal, without risking protected private data.  6.3 million records were created from real consumer data in an unnamed African country, with fictitious fraudulent records created and inserted by a simulator called “</a:t>
            </a:r>
            <a:r>
              <a:rPr lang="en-US" sz="1400" dirty="0" err="1"/>
              <a:t>PaySim</a:t>
            </a:r>
            <a:r>
              <a:rPr lang="en-US" sz="1400" dirty="0"/>
              <a:t>”.  There are eleven columns, or features detailing the records of these financial transactions over the period of a month.   </a:t>
            </a:r>
          </a:p>
        </p:txBody>
      </p:sp>
    </p:spTree>
    <p:extLst>
      <p:ext uri="{BB962C8B-B14F-4D97-AF65-F5344CB8AC3E}">
        <p14:creationId xmlns:p14="http://schemas.microsoft.com/office/powerpoint/2010/main" val="270310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dirty="0"/>
              <a:t>Data Analysis &amp; Preparation</a:t>
            </a:r>
          </a:p>
        </p:txBody>
      </p:sp>
      <p:sp>
        <p:nvSpPr>
          <p:cNvPr id="588805" name="Text Box 5"/>
          <p:cNvSpPr txBox="1">
            <a:spLocks noChangeArrowheads="1"/>
          </p:cNvSpPr>
          <p:nvPr/>
        </p:nvSpPr>
        <p:spPr bwMode="auto">
          <a:xfrm>
            <a:off x="685800" y="1752600"/>
            <a:ext cx="2933700" cy="3785652"/>
          </a:xfrm>
          <a:prstGeom prst="rect">
            <a:avLst/>
          </a:prstGeom>
          <a:noFill/>
          <a:ln w="12700" cap="sq" algn="ctr">
            <a:noFill/>
            <a:miter lim="800000"/>
            <a:headEnd/>
            <a:tailEnd/>
          </a:ln>
          <a:effectLst/>
        </p:spPr>
        <p:txBody>
          <a:bodyPr wrap="square">
            <a:spAutoFit/>
          </a:bodyPr>
          <a:lstStyle/>
          <a:p>
            <a:r>
              <a:rPr lang="en-US" sz="1600" dirty="0">
                <a:latin typeface="+mn-lt"/>
              </a:rPr>
              <a:t>To be successful, a data science project </a:t>
            </a:r>
            <a:r>
              <a:rPr lang="en-US" sz="1600" dirty="0"/>
              <a:t>such as this requires a great deal of study of the data itself before any other work is done.  This ensures proper analysis as well as to prevent confirmation bias in the proposed solution itself.  Here we see over the course of the month’s data supplied, a distribution of records by hour, referred to as “step” in the data.  </a:t>
            </a:r>
            <a:endParaRPr lang="en-US" sz="1200" i="1" dirty="0">
              <a:latin typeface="+mn-lt"/>
            </a:endParaRPr>
          </a:p>
        </p:txBody>
      </p:sp>
      <p:sp>
        <p:nvSpPr>
          <p:cNvPr id="11" name="Slide Number Placeholder 10"/>
          <p:cNvSpPr>
            <a:spLocks noGrp="1"/>
          </p:cNvSpPr>
          <p:nvPr>
            <p:ph type="sldNum" sz="quarter" idx="12"/>
          </p:nvPr>
        </p:nvSpPr>
        <p:spPr/>
        <p:txBody>
          <a:bodyPr/>
          <a:lstStyle/>
          <a:p>
            <a:fld id="{BFEBEB0A-9E3D-4B14-9782-E2AE3DA60D96}" type="slidenum">
              <a:rPr lang="en-US" smtClean="0"/>
              <a:pPr/>
              <a:t>8</a:t>
            </a:fld>
            <a:endParaRPr lang="en-US"/>
          </a:p>
        </p:txBody>
      </p:sp>
      <p:pic>
        <p:nvPicPr>
          <p:cNvPr id="9" name="Picture 8" descr="A screenshot of a cell phone&#10;&#10;Description automatically generated">
            <a:extLst>
              <a:ext uri="{FF2B5EF4-FFF2-40B4-BE49-F238E27FC236}">
                <a16:creationId xmlns:a16="http://schemas.microsoft.com/office/drawing/2014/main" id="{A5CEB311-1239-43B1-8282-485869FBF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983866"/>
            <a:ext cx="4565603" cy="3562667"/>
          </a:xfrm>
          <a:prstGeom prst="rect">
            <a:avLst/>
          </a:prstGeom>
        </p:spPr>
      </p:pic>
    </p:spTree>
    <p:extLst>
      <p:ext uri="{BB962C8B-B14F-4D97-AF65-F5344CB8AC3E}">
        <p14:creationId xmlns:p14="http://schemas.microsoft.com/office/powerpoint/2010/main" val="403155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dirty="0"/>
              <a:t>Data Analysis &amp; Preparation</a:t>
            </a:r>
          </a:p>
        </p:txBody>
      </p:sp>
      <p:sp>
        <p:nvSpPr>
          <p:cNvPr id="588805" name="Text Box 5"/>
          <p:cNvSpPr txBox="1">
            <a:spLocks noChangeArrowheads="1"/>
          </p:cNvSpPr>
          <p:nvPr/>
        </p:nvSpPr>
        <p:spPr bwMode="auto">
          <a:xfrm>
            <a:off x="685800" y="1752600"/>
            <a:ext cx="2933700" cy="3785652"/>
          </a:xfrm>
          <a:prstGeom prst="rect">
            <a:avLst/>
          </a:prstGeom>
          <a:noFill/>
          <a:ln w="12700" cap="sq" algn="ctr">
            <a:noFill/>
            <a:miter lim="800000"/>
            <a:headEnd/>
            <a:tailEnd/>
          </a:ln>
          <a:effectLst/>
        </p:spPr>
        <p:txBody>
          <a:bodyPr wrap="square">
            <a:spAutoFit/>
          </a:bodyPr>
          <a:lstStyle/>
          <a:p>
            <a:r>
              <a:rPr lang="en-US" sz="1600" dirty="0">
                <a:latin typeface="+mn-lt"/>
              </a:rPr>
              <a:t>Here, instances of amount are bucketed in a histogram to illustrate the distribution of transactions by monetary value.  Certainly, most transactions are of the lowes</a:t>
            </a:r>
            <a:r>
              <a:rPr lang="en-US" sz="1600" dirty="0"/>
              <a:t>t range of values, as you’d expect. </a:t>
            </a:r>
          </a:p>
          <a:p>
            <a:endParaRPr lang="en-US" sz="1600" i="1" dirty="0">
              <a:latin typeface="+mn-lt"/>
            </a:endParaRPr>
          </a:p>
          <a:p>
            <a:r>
              <a:rPr lang="en-US" sz="1600" dirty="0">
                <a:latin typeface="+mn-lt"/>
              </a:rPr>
              <a:t>This is but one of the</a:t>
            </a:r>
            <a:r>
              <a:rPr lang="en-US" sz="1600" dirty="0"/>
              <a:t> many possible features we can use in conjunction to identify fraudulent transactions.  </a:t>
            </a:r>
            <a:endParaRPr lang="en-US" sz="1200" dirty="0">
              <a:latin typeface="+mn-lt"/>
            </a:endParaRPr>
          </a:p>
        </p:txBody>
      </p:sp>
      <p:sp>
        <p:nvSpPr>
          <p:cNvPr id="11" name="Slide Number Placeholder 10"/>
          <p:cNvSpPr>
            <a:spLocks noGrp="1"/>
          </p:cNvSpPr>
          <p:nvPr>
            <p:ph type="sldNum" sz="quarter" idx="12"/>
          </p:nvPr>
        </p:nvSpPr>
        <p:spPr/>
        <p:txBody>
          <a:bodyPr/>
          <a:lstStyle/>
          <a:p>
            <a:fld id="{BFEBEB0A-9E3D-4B14-9782-E2AE3DA60D96}" type="slidenum">
              <a:rPr lang="en-US" smtClean="0"/>
              <a:pPr/>
              <a:t>9</a:t>
            </a:fld>
            <a:endParaRPr lang="en-US"/>
          </a:p>
        </p:txBody>
      </p:sp>
      <p:pic>
        <p:nvPicPr>
          <p:cNvPr id="3" name="Picture 2" descr="A screenshot of a cell phone&#10;&#10;Description automatically generated">
            <a:extLst>
              <a:ext uri="{FF2B5EF4-FFF2-40B4-BE49-F238E27FC236}">
                <a16:creationId xmlns:a16="http://schemas.microsoft.com/office/drawing/2014/main" id="{21C56BA6-218B-48BF-A915-811D5FC15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747555"/>
            <a:ext cx="5039428" cy="4048690"/>
          </a:xfrm>
          <a:prstGeom prst="rect">
            <a:avLst/>
          </a:prstGeom>
        </p:spPr>
      </p:pic>
    </p:spTree>
    <p:extLst>
      <p:ext uri="{BB962C8B-B14F-4D97-AF65-F5344CB8AC3E}">
        <p14:creationId xmlns:p14="http://schemas.microsoft.com/office/powerpoint/2010/main" val="1390570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e1d76e6ed25a0b9acc172e1212e12c5ea2ecb"/>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White">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theme>
</file>

<file path=ppt/theme/theme2.xml><?xml version="1.0" encoding="utf-8"?>
<a:theme xmlns:a="http://schemas.openxmlformats.org/drawingml/2006/main" name="WPI_Gray">
  <a:themeElements>
    <a:clrScheme name="Custom 57">
      <a:dk1>
        <a:srgbClr val="FFFFFF"/>
      </a:dk1>
      <a:lt1>
        <a:srgbClr val="6D6D6D"/>
      </a:lt1>
      <a:dk2>
        <a:srgbClr val="000000"/>
      </a:dk2>
      <a:lt2>
        <a:srgbClr val="FFFFFF"/>
      </a:lt2>
      <a:accent1>
        <a:srgbClr val="AB192D"/>
      </a:accent1>
      <a:accent2>
        <a:srgbClr val="B2B7BB"/>
      </a:accent2>
      <a:accent3>
        <a:srgbClr val="2C6A8C"/>
      </a:accent3>
      <a:accent4>
        <a:srgbClr val="B7A079"/>
      </a:accent4>
      <a:accent5>
        <a:srgbClr val="46A0DC"/>
      </a:accent5>
      <a:accent6>
        <a:srgbClr val="D9CD95"/>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lumMod val="40000"/>
            <a:lumOff val="60000"/>
          </a:schemeClr>
        </a:solidFill>
        <a:ln w="12700" cap="sq" algn="ctr">
          <a:solidFill>
            <a:schemeClr val="tx1"/>
          </a:solidFill>
          <a:miter lim="800000"/>
          <a:headEnd/>
          <a:tailEnd/>
        </a:ln>
        <a:effectLst/>
      </a:spPr>
      <a:bodyPr wrap="none" rtlCol="0" anchor="ctr"/>
      <a:lstStyle>
        <a:defPPr algn="ctr">
          <a:defRPr sz="1600" dirty="0" smtClean="0">
            <a:solidFill>
              <a:schemeClr val="bg1"/>
            </a:solidFill>
            <a:latin typeface="+mn-lt"/>
          </a:defRPr>
        </a:defPPr>
      </a:lstStyle>
    </a:spDef>
    <a:lnDef>
      <a:spPr bwMode="auto">
        <a:solidFill>
          <a:schemeClr val="accent2"/>
        </a:solidFill>
        <a:ln w="19050" cap="sq" cmpd="sng" algn="ctr">
          <a:solidFill>
            <a:schemeClr val="tx1"/>
          </a:solidFill>
          <a:prstDash val="solid"/>
          <a:round/>
          <a:headEnd type="triangle" w="med" len="med"/>
          <a:tailEnd type="triangle" w="med" len="med"/>
        </a:ln>
        <a:effectLst/>
      </a:spPr>
      <a:bodyPr/>
      <a:lstStyle/>
    </a:lnDef>
    <a:txDef>
      <a:spPr>
        <a:noFill/>
      </a:spPr>
      <a:bodyPr wrap="none" rtlCol="0">
        <a:noAutofit/>
      </a:bodyPr>
      <a:lstStyle>
        <a:defPPr algn="ctr">
          <a:defRPr sz="16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WPI_2012Multi</Template>
  <TotalTime>148</TotalTime>
  <Words>1425</Words>
  <Application>Microsoft Office PowerPoint</Application>
  <PresentationFormat>On-screen Show (4:3)</PresentationFormat>
  <Paragraphs>111</Paragraphs>
  <Slides>21</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Courier New</vt:lpstr>
      <vt:lpstr>Times New Roman</vt:lpstr>
      <vt:lpstr>Verdana</vt:lpstr>
      <vt:lpstr>Wingdings</vt:lpstr>
      <vt:lpstr>WPI-White</vt:lpstr>
      <vt:lpstr>WPI_Gray</vt:lpstr>
      <vt:lpstr>Fraud Prevention in Financial Transactions with Random Forest Decision Trees </vt:lpstr>
      <vt:lpstr>PowerPoint Presentation</vt:lpstr>
      <vt:lpstr>Detect and Proactively Intercept Fraudulent Financial Transactions</vt:lpstr>
      <vt:lpstr>Decision Trees</vt:lpstr>
      <vt:lpstr>Example: Single Tree </vt:lpstr>
      <vt:lpstr>Single Tree Detail</vt:lpstr>
      <vt:lpstr>Data </vt:lpstr>
      <vt:lpstr>Data Analysis &amp; Preparation</vt:lpstr>
      <vt:lpstr>Data Analysis &amp; Preparation</vt:lpstr>
      <vt:lpstr> Data Analysis &amp; Preparation</vt:lpstr>
      <vt:lpstr> Data Analysis &amp; Preparation</vt:lpstr>
      <vt:lpstr>PowerPoint Presentation</vt:lpstr>
      <vt:lpstr>Tokenization</vt:lpstr>
      <vt:lpstr>Tokenization</vt:lpstr>
      <vt:lpstr>Machine Learning Algorithms</vt:lpstr>
      <vt:lpstr>Machine Learning Algorithms</vt:lpstr>
      <vt:lpstr>Model Validation</vt:lpstr>
      <vt:lpstr>Model Validation</vt:lpstr>
      <vt:lpstr>Conclusion</vt:lpstr>
      <vt:lpstr>Conclusions</vt:lpstr>
      <vt:lpstr>Thank you for attending</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Verdana Bold 40pt</dc:title>
  <dc:creator>Choi, Yejee</dc:creator>
  <cp:lastModifiedBy>Jeff Crosby</cp:lastModifiedBy>
  <cp:revision>23</cp:revision>
  <dcterms:created xsi:type="dcterms:W3CDTF">2016-10-10T18:04:18Z</dcterms:created>
  <dcterms:modified xsi:type="dcterms:W3CDTF">2019-10-25T03:00:18Z</dcterms:modified>
</cp:coreProperties>
</file>