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62" r:id="rId3"/>
    <p:sldId id="263" r:id="rId4"/>
    <p:sldId id="265" r:id="rId5"/>
    <p:sldId id="258" r:id="rId6"/>
    <p:sldId id="261" r:id="rId7"/>
    <p:sldId id="264" r:id="rId8"/>
    <p:sldId id="267" r:id="rId9"/>
    <p:sldId id="266" r:id="rId10"/>
    <p:sldId id="268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E4A6-C8A4-8343-9683-C100B1581D7F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ABD1C-1BD4-114E-800C-7A06A5BA9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C570F-06D5-1140-AA07-8A487163C393}" type="datetimeFigureOut">
              <a:rPr lang="en-US" smtClean="0"/>
              <a:t>3/15/14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64FB2B-D5E9-7644-BB4F-190561CAD3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Pairs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Selection Methods</a:t>
            </a:r>
          </a:p>
          <a:p>
            <a:r>
              <a:rPr lang="en-US" dirty="0" smtClean="0"/>
              <a:t>Jeff Darling</a:t>
            </a:r>
          </a:p>
          <a:p>
            <a:r>
              <a:rPr lang="en-US" dirty="0" smtClean="0"/>
              <a:t>Willy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5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4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sum-squares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sum-square distance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Much larger deviation as time passes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4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Highly </a:t>
            </a:r>
            <a:r>
              <a:rPr lang="en-US" dirty="0" err="1" smtClean="0"/>
              <a:t>heteroscedastic</a:t>
            </a:r>
            <a:r>
              <a:rPr lang="en-US" dirty="0" smtClean="0"/>
              <a:t> – danger!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An approachable explanation of </a:t>
            </a:r>
            <a:r>
              <a:rPr lang="en-US" sz="1600" dirty="0" err="1" smtClean="0"/>
              <a:t>cointegration</a:t>
            </a:r>
            <a:r>
              <a:rPr lang="en-US" sz="1600" dirty="0" smtClean="0"/>
              <a:t> can be found here: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www.uta.edu</a:t>
            </a:r>
            <a:r>
              <a:rPr lang="en-US" sz="1600" dirty="0"/>
              <a:t>/faculty/</a:t>
            </a:r>
            <a:r>
              <a:rPr lang="en-US" sz="1600" dirty="0" err="1"/>
              <a:t>crowder</a:t>
            </a:r>
            <a:r>
              <a:rPr lang="en-US" sz="1600" dirty="0"/>
              <a:t>/papers/drunk%20and%20dog.pdf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2271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0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Five smallest </a:t>
            </a:r>
            <a:r>
              <a:rPr lang="en-US" dirty="0" err="1" smtClean="0"/>
              <a:t>cointegration</a:t>
            </a:r>
            <a:r>
              <a:rPr lang="en-US" dirty="0" smtClean="0"/>
              <a:t> p-values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pairs trading?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We can’t visually evaluate </a:t>
            </a:r>
            <a:r>
              <a:rPr lang="en-US" dirty="0" err="1" smtClean="0"/>
              <a:t>cointegration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Some almost zero slope!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8" cy="52510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Much larger deviation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9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79" cy="52510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Distance Training </a:t>
            </a:r>
            <a:r>
              <a:rPr lang="en-US" dirty="0" err="1" smtClean="0"/>
              <a:t>vs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No discernable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 of Pairs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Pairs trading is a method of trading two stocks with related prices.  When one stock outperforms the other, you sell the higher stock and buy the lower stock, betting on a reversion to mean.</a:t>
            </a:r>
          </a:p>
          <a:p>
            <a:endParaRPr lang="en-US" dirty="0"/>
          </a:p>
        </p:txBody>
      </p:sp>
      <p:pic>
        <p:nvPicPr>
          <p:cNvPr id="4" name="Picture 3" descr="pairsDem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7021"/>
            <a:ext cx="9144000" cy="1356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4572000"/>
            <a:ext cx="609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34000" y="45720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52476" y="5867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 Trade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5867400"/>
            <a:ext cx="124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8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select stocks?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several widely used methods to select stocks to pairs trade: Correlation, Distance, and </a:t>
            </a:r>
            <a:r>
              <a:rPr lang="en-US" dirty="0" err="1" smtClean="0"/>
              <a:t>Cointegration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Anecdotally, the stocks should be related in some known fashion.  A traditional example is Coke and Pepsi.</a:t>
            </a:r>
          </a:p>
          <a:p>
            <a:pPr lvl="1"/>
            <a:endParaRPr lang="en-US" dirty="0"/>
          </a:p>
          <a:p>
            <a:r>
              <a:rPr lang="en-US" dirty="0" smtClean="0"/>
              <a:t>Our research attempts to answer two questions:</a:t>
            </a:r>
          </a:p>
          <a:p>
            <a:pPr lvl="1"/>
            <a:r>
              <a:rPr lang="en-US" dirty="0" smtClean="0"/>
              <a:t>Which method has the best predictive value?</a:t>
            </a:r>
          </a:p>
          <a:p>
            <a:pPr lvl="1"/>
            <a:r>
              <a:rPr lang="en-US" dirty="0" smtClean="0"/>
              <a:t>Is it important to know that the two stocks are related beyond numerical tests?</a:t>
            </a:r>
          </a:p>
          <a:p>
            <a:pPr lvl="1"/>
            <a:endParaRPr lang="en-US" dirty="0"/>
          </a:p>
          <a:p>
            <a:r>
              <a:rPr lang="en-US" dirty="0" smtClean="0"/>
              <a:t>We evaluate the “best” 5 pairs for each method, and then plot the top 100.</a:t>
            </a:r>
          </a:p>
          <a:p>
            <a:pPr lvl="1"/>
            <a:r>
              <a:rPr lang="en-US" dirty="0" smtClean="0"/>
              <a:t>Training Data: 	2011-2012 NASDAQ</a:t>
            </a:r>
          </a:p>
          <a:p>
            <a:pPr lvl="1"/>
            <a:r>
              <a:rPr lang="en-US" dirty="0" smtClean="0"/>
              <a:t>Test Data: 		2013 NASDAQ</a:t>
            </a:r>
          </a:p>
        </p:txBody>
      </p:sp>
    </p:spTree>
    <p:extLst>
      <p:ext uri="{BB962C8B-B14F-4D97-AF65-F5344CB8AC3E}">
        <p14:creationId xmlns:p14="http://schemas.microsoft.com/office/powerpoint/2010/main" val="31302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is the value of this correlation info?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Websites Make It Easy</a:t>
            </a:r>
            <a:endParaRPr lang="en-US" dirty="0"/>
          </a:p>
        </p:txBody>
      </p:sp>
      <p:pic>
        <p:nvPicPr>
          <p:cNvPr id="5" name="Picture 4" descr="Screen Shot 2014-03-14 at 9.41.1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146"/>
            <a:ext cx="9144000" cy="37050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477000"/>
            <a:ext cx="4876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Source: http://</a:t>
            </a:r>
            <a:r>
              <a:rPr lang="en-US" dirty="0" err="1" smtClean="0">
                <a:solidFill>
                  <a:schemeClr val="accent5"/>
                </a:solidFill>
              </a:rPr>
              <a:t>www.macroaxis.com</a:t>
            </a:r>
            <a:r>
              <a:rPr lang="en-US" dirty="0" smtClean="0">
                <a:solidFill>
                  <a:schemeClr val="accent5"/>
                </a:solidFill>
              </a:rPr>
              <a:t>/invest/</a:t>
            </a:r>
            <a:r>
              <a:rPr lang="en-US" dirty="0" err="1" smtClean="0">
                <a:solidFill>
                  <a:schemeClr val="accent5"/>
                </a:solidFill>
              </a:rPr>
              <a:t>marketCorrelation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04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rTrain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6601"/>
            <a:ext cx="7162800" cy="52527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 Five most correlated 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9" y="1577451"/>
            <a:ext cx="7160481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Data:</a:t>
            </a:r>
            <a:br>
              <a:rPr lang="en-US" dirty="0" smtClean="0"/>
            </a:br>
            <a:r>
              <a:rPr lang="en-US" dirty="0" smtClean="0"/>
              <a:t>Higher spread as test window lengthens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7451"/>
            <a:ext cx="7162800" cy="52510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Data:</a:t>
            </a:r>
            <a:br>
              <a:rPr lang="en-US" dirty="0" smtClean="0"/>
            </a:br>
            <a:r>
              <a:rPr lang="en-US" dirty="0" smtClean="0"/>
              <a:t>No/Small trends in price differential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21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98</TotalTime>
  <Words>270</Words>
  <Application>Microsoft Macintosh PowerPoint</Application>
  <PresentationFormat>On-screen Show (4:3)</PresentationFormat>
  <Paragraphs>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Pairs Trading</vt:lpstr>
      <vt:lpstr>What is pairs trading?</vt:lpstr>
      <vt:lpstr>Brief Overview of Pairs Trading</vt:lpstr>
      <vt:lpstr>How do you select stocks?</vt:lpstr>
      <vt:lpstr>Correlation</vt:lpstr>
      <vt:lpstr>Websites Make It Easy</vt:lpstr>
      <vt:lpstr>Training Data:  Five most correlated stocks</vt:lpstr>
      <vt:lpstr>Test Data: Higher spread as test window lengthens</vt:lpstr>
      <vt:lpstr>Training Data: No/Small trends in price differential</vt:lpstr>
      <vt:lpstr>Test Data: No/Small trends in price differential</vt:lpstr>
      <vt:lpstr>Correlation Training vs Test: Highly heteroscedastic – danger!</vt:lpstr>
      <vt:lpstr>Least sum-squares</vt:lpstr>
      <vt:lpstr>Training Data: Five smallest sum-square distance pairs</vt:lpstr>
      <vt:lpstr>Test Data: Much larger deviation as time passes</vt:lpstr>
      <vt:lpstr>Training Data: No/Small trends in price differential</vt:lpstr>
      <vt:lpstr>Training Data: Much larger trends in price differential</vt:lpstr>
      <vt:lpstr>Distance Training vs Test: Highly heteroscedastic – danger!</vt:lpstr>
      <vt:lpstr>Cointegration</vt:lpstr>
      <vt:lpstr>Training Data: Five smallest cointegration p-values</vt:lpstr>
      <vt:lpstr>Test Data: We can’t visually evaluate cointegration</vt:lpstr>
      <vt:lpstr>Training Data: Some almost zero slope!</vt:lpstr>
      <vt:lpstr>Training Data: Much larger deviation in price differential</vt:lpstr>
      <vt:lpstr>Distance Training vs Test: No discernable relationship</vt:lpstr>
    </vt:vector>
  </TitlesOfParts>
  <Company>Brush Dance,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Jeff Darling</dc:creator>
  <cp:lastModifiedBy>Jeff Darling</cp:lastModifiedBy>
  <cp:revision>11</cp:revision>
  <dcterms:created xsi:type="dcterms:W3CDTF">2014-03-15T04:24:40Z</dcterms:created>
  <dcterms:modified xsi:type="dcterms:W3CDTF">2014-03-15T16:32:26Z</dcterms:modified>
</cp:coreProperties>
</file>