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62" r:id="rId3"/>
    <p:sldId id="263" r:id="rId4"/>
    <p:sldId id="265" r:id="rId5"/>
    <p:sldId id="258" r:id="rId6"/>
    <p:sldId id="261" r:id="rId7"/>
    <p:sldId id="264" r:id="rId8"/>
    <p:sldId id="267" r:id="rId9"/>
    <p:sldId id="266" r:id="rId10"/>
    <p:sldId id="268" r:id="rId11"/>
    <p:sldId id="269" r:id="rId12"/>
    <p:sldId id="25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32" d="100"/>
          <a:sy n="132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E4A6-C8A4-8343-9683-C100B1581D7F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ABD1C-1BD4-114E-800C-7A06A5BA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Pairs 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Selection Methods</a:t>
            </a:r>
          </a:p>
          <a:p>
            <a:r>
              <a:rPr lang="en-US" dirty="0" smtClean="0"/>
              <a:t>Jeff Darling</a:t>
            </a:r>
          </a:p>
          <a:p>
            <a:r>
              <a:rPr lang="en-US" dirty="0" smtClean="0"/>
              <a:t>Willy 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5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1" cy="52510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No/Small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4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1" cy="52510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 Training </a:t>
            </a:r>
            <a:r>
              <a:rPr lang="en-US" dirty="0" err="1" smtClean="0"/>
              <a:t>vs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Highly </a:t>
            </a:r>
            <a:r>
              <a:rPr lang="en-US" dirty="0" err="1" smtClean="0"/>
              <a:t>heteroscedastic</a:t>
            </a:r>
            <a:r>
              <a:rPr lang="en-US" dirty="0" smtClean="0"/>
              <a:t> – danger!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8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sum-squares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Five smallest sum-square distance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Much larger deviation as time passes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4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No/Small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0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Much larger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Distance Training </a:t>
            </a:r>
            <a:r>
              <a:rPr lang="en-US" dirty="0" err="1" smtClean="0"/>
              <a:t>vs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Highly </a:t>
            </a:r>
            <a:r>
              <a:rPr lang="en-US" dirty="0" err="1" smtClean="0"/>
              <a:t>heteroscedastic</a:t>
            </a:r>
            <a:r>
              <a:rPr lang="en-US" dirty="0" smtClean="0"/>
              <a:t> – danger!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7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An approachable explanation of </a:t>
            </a:r>
            <a:r>
              <a:rPr lang="en-US" sz="1600" dirty="0" err="1" smtClean="0"/>
              <a:t>cointegration</a:t>
            </a:r>
            <a:r>
              <a:rPr lang="en-US" sz="1600" dirty="0" smtClean="0"/>
              <a:t> can be found here:</a:t>
            </a:r>
          </a:p>
          <a:p>
            <a:r>
              <a:rPr lang="en-US" sz="1600" dirty="0"/>
              <a:t>http://</a:t>
            </a:r>
            <a:r>
              <a:rPr lang="en-US" sz="1600" dirty="0" err="1"/>
              <a:t>www.uta.edu</a:t>
            </a:r>
            <a:r>
              <a:rPr lang="en-US" sz="1600" dirty="0"/>
              <a:t>/faculty/</a:t>
            </a:r>
            <a:r>
              <a:rPr lang="en-US" sz="1600" dirty="0" err="1"/>
              <a:t>crowder</a:t>
            </a:r>
            <a:r>
              <a:rPr lang="en-US" sz="1600" dirty="0"/>
              <a:t>/papers/drunk%20and%20dog.pdf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2271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Five smallest </a:t>
            </a:r>
            <a:r>
              <a:rPr lang="en-US" dirty="0" err="1" smtClean="0"/>
              <a:t>cointegration</a:t>
            </a:r>
            <a:r>
              <a:rPr lang="en-US" dirty="0" smtClean="0"/>
              <a:t> p-values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pairs trading?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8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Related stocks maintain their relationship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3565871"/>
            <a:ext cx="1082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related stocks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48600" y="28956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7848600" y="3935203"/>
            <a:ext cx="457200" cy="78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5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8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Some almost zero slope!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3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8" cy="52510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Much larger deviation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9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Distance Training </a:t>
            </a:r>
            <a:r>
              <a:rPr lang="en-US" dirty="0" err="1" smtClean="0"/>
              <a:t>vs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Overall, no useful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3918981"/>
            <a:ext cx="7160479" cy="27866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Related stocks had lowest p-value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Of the pairs with the smallest five p-values on the training data, the two closely related pairs had the smallest test data p-values.  None of the other five tested significant.</a:t>
            </a:r>
          </a:p>
          <a:p>
            <a:pPr lvl="1"/>
            <a:r>
              <a:rPr lang="en-US" dirty="0" smtClean="0"/>
              <a:t>LINTA </a:t>
            </a:r>
            <a:r>
              <a:rPr lang="en-US" dirty="0" err="1" smtClean="0"/>
              <a:t>vs</a:t>
            </a:r>
            <a:r>
              <a:rPr lang="en-US" dirty="0" smtClean="0"/>
              <a:t> LINTB:	1.23e-26</a:t>
            </a:r>
          </a:p>
          <a:p>
            <a:pPr lvl="1"/>
            <a:r>
              <a:rPr lang="en-US" dirty="0" smtClean="0"/>
              <a:t>SENEA </a:t>
            </a:r>
            <a:r>
              <a:rPr lang="en-US" dirty="0" err="1" smtClean="0"/>
              <a:t>vs</a:t>
            </a:r>
            <a:r>
              <a:rPr lang="en-US" dirty="0" smtClean="0"/>
              <a:t> SENEB:	1.25e-08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38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Correlation:</a:t>
            </a:r>
          </a:p>
          <a:p>
            <a:pPr lvl="1"/>
            <a:r>
              <a:rPr lang="en-US" dirty="0" smtClean="0"/>
              <a:t>While correlation selected stocks that seemed to remain near, the scatter plot showed a dangerous variability in results.</a:t>
            </a:r>
          </a:p>
          <a:p>
            <a:endParaRPr lang="en-US" dirty="0"/>
          </a:p>
          <a:p>
            <a:r>
              <a:rPr lang="en-US" dirty="0" smtClean="0"/>
              <a:t>Distance:</a:t>
            </a:r>
          </a:p>
          <a:p>
            <a:pPr lvl="1"/>
            <a:r>
              <a:rPr lang="en-US" dirty="0" smtClean="0"/>
              <a:t>Of the three methods, distance performed the worst, with the largest movement away from the mean.</a:t>
            </a:r>
          </a:p>
          <a:p>
            <a:pPr lvl="1"/>
            <a:r>
              <a:rPr lang="en-US" dirty="0" smtClean="0"/>
              <a:t>In addition, scatter plot shows dangerous variability in results.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Cointegration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Overall, </a:t>
            </a:r>
            <a:r>
              <a:rPr lang="en-US" dirty="0" err="1" smtClean="0"/>
              <a:t>cointegration</a:t>
            </a:r>
            <a:r>
              <a:rPr lang="en-US" dirty="0" smtClean="0"/>
              <a:t> cannot be used to mine pairs to trade</a:t>
            </a:r>
          </a:p>
          <a:p>
            <a:pPr lvl="1"/>
            <a:r>
              <a:rPr lang="en-US" dirty="0" smtClean="0"/>
              <a:t>However, there is some indication that related stock pairs selected by </a:t>
            </a:r>
            <a:r>
              <a:rPr lang="en-US" dirty="0" err="1" smtClean="0"/>
              <a:t>cointegration</a:t>
            </a:r>
            <a:r>
              <a:rPr lang="en-US" dirty="0" smtClean="0"/>
              <a:t> might outperform the other methods and be viable pairs to 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68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there is no evidence to refute anecdotal advice to only evaluate stock pairs with a known relationship.</a:t>
            </a:r>
          </a:p>
          <a:p>
            <a:endParaRPr lang="en-US" dirty="0" smtClean="0"/>
          </a:p>
          <a:p>
            <a:r>
              <a:rPr lang="en-US" dirty="0" smtClean="0"/>
              <a:t>Suggest further evaluation of </a:t>
            </a:r>
            <a:r>
              <a:rPr lang="en-US" dirty="0" err="1" smtClean="0"/>
              <a:t>cointegration</a:t>
            </a:r>
            <a:r>
              <a:rPr lang="en-US" dirty="0" smtClean="0"/>
              <a:t> as a method of selecting related stock pairs.</a:t>
            </a:r>
          </a:p>
          <a:p>
            <a:endParaRPr lang="en-US" dirty="0"/>
          </a:p>
          <a:p>
            <a:r>
              <a:rPr lang="en-US" dirty="0" smtClean="0"/>
              <a:t>Correlation and distance methods see larger spreads over time even for related stock pairs.  Use of these methods is not recommended.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2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Pairs Trading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Pairs trading is a method of trading two stocks with related prices.  When one stock outperforms the other, you sell the higher stock and buy the lower stock, betting on a reversion to mean.</a:t>
            </a:r>
          </a:p>
          <a:p>
            <a:endParaRPr lang="en-US" dirty="0"/>
          </a:p>
        </p:txBody>
      </p:sp>
      <p:pic>
        <p:nvPicPr>
          <p:cNvPr id="4" name="Picture 3" descr="pairsDem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7021"/>
            <a:ext cx="9144000" cy="13563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45720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34000" y="45720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52476" y="5867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Trade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5867400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8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select stocks?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several widely used methods to select stocks to pairs trade: Correlation, Distance, and </a:t>
            </a:r>
            <a:r>
              <a:rPr lang="en-US" dirty="0" err="1" smtClean="0"/>
              <a:t>Cointegration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Anecdotally, the stocks should be related in some known fashion.  A traditional example is Coke and Pepsi.</a:t>
            </a:r>
          </a:p>
          <a:p>
            <a:pPr lvl="1"/>
            <a:endParaRPr lang="en-US" dirty="0"/>
          </a:p>
          <a:p>
            <a:r>
              <a:rPr lang="en-US" dirty="0" smtClean="0"/>
              <a:t>Our research attempts to answer two questions:</a:t>
            </a:r>
          </a:p>
          <a:p>
            <a:pPr lvl="1"/>
            <a:r>
              <a:rPr lang="en-US" dirty="0" smtClean="0"/>
              <a:t>Which method has the best predictive value?</a:t>
            </a:r>
          </a:p>
          <a:p>
            <a:pPr lvl="1"/>
            <a:r>
              <a:rPr lang="en-US" dirty="0" smtClean="0"/>
              <a:t>Is it important to know that the two stocks are related beyond numerical tests?</a:t>
            </a:r>
          </a:p>
          <a:p>
            <a:pPr lvl="1"/>
            <a:endParaRPr lang="en-US" dirty="0"/>
          </a:p>
          <a:p>
            <a:r>
              <a:rPr lang="en-US" dirty="0" smtClean="0"/>
              <a:t>We evaluate the “best” 5 pairs for each method, and then plot the top 100.</a:t>
            </a:r>
          </a:p>
          <a:p>
            <a:pPr lvl="1"/>
            <a:r>
              <a:rPr lang="en-US" dirty="0" smtClean="0"/>
              <a:t>Training Data: 	2011-2012 NASDAQ</a:t>
            </a:r>
          </a:p>
          <a:p>
            <a:pPr lvl="1"/>
            <a:r>
              <a:rPr lang="en-US" dirty="0" smtClean="0"/>
              <a:t>Test Data: 		2013 NASDAQ</a:t>
            </a:r>
          </a:p>
        </p:txBody>
      </p:sp>
    </p:spTree>
    <p:extLst>
      <p:ext uri="{BB962C8B-B14F-4D97-AF65-F5344CB8AC3E}">
        <p14:creationId xmlns:p14="http://schemas.microsoft.com/office/powerpoint/2010/main" val="31302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what is the value of this correlation info?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Websites Make It Easy</a:t>
            </a:r>
            <a:endParaRPr lang="en-US" dirty="0"/>
          </a:p>
        </p:txBody>
      </p:sp>
      <p:pic>
        <p:nvPicPr>
          <p:cNvPr id="5" name="Picture 4" descr="Screen Shot 2014-03-14 at 9.41.18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146"/>
            <a:ext cx="9144000" cy="370505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3600" y="6477000"/>
            <a:ext cx="4876800" cy="329184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Source: http://</a:t>
            </a:r>
            <a:r>
              <a:rPr lang="en-US" dirty="0" err="1" smtClean="0">
                <a:solidFill>
                  <a:schemeClr val="accent5"/>
                </a:solidFill>
              </a:rPr>
              <a:t>www.macroaxis.com</a:t>
            </a:r>
            <a:r>
              <a:rPr lang="en-US" dirty="0" smtClean="0">
                <a:solidFill>
                  <a:schemeClr val="accent5"/>
                </a:solidFill>
              </a:rPr>
              <a:t>/invest/</a:t>
            </a:r>
            <a:r>
              <a:rPr lang="en-US" dirty="0" err="1" smtClean="0">
                <a:solidFill>
                  <a:schemeClr val="accent5"/>
                </a:solidFill>
              </a:rPr>
              <a:t>marketCorrelation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4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rTrainPr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6601"/>
            <a:ext cx="7162800" cy="52527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 Five most correlated stocks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1" cy="52510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Higher spread as test window lengthens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7451"/>
            <a:ext cx="7162800" cy="52510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No/Small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21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121</TotalTime>
  <Words>471</Words>
  <Application>Microsoft Macintosh PowerPoint</Application>
  <PresentationFormat>On-screen Show (4:3)</PresentationFormat>
  <Paragraphs>66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Pairs Trading</vt:lpstr>
      <vt:lpstr>What is pairs trading?</vt:lpstr>
      <vt:lpstr>Brief Overview of Pairs Trading</vt:lpstr>
      <vt:lpstr>How do you select stocks?</vt:lpstr>
      <vt:lpstr>Correlation</vt:lpstr>
      <vt:lpstr>Websites Make It Easy</vt:lpstr>
      <vt:lpstr>Training Data:  Five most correlated stocks</vt:lpstr>
      <vt:lpstr>Test Data: Higher spread as test window lengthens</vt:lpstr>
      <vt:lpstr>Training Data: No/Small trends in price differential</vt:lpstr>
      <vt:lpstr>Test Data: No/Small trends in price differential</vt:lpstr>
      <vt:lpstr>Correlation Training vs Test: Highly heteroscedastic – danger!</vt:lpstr>
      <vt:lpstr>Least sum-squares</vt:lpstr>
      <vt:lpstr>Training Data: Five smallest sum-square distance pairs</vt:lpstr>
      <vt:lpstr>Test Data: Much larger deviation as time passes</vt:lpstr>
      <vt:lpstr>Training Data: No/Small trends in price differential</vt:lpstr>
      <vt:lpstr>Training Data: Much larger trends in price differential</vt:lpstr>
      <vt:lpstr>Distance Training vs Test: Highly heteroscedastic – danger!</vt:lpstr>
      <vt:lpstr>Cointegration</vt:lpstr>
      <vt:lpstr>Training Data: Five smallest cointegration p-values</vt:lpstr>
      <vt:lpstr>Test Data: Related stocks maintain their relationship</vt:lpstr>
      <vt:lpstr>Training Data: Some almost zero slope!</vt:lpstr>
      <vt:lpstr>Training Data: Much larger deviation in price differential</vt:lpstr>
      <vt:lpstr>Distance Training vs Test: Overall, no useful relationship</vt:lpstr>
      <vt:lpstr>Test Data: Related stocks had lowest p-value</vt:lpstr>
      <vt:lpstr>Conclusion</vt:lpstr>
      <vt:lpstr>Summary of Methods</vt:lpstr>
      <vt:lpstr>Conclusion</vt:lpstr>
    </vt:vector>
  </TitlesOfParts>
  <Company>Brush Dance,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Pairs Trading</dc:title>
  <dc:creator>Jeff Darling</dc:creator>
  <cp:lastModifiedBy>Jeff Darling</cp:lastModifiedBy>
  <cp:revision>14</cp:revision>
  <dcterms:created xsi:type="dcterms:W3CDTF">2014-03-15T04:24:40Z</dcterms:created>
  <dcterms:modified xsi:type="dcterms:W3CDTF">2014-03-15T16:55:35Z</dcterms:modified>
</cp:coreProperties>
</file>