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9"/>
  </p:notesMasterIdLst>
  <p:sldIdLst>
    <p:sldId id="256" r:id="rId2"/>
    <p:sldId id="262" r:id="rId3"/>
    <p:sldId id="263" r:id="rId4"/>
    <p:sldId id="265" r:id="rId5"/>
    <p:sldId id="258" r:id="rId6"/>
    <p:sldId id="261" r:id="rId7"/>
    <p:sldId id="264" r:id="rId8"/>
    <p:sldId id="267" r:id="rId9"/>
    <p:sldId id="266" r:id="rId10"/>
    <p:sldId id="268" r:id="rId11"/>
    <p:sldId id="269" r:id="rId12"/>
    <p:sldId id="259" r:id="rId13"/>
    <p:sldId id="270" r:id="rId14"/>
    <p:sldId id="271" r:id="rId15"/>
    <p:sldId id="272" r:id="rId16"/>
    <p:sldId id="273" r:id="rId17"/>
    <p:sldId id="274" r:id="rId18"/>
    <p:sldId id="275" r:id="rId19"/>
    <p:sldId id="276" r:id="rId20"/>
    <p:sldId id="277" r:id="rId21"/>
    <p:sldId id="278" r:id="rId22"/>
    <p:sldId id="279" r:id="rId23"/>
    <p:sldId id="281" r:id="rId24"/>
    <p:sldId id="282" r:id="rId25"/>
    <p:sldId id="283" r:id="rId26"/>
    <p:sldId id="284" r:id="rId27"/>
    <p:sldId id="285"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24" d="100"/>
          <a:sy n="124" d="100"/>
        </p:scale>
        <p:origin x="-13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BEE4A6-C8A4-8343-9683-C100B1581D7F}" type="datetimeFigureOut">
              <a:rPr lang="en-US" smtClean="0"/>
              <a:t>3/17/14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3ABD1C-1BD4-114E-800C-7A06A5BA9CDF}" type="slidenum">
              <a:rPr lang="en-US" smtClean="0"/>
              <a:t>‹#›</a:t>
            </a:fld>
            <a:endParaRPr lang="en-US"/>
          </a:p>
        </p:txBody>
      </p:sp>
    </p:spTree>
    <p:extLst>
      <p:ext uri="{BB962C8B-B14F-4D97-AF65-F5344CB8AC3E}">
        <p14:creationId xmlns:p14="http://schemas.microsoft.com/office/powerpoint/2010/main" val="27380544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Pairs trading is a method of trading two stocks with related prices.  When one stock outperforms the other, you sell the higher stock and buy the lower stock, betting on a reversion to mean.</a:t>
            </a:r>
          </a:p>
          <a:p>
            <a:endParaRPr lang="en-US" dirty="0" smtClean="0"/>
          </a:p>
          <a:p>
            <a:r>
              <a:rPr lang="en-US" dirty="0" smtClean="0"/>
              <a:t>Show example plot.</a:t>
            </a:r>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3</a:t>
            </a:fld>
            <a:endParaRPr lang="en-US"/>
          </a:p>
        </p:txBody>
      </p:sp>
    </p:spTree>
    <p:extLst>
      <p:ext uri="{BB962C8B-B14F-4D97-AF65-F5344CB8AC3E}">
        <p14:creationId xmlns:p14="http://schemas.microsoft.com/office/powerpoint/2010/main" val="3869670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we have the least sum-squares method, otherwise known as the distance method, which calculates the sum of squares difference between two series of stock prices.  The lower the SSD is, the better it is for pairs trading.</a:t>
            </a:r>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12</a:t>
            </a:fld>
            <a:endParaRPr lang="en-US"/>
          </a:p>
        </p:txBody>
      </p:sp>
    </p:spTree>
    <p:extLst>
      <p:ext uri="{BB962C8B-B14F-4D97-AF65-F5344CB8AC3E}">
        <p14:creationId xmlns:p14="http://schemas.microsoft.com/office/powerpoint/2010/main" val="540227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plot shows the 5 pairs with the smallest sum of squares distance.  Like the correlation method, the stock prices of each pair are still very close to each other for the most part.</a:t>
            </a:r>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13</a:t>
            </a:fld>
            <a:endParaRPr lang="en-US"/>
          </a:p>
        </p:txBody>
      </p:sp>
    </p:spTree>
    <p:extLst>
      <p:ext uri="{BB962C8B-B14F-4D97-AF65-F5344CB8AC3E}">
        <p14:creationId xmlns:p14="http://schemas.microsoft.com/office/powerpoint/2010/main" val="3519378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unlike the correlation method, we can see a much larger deviation of stock prices over time in the year 2013, which means pairs trading may not be a good idea if these deviations do not decrease.</a:t>
            </a:r>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14</a:t>
            </a:fld>
            <a:endParaRPr lang="en-US"/>
          </a:p>
        </p:txBody>
      </p:sp>
    </p:spTree>
    <p:extLst>
      <p:ext uri="{BB962C8B-B14F-4D97-AF65-F5344CB8AC3E}">
        <p14:creationId xmlns:p14="http://schemas.microsoft.com/office/powerpoint/2010/main" val="1344409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very small, if any, trends in price differentials in the training data set.</a:t>
            </a:r>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15</a:t>
            </a:fld>
            <a:endParaRPr lang="en-US"/>
          </a:p>
        </p:txBody>
      </p:sp>
    </p:spTree>
    <p:extLst>
      <p:ext uri="{BB962C8B-B14F-4D97-AF65-F5344CB8AC3E}">
        <p14:creationId xmlns:p14="http://schemas.microsoft.com/office/powerpoint/2010/main" val="2299694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we see much larger trends in the price differential, unlike the gap prices we say in the training data set.  It appears that some pairs have their differences</a:t>
            </a:r>
            <a:r>
              <a:rPr lang="en-US" baseline="0" dirty="0" smtClean="0"/>
              <a:t> continue to increase or decrease well towards the end of 2013, which puts into doubt whether using SSD is even viable.</a:t>
            </a:r>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16</a:t>
            </a:fld>
            <a:endParaRPr lang="en-US"/>
          </a:p>
        </p:txBody>
      </p:sp>
    </p:spTree>
    <p:extLst>
      <p:ext uri="{BB962C8B-B14F-4D97-AF65-F5344CB8AC3E}">
        <p14:creationId xmlns:p14="http://schemas.microsoft.com/office/powerpoint/2010/main" val="956879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scatterplot</a:t>
            </a:r>
            <a:r>
              <a:rPr lang="en-US" baseline="0" dirty="0" smtClean="0"/>
              <a:t> of the sum of squared distances between training and test data sets for 100 pairs shows a highly </a:t>
            </a:r>
            <a:r>
              <a:rPr lang="en-US" baseline="0" dirty="0" err="1" smtClean="0"/>
              <a:t>heteroscedastic</a:t>
            </a:r>
            <a:r>
              <a:rPr lang="en-US" baseline="0" dirty="0" smtClean="0"/>
              <a:t> plot, which indicates inconsistency in the SSD method.  Judging by the scale of the x and y axis, most stock pairs with low distances in 2011-2012 had much higher distances in 2013.  This implies that the prices of these pairs are not going to converge any time soon, which means pairs trading these stocks would create huge loss in profit.</a:t>
            </a:r>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17</a:t>
            </a:fld>
            <a:endParaRPr lang="en-US"/>
          </a:p>
        </p:txBody>
      </p:sp>
    </p:spTree>
    <p:extLst>
      <p:ext uri="{BB962C8B-B14F-4D97-AF65-F5344CB8AC3E}">
        <p14:creationId xmlns:p14="http://schemas.microsoft.com/office/powerpoint/2010/main" val="3657421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classic example of </a:t>
            </a:r>
            <a:r>
              <a:rPr lang="en-US" baseline="0" dirty="0" err="1" smtClean="0"/>
              <a:t>cointegration</a:t>
            </a:r>
            <a:r>
              <a:rPr lang="en-US" baseline="0" dirty="0" smtClean="0"/>
              <a:t> is two constrained random walks.  For example, a drunk and their dog.</a:t>
            </a:r>
          </a:p>
          <a:p>
            <a:endParaRPr lang="en-US" baseline="0" dirty="0" smtClean="0"/>
          </a:p>
          <a:p>
            <a:r>
              <a:rPr lang="en-US" baseline="0" dirty="0" smtClean="0"/>
              <a:t>The drunk makes a random walk, while their dog is on a random walk around them but constrained by the length of the leash.</a:t>
            </a:r>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18</a:t>
            </a:fld>
            <a:endParaRPr lang="en-US"/>
          </a:p>
        </p:txBody>
      </p:sp>
    </p:spTree>
    <p:extLst>
      <p:ext uri="{BB962C8B-B14F-4D97-AF65-F5344CB8AC3E}">
        <p14:creationId xmlns:p14="http://schemas.microsoft.com/office/powerpoint/2010/main" val="1280073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the five stock pairs with the smallest p-values from the </a:t>
            </a:r>
            <a:r>
              <a:rPr lang="en-US" baseline="0" dirty="0" err="1" smtClean="0"/>
              <a:t>cointegration</a:t>
            </a:r>
            <a:r>
              <a:rPr lang="en-US" baseline="0" dirty="0" smtClean="0"/>
              <a:t> test</a:t>
            </a:r>
            <a:endParaRPr lang="en-US" dirty="0" smtClean="0"/>
          </a:p>
          <a:p>
            <a:endParaRPr lang="en-US" dirty="0" smtClean="0"/>
          </a:p>
          <a:p>
            <a:r>
              <a:rPr lang="en-US" dirty="0" smtClean="0"/>
              <a:t>We can see that </a:t>
            </a:r>
            <a:r>
              <a:rPr lang="en-US" dirty="0" err="1" smtClean="0"/>
              <a:t>cointegration</a:t>
            </a:r>
            <a:r>
              <a:rPr lang="en-US" dirty="0" smtClean="0"/>
              <a:t> selects stocks differently than correlation and distance</a:t>
            </a:r>
            <a:r>
              <a:rPr lang="en-US" baseline="0" dirty="0" smtClean="0"/>
              <a:t> and does not rely on matched prices</a:t>
            </a:r>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19</a:t>
            </a:fld>
            <a:endParaRPr lang="en-US"/>
          </a:p>
        </p:txBody>
      </p:sp>
    </p:spTree>
    <p:extLst>
      <p:ext uri="{BB962C8B-B14F-4D97-AF65-F5344CB8AC3E}">
        <p14:creationId xmlns:p14="http://schemas.microsoft.com/office/powerpoint/2010/main" val="2323035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five pairs selected in the training data do not maintain </a:t>
            </a:r>
            <a:r>
              <a:rPr lang="en-US" baseline="0" dirty="0" err="1" smtClean="0"/>
              <a:t>cointegration</a:t>
            </a:r>
            <a:r>
              <a:rPr lang="en-US" baseline="0" dirty="0" smtClean="0"/>
              <a:t> in the test data.  Only two of the five have significant p-values for </a:t>
            </a:r>
            <a:r>
              <a:rPr lang="en-US" baseline="0" dirty="0" err="1" smtClean="0"/>
              <a:t>cointegration</a:t>
            </a:r>
            <a:r>
              <a:rPr lang="en-US" baseline="0" dirty="0" smtClean="0"/>
              <a:t>.</a:t>
            </a:r>
          </a:p>
          <a:p>
            <a:r>
              <a:rPr lang="en-US" baseline="0" dirty="0" smtClean="0"/>
              <a:t> </a:t>
            </a:r>
          </a:p>
          <a:p>
            <a:r>
              <a:rPr lang="en-US" baseline="0" dirty="0" smtClean="0"/>
              <a:t>These two pairs are A and B stocks, which are two classes of stock from the same company, so it is easy to see why they might better maintain a relationship.</a:t>
            </a:r>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20</a:t>
            </a:fld>
            <a:endParaRPr lang="en-US"/>
          </a:p>
        </p:txBody>
      </p:sp>
    </p:spTree>
    <p:extLst>
      <p:ext uri="{BB962C8B-B14F-4D97-AF65-F5344CB8AC3E}">
        <p14:creationId xmlns:p14="http://schemas.microsoft.com/office/powerpoint/2010/main" val="2486537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Cointegration</a:t>
            </a:r>
            <a:r>
              <a:rPr lang="en-US" dirty="0" smtClean="0"/>
              <a:t> testing on the training data does produce pairs with very even price differentials, but still with areas</a:t>
            </a:r>
            <a:r>
              <a:rPr lang="en-US" baseline="0" dirty="0" smtClean="0"/>
              <a:t> that could allow pairs trading.</a:t>
            </a:r>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21</a:t>
            </a:fld>
            <a:endParaRPr lang="en-US"/>
          </a:p>
        </p:txBody>
      </p:sp>
    </p:spTree>
    <p:extLst>
      <p:ext uri="{BB962C8B-B14F-4D97-AF65-F5344CB8AC3E}">
        <p14:creationId xmlns:p14="http://schemas.microsoft.com/office/powerpoint/2010/main" val="1499157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widely used methods to select stocks to pairs trade: Correlation, Distance, and </a:t>
            </a:r>
            <a:r>
              <a:rPr lang="en-US" dirty="0" err="1" smtClean="0"/>
              <a:t>Cointegration</a:t>
            </a:r>
            <a:r>
              <a:rPr lang="en-US" dirty="0" smtClean="0"/>
              <a:t>.</a:t>
            </a:r>
          </a:p>
          <a:p>
            <a:pPr lvl="1"/>
            <a:r>
              <a:rPr lang="en-US" dirty="0" smtClean="0"/>
              <a:t>Anecdotally, the stocks should be related in some known fashion.  A traditional example is Coke and Pepsi.</a:t>
            </a:r>
          </a:p>
          <a:p>
            <a:pPr lvl="1"/>
            <a:endParaRPr lang="en-US" dirty="0" smtClean="0"/>
          </a:p>
          <a:p>
            <a:r>
              <a:rPr lang="en-US" dirty="0" smtClean="0"/>
              <a:t>Our research attempts to answer two questions:</a:t>
            </a:r>
          </a:p>
          <a:p>
            <a:pPr lvl="1"/>
            <a:r>
              <a:rPr lang="en-US" dirty="0" smtClean="0"/>
              <a:t>Which method has the best predictive value?</a:t>
            </a:r>
          </a:p>
          <a:p>
            <a:pPr lvl="1"/>
            <a:r>
              <a:rPr lang="en-US" dirty="0" smtClean="0"/>
              <a:t>Is it important to know that the two stocks are related beyond numerical tests?</a:t>
            </a:r>
          </a:p>
          <a:p>
            <a:pPr lvl="1"/>
            <a:endParaRPr lang="en-US" dirty="0" smtClean="0"/>
          </a:p>
          <a:p>
            <a:r>
              <a:rPr lang="en-US" dirty="0" smtClean="0"/>
              <a:t>We evaluate the “best” 5 pairs for each method, and then plot the top 100.</a:t>
            </a:r>
          </a:p>
          <a:p>
            <a:pPr lvl="1"/>
            <a:r>
              <a:rPr lang="en-US" dirty="0" smtClean="0"/>
              <a:t>Training Data: 	2011-2012 NASDAQ</a:t>
            </a:r>
          </a:p>
          <a:p>
            <a:pPr lvl="1"/>
            <a:r>
              <a:rPr lang="en-US" dirty="0" smtClean="0"/>
              <a:t>Test Data: 		2013 NASDAQ</a:t>
            </a:r>
          </a:p>
        </p:txBody>
      </p:sp>
      <p:sp>
        <p:nvSpPr>
          <p:cNvPr id="4" name="Slide Number Placeholder 3"/>
          <p:cNvSpPr>
            <a:spLocks noGrp="1"/>
          </p:cNvSpPr>
          <p:nvPr>
            <p:ph type="sldNum" sz="quarter" idx="10"/>
          </p:nvPr>
        </p:nvSpPr>
        <p:spPr/>
        <p:txBody>
          <a:bodyPr/>
          <a:lstStyle/>
          <a:p>
            <a:fld id="{473ABD1C-1BD4-114E-800C-7A06A5BA9CDF}" type="slidenum">
              <a:rPr lang="en-US" smtClean="0"/>
              <a:t>4</a:t>
            </a:fld>
            <a:endParaRPr lang="en-US"/>
          </a:p>
        </p:txBody>
      </p:sp>
    </p:spTree>
    <p:extLst>
      <p:ext uri="{BB962C8B-B14F-4D97-AF65-F5344CB8AC3E}">
        <p14:creationId xmlns:p14="http://schemas.microsoft.com/office/powerpoint/2010/main" val="1089767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we can see that the test data does not maintain the flat</a:t>
            </a:r>
            <a:r>
              <a:rPr lang="en-US" baseline="0" dirty="0" smtClean="0"/>
              <a:t> slope – the pairs drift apart – except for the two pairs that are more strongly related.</a:t>
            </a:r>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22</a:t>
            </a:fld>
            <a:endParaRPr lang="en-US"/>
          </a:p>
        </p:txBody>
      </p:sp>
    </p:spTree>
    <p:extLst>
      <p:ext uri="{BB962C8B-B14F-4D97-AF65-F5344CB8AC3E}">
        <p14:creationId xmlns:p14="http://schemas.microsoft.com/office/powerpoint/2010/main" val="3150873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x-axis</a:t>
            </a:r>
            <a:r>
              <a:rPr lang="en-US" baseline="0" dirty="0" smtClean="0"/>
              <a:t> ranges from ~0 to 2e-11 – these are very small training p-values</a:t>
            </a:r>
            <a:endParaRPr lang="en-US" dirty="0" smtClean="0"/>
          </a:p>
          <a:p>
            <a:endParaRPr lang="en-US" dirty="0" smtClean="0"/>
          </a:p>
          <a:p>
            <a:r>
              <a:rPr lang="en-US" dirty="0" smtClean="0"/>
              <a:t>Looking at a</a:t>
            </a:r>
            <a:r>
              <a:rPr lang="en-US" baseline="0" dirty="0" smtClean="0"/>
              <a:t> scatter plot of the p-values between training and test data, even minute training p-values are almost uniformly distributed between 0 and 1 – no relationship.</a:t>
            </a:r>
          </a:p>
        </p:txBody>
      </p:sp>
      <p:sp>
        <p:nvSpPr>
          <p:cNvPr id="4" name="Slide Number Placeholder 3"/>
          <p:cNvSpPr>
            <a:spLocks noGrp="1"/>
          </p:cNvSpPr>
          <p:nvPr>
            <p:ph type="sldNum" sz="quarter" idx="10"/>
          </p:nvPr>
        </p:nvSpPr>
        <p:spPr/>
        <p:txBody>
          <a:bodyPr/>
          <a:lstStyle/>
          <a:p>
            <a:fld id="{473ABD1C-1BD4-114E-800C-7A06A5BA9CDF}" type="slidenum">
              <a:rPr lang="en-US" smtClean="0"/>
              <a:t>23</a:t>
            </a:fld>
            <a:endParaRPr lang="en-US"/>
          </a:p>
        </p:txBody>
      </p:sp>
    </p:spTree>
    <p:extLst>
      <p:ext uri="{BB962C8B-B14F-4D97-AF65-F5344CB8AC3E}">
        <p14:creationId xmlns:p14="http://schemas.microsoft.com/office/powerpoint/2010/main" val="1600306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related stocks, however, still have significant p-values.  It would be worth evaluating other related or A/B class stocks to see if they also behave in this way.</a:t>
            </a:r>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24</a:t>
            </a:fld>
            <a:endParaRPr lang="en-US"/>
          </a:p>
        </p:txBody>
      </p:sp>
    </p:spTree>
    <p:extLst>
      <p:ext uri="{BB962C8B-B14F-4D97-AF65-F5344CB8AC3E}">
        <p14:creationId xmlns:p14="http://schemas.microsoft.com/office/powerpoint/2010/main" val="1184909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a:t>
            </a:r>
          </a:p>
          <a:p>
            <a:pPr lvl="1"/>
            <a:r>
              <a:rPr lang="en-US" dirty="0" smtClean="0"/>
              <a:t>While correlation selected stocks that seemed to remain near, the scatter plot showed a dangerous variability in results.</a:t>
            </a:r>
          </a:p>
          <a:p>
            <a:endParaRPr lang="en-US" dirty="0" smtClean="0"/>
          </a:p>
          <a:p>
            <a:r>
              <a:rPr lang="en-US" dirty="0" smtClean="0"/>
              <a:t>Distance:</a:t>
            </a:r>
          </a:p>
          <a:p>
            <a:pPr lvl="1"/>
            <a:r>
              <a:rPr lang="en-US" dirty="0" smtClean="0"/>
              <a:t>Of the three methods, distance performed the worst, with the largest movement away from the mean.</a:t>
            </a:r>
          </a:p>
          <a:p>
            <a:pPr lvl="1"/>
            <a:r>
              <a:rPr lang="en-US" dirty="0" smtClean="0"/>
              <a:t>In addition, scatter plot shows dangerous variability in results.</a:t>
            </a:r>
          </a:p>
          <a:p>
            <a:pPr lvl="1"/>
            <a:endParaRPr lang="en-US" dirty="0" smtClean="0"/>
          </a:p>
          <a:p>
            <a:r>
              <a:rPr lang="en-US" dirty="0" err="1" smtClean="0"/>
              <a:t>Cointegration</a:t>
            </a:r>
            <a:r>
              <a:rPr lang="en-US" dirty="0" smtClean="0"/>
              <a:t>:</a:t>
            </a:r>
          </a:p>
          <a:p>
            <a:pPr lvl="1"/>
            <a:r>
              <a:rPr lang="en-US" dirty="0" smtClean="0"/>
              <a:t>Overall, </a:t>
            </a:r>
            <a:r>
              <a:rPr lang="en-US" dirty="0" err="1" smtClean="0"/>
              <a:t>cointegration</a:t>
            </a:r>
            <a:r>
              <a:rPr lang="en-US" dirty="0" smtClean="0"/>
              <a:t> cannot be used to mine pairs to trade</a:t>
            </a:r>
          </a:p>
          <a:p>
            <a:pPr lvl="1"/>
            <a:r>
              <a:rPr lang="en-US" dirty="0" smtClean="0"/>
              <a:t>However, there is some indication that related stock pairs selected by </a:t>
            </a:r>
            <a:r>
              <a:rPr lang="en-US" dirty="0" err="1" smtClean="0"/>
              <a:t>cointegration</a:t>
            </a:r>
            <a:r>
              <a:rPr lang="en-US" dirty="0" smtClean="0"/>
              <a:t> might outperform the other methods and be viable pairs to trade</a:t>
            </a:r>
          </a:p>
        </p:txBody>
      </p:sp>
      <p:sp>
        <p:nvSpPr>
          <p:cNvPr id="4" name="Slide Number Placeholder 3"/>
          <p:cNvSpPr>
            <a:spLocks noGrp="1"/>
          </p:cNvSpPr>
          <p:nvPr>
            <p:ph type="sldNum" sz="quarter" idx="10"/>
          </p:nvPr>
        </p:nvSpPr>
        <p:spPr/>
        <p:txBody>
          <a:bodyPr/>
          <a:lstStyle/>
          <a:p>
            <a:fld id="{473ABD1C-1BD4-114E-800C-7A06A5BA9CDF}" type="slidenum">
              <a:rPr lang="en-US" smtClean="0"/>
              <a:t>26</a:t>
            </a:fld>
            <a:endParaRPr lang="en-US"/>
          </a:p>
        </p:txBody>
      </p:sp>
    </p:spTree>
    <p:extLst>
      <p:ext uri="{BB962C8B-B14F-4D97-AF65-F5344CB8AC3E}">
        <p14:creationId xmlns:p14="http://schemas.microsoft.com/office/powerpoint/2010/main" val="94436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Overall, there is no evidence to refute anecdotal advice to only evaluate stock pairs with a known relationship.</a:t>
            </a:r>
          </a:p>
          <a:p>
            <a:endParaRPr lang="en-US" dirty="0" smtClean="0"/>
          </a:p>
          <a:p>
            <a:r>
              <a:rPr lang="en-US" dirty="0" smtClean="0"/>
              <a:t>Suggest further evaluation of </a:t>
            </a:r>
            <a:r>
              <a:rPr lang="en-US" dirty="0" err="1" smtClean="0"/>
              <a:t>cointegration</a:t>
            </a:r>
            <a:r>
              <a:rPr lang="en-US" dirty="0" smtClean="0"/>
              <a:t> as a method of selecting related stock pairs.</a:t>
            </a:r>
          </a:p>
          <a:p>
            <a:endParaRPr lang="en-US" dirty="0" smtClean="0"/>
          </a:p>
          <a:p>
            <a:r>
              <a:rPr lang="en-US" dirty="0" smtClean="0"/>
              <a:t>Correlation and distance methods see larger spreads over time even for related stock pairs.  Use of these methods is not recommended.</a:t>
            </a:r>
          </a:p>
        </p:txBody>
      </p:sp>
      <p:sp>
        <p:nvSpPr>
          <p:cNvPr id="4" name="Slide Number Placeholder 3"/>
          <p:cNvSpPr>
            <a:spLocks noGrp="1"/>
          </p:cNvSpPr>
          <p:nvPr>
            <p:ph type="sldNum" sz="quarter" idx="10"/>
          </p:nvPr>
        </p:nvSpPr>
        <p:spPr/>
        <p:txBody>
          <a:bodyPr/>
          <a:lstStyle/>
          <a:p>
            <a:fld id="{473ABD1C-1BD4-114E-800C-7A06A5BA9CDF}" type="slidenum">
              <a:rPr lang="en-US" smtClean="0"/>
              <a:t>27</a:t>
            </a:fld>
            <a:endParaRPr lang="en-US"/>
          </a:p>
        </p:txBody>
      </p:sp>
    </p:spTree>
    <p:extLst>
      <p:ext uri="{BB962C8B-B14F-4D97-AF65-F5344CB8AC3E}">
        <p14:creationId xmlns:p14="http://schemas.microsoft.com/office/powerpoint/2010/main" val="87688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5</a:t>
            </a:fld>
            <a:endParaRPr lang="en-US"/>
          </a:p>
        </p:txBody>
      </p:sp>
    </p:spTree>
    <p:extLst>
      <p:ext uri="{BB962C8B-B14F-4D97-AF65-F5344CB8AC3E}">
        <p14:creationId xmlns:p14="http://schemas.microsoft.com/office/powerpoint/2010/main" val="3135512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a:t>
            </a:r>
            <a:r>
              <a:rPr lang="en-US" baseline="0" dirty="0" smtClean="0"/>
              <a:t> is the most basic approach for the pairs trading strategy.  It makes sense to pick two stocks whose prices are highly correlated, since this indicates that the two stocks are closely related.  But the question is, how valuable is this approach?  Anyone can easily calculate the correlation between 2 historical stock prices, and even if one does not want to calculate it themselves, there are websites that will display the correlation between different stocks, such as this one.</a:t>
            </a:r>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6</a:t>
            </a:fld>
            <a:endParaRPr lang="en-US"/>
          </a:p>
        </p:txBody>
      </p:sp>
    </p:spTree>
    <p:extLst>
      <p:ext uri="{BB962C8B-B14F-4D97-AF65-F5344CB8AC3E}">
        <p14:creationId xmlns:p14="http://schemas.microsoft.com/office/powerpoint/2010/main" val="521940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2011-2012,</a:t>
            </a:r>
            <a:r>
              <a:rPr lang="en-US" baseline="0" dirty="0" smtClean="0"/>
              <a:t> t</a:t>
            </a:r>
            <a:r>
              <a:rPr lang="en-US" dirty="0" smtClean="0"/>
              <a:t>hese are the five pairs of stocks with the highest</a:t>
            </a:r>
            <a:r>
              <a:rPr lang="en-US" baseline="0" dirty="0" smtClean="0"/>
              <a:t> </a:t>
            </a:r>
            <a:r>
              <a:rPr lang="en-US" dirty="0" smtClean="0"/>
              <a:t>correlation.</a:t>
            </a:r>
            <a:r>
              <a:rPr lang="en-US" baseline="0" dirty="0" smtClean="0"/>
              <a:t>  </a:t>
            </a:r>
          </a:p>
          <a:p>
            <a:endParaRPr lang="en-US" baseline="0" dirty="0" smtClean="0"/>
          </a:p>
          <a:p>
            <a:r>
              <a:rPr lang="en-US" baseline="0" dirty="0" smtClean="0"/>
              <a:t>We can see that the stock prices are VERY CLOSE to each other with these stock pairs.</a:t>
            </a:r>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7</a:t>
            </a:fld>
            <a:endParaRPr lang="en-US"/>
          </a:p>
        </p:txBody>
      </p:sp>
    </p:spTree>
    <p:extLst>
      <p:ext uri="{BB962C8B-B14F-4D97-AF65-F5344CB8AC3E}">
        <p14:creationId xmlns:p14="http://schemas.microsoft.com/office/powerpoint/2010/main" val="1824158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2013, we see that the same pairs of stocks from the previous two years to be very highly</a:t>
            </a:r>
            <a:r>
              <a:rPr lang="en-US" baseline="0" dirty="0" smtClean="0"/>
              <a:t> correlated with one another.  This makes us wonder if the correlation really is a valuable measure for pairs trading, but before we decide that, let’s examine a few more plots.</a:t>
            </a:r>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8</a:t>
            </a:fld>
            <a:endParaRPr lang="en-US"/>
          </a:p>
        </p:txBody>
      </p:sp>
    </p:spTree>
    <p:extLst>
      <p:ext uri="{BB962C8B-B14F-4D97-AF65-F5344CB8AC3E}">
        <p14:creationId xmlns:p14="http://schemas.microsoft.com/office/powerpoint/2010/main" val="1917538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look at the gap in stock</a:t>
            </a:r>
            <a:r>
              <a:rPr lang="en-US" baseline="0" dirty="0" smtClean="0"/>
              <a:t> prices for the stock prices in 2011 and 2012.  There are very small to no trends in the price differentials.</a:t>
            </a:r>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9</a:t>
            </a:fld>
            <a:endParaRPr lang="en-US"/>
          </a:p>
        </p:txBody>
      </p:sp>
    </p:spTree>
    <p:extLst>
      <p:ext uri="{BB962C8B-B14F-4D97-AF65-F5344CB8AC3E}">
        <p14:creationId xmlns:p14="http://schemas.microsoft.com/office/powerpoint/2010/main" val="3969999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2013 data also shows very little to no trends in the price differentials of the</a:t>
            </a:r>
            <a:r>
              <a:rPr lang="en-US" baseline="0" dirty="0" smtClean="0"/>
              <a:t> highly correlated stock prices.</a:t>
            </a:r>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10</a:t>
            </a:fld>
            <a:endParaRPr lang="en-US"/>
          </a:p>
        </p:txBody>
      </p:sp>
    </p:spTree>
    <p:extLst>
      <p:ext uri="{BB962C8B-B14F-4D97-AF65-F5344CB8AC3E}">
        <p14:creationId xmlns:p14="http://schemas.microsoft.com/office/powerpoint/2010/main" val="2533292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explore a scatterplot</a:t>
            </a:r>
            <a:r>
              <a:rPr lang="en-US" baseline="0" dirty="0" smtClean="0"/>
              <a:t> of the correlations of the 100 most highly correlated stock pairs in the training and test data sets and how see how consistent the correlation method is for many stocks.  This plot is highly </a:t>
            </a:r>
            <a:r>
              <a:rPr lang="en-US" baseline="0" dirty="0" err="1" smtClean="0"/>
              <a:t>heteroscedastic</a:t>
            </a:r>
            <a:r>
              <a:rPr lang="en-US" baseline="0" dirty="0" smtClean="0"/>
              <a:t> and shows many inconsistencies, such as having many stock pairs in 2011-2012 having high correlation and then having much lower correlation in 2013.  This implies that correlation may not be the best method to use.</a:t>
            </a:r>
            <a:endParaRPr lang="en-US" dirty="0"/>
          </a:p>
        </p:txBody>
      </p:sp>
      <p:sp>
        <p:nvSpPr>
          <p:cNvPr id="4" name="Slide Number Placeholder 3"/>
          <p:cNvSpPr>
            <a:spLocks noGrp="1"/>
          </p:cNvSpPr>
          <p:nvPr>
            <p:ph type="sldNum" sz="quarter" idx="10"/>
          </p:nvPr>
        </p:nvSpPr>
        <p:spPr/>
        <p:txBody>
          <a:bodyPr/>
          <a:lstStyle/>
          <a:p>
            <a:fld id="{473ABD1C-1BD4-114E-800C-7A06A5BA9CDF}" type="slidenum">
              <a:rPr lang="en-US" smtClean="0"/>
              <a:t>11</a:t>
            </a:fld>
            <a:endParaRPr lang="en-US"/>
          </a:p>
        </p:txBody>
      </p:sp>
    </p:spTree>
    <p:extLst>
      <p:ext uri="{BB962C8B-B14F-4D97-AF65-F5344CB8AC3E}">
        <p14:creationId xmlns:p14="http://schemas.microsoft.com/office/powerpoint/2010/main" val="1844831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EC570F-06D5-1140-AA07-8A487163C393}" type="datetimeFigureOut">
              <a:rPr lang="en-US" smtClean="0"/>
              <a:t>3/17/14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4FB2B-D5E9-7644-BB4F-190561CAD391}"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C570F-06D5-1140-AA07-8A487163C393}" type="datetimeFigureOut">
              <a:rPr lang="en-US" smtClean="0"/>
              <a:t>3/17/14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4FB2B-D5E9-7644-BB4F-190561CAD39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EC570F-06D5-1140-AA07-8A487163C393}" type="datetimeFigureOut">
              <a:rPr lang="en-US" smtClean="0"/>
              <a:t>3/17/14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4FB2B-D5E9-7644-BB4F-190561CAD39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C570F-06D5-1140-AA07-8A487163C393}" type="datetimeFigureOut">
              <a:rPr lang="en-US" smtClean="0"/>
              <a:t>3/17/14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4FB2B-D5E9-7644-BB4F-190561CAD39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C570F-06D5-1140-AA07-8A487163C393}" type="datetimeFigureOut">
              <a:rPr lang="en-US" smtClean="0"/>
              <a:t>3/17/14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4FB2B-D5E9-7644-BB4F-190561CAD391}"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EC570F-06D5-1140-AA07-8A487163C393}" type="datetimeFigureOut">
              <a:rPr lang="en-US" smtClean="0"/>
              <a:t>3/17/14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4FB2B-D5E9-7644-BB4F-190561CAD39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EC570F-06D5-1140-AA07-8A487163C393}" type="datetimeFigureOut">
              <a:rPr lang="en-US" smtClean="0"/>
              <a:t>3/17/14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64FB2B-D5E9-7644-BB4F-190561CAD391}"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EC570F-06D5-1140-AA07-8A487163C393}" type="datetimeFigureOut">
              <a:rPr lang="en-US" smtClean="0"/>
              <a:t>3/17/14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64FB2B-D5E9-7644-BB4F-190561CAD39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C570F-06D5-1140-AA07-8A487163C393}" type="datetimeFigureOut">
              <a:rPr lang="en-US" smtClean="0"/>
              <a:t>3/17/14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64FB2B-D5E9-7644-BB4F-190561CAD39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C570F-06D5-1140-AA07-8A487163C393}" type="datetimeFigureOut">
              <a:rPr lang="en-US" smtClean="0"/>
              <a:t>3/17/14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4FB2B-D5E9-7644-BB4F-190561CAD391}"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C570F-06D5-1140-AA07-8A487163C393}" type="datetimeFigureOut">
              <a:rPr lang="en-US" smtClean="0"/>
              <a:t>3/17/14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4FB2B-D5E9-7644-BB4F-190561CAD39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EC570F-06D5-1140-AA07-8A487163C393}" type="datetimeFigureOut">
              <a:rPr lang="en-US" smtClean="0"/>
              <a:t>3/17/14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D64FB2B-D5E9-7644-BB4F-190561CAD39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Pairs Trading</a:t>
            </a:r>
            <a:endParaRPr lang="en-US" dirty="0"/>
          </a:p>
        </p:txBody>
      </p:sp>
      <p:sp>
        <p:nvSpPr>
          <p:cNvPr id="3" name="Subtitle 2"/>
          <p:cNvSpPr>
            <a:spLocks noGrp="1"/>
          </p:cNvSpPr>
          <p:nvPr>
            <p:ph type="subTitle" idx="1"/>
          </p:nvPr>
        </p:nvSpPr>
        <p:spPr>
          <a:xfrm>
            <a:off x="685800" y="3505200"/>
            <a:ext cx="6400800" cy="2438400"/>
          </a:xfrm>
        </p:spPr>
        <p:txBody>
          <a:bodyPr>
            <a:normAutofit/>
          </a:bodyPr>
          <a:lstStyle/>
          <a:p>
            <a:r>
              <a:rPr lang="en-US" dirty="0" smtClean="0"/>
              <a:t>Evaluation of Selection Methods</a:t>
            </a:r>
          </a:p>
          <a:p>
            <a:r>
              <a:rPr lang="en-US" dirty="0" smtClean="0"/>
              <a:t>Jeff Darling</a:t>
            </a:r>
          </a:p>
          <a:p>
            <a:r>
              <a:rPr lang="en-US" dirty="0" smtClean="0"/>
              <a:t>Willy </a:t>
            </a:r>
            <a:r>
              <a:rPr lang="en-US" dirty="0" smtClean="0"/>
              <a:t>Lai</a:t>
            </a:r>
          </a:p>
          <a:p>
            <a:endParaRPr lang="en-US" dirty="0"/>
          </a:p>
          <a:p>
            <a:r>
              <a:rPr lang="en-US" dirty="0"/>
              <a:t>https://</a:t>
            </a:r>
            <a:r>
              <a:rPr lang="en-US" dirty="0" err="1"/>
              <a:t>github.com</a:t>
            </a:r>
            <a:r>
              <a:rPr lang="en-US" dirty="0"/>
              <a:t>/</a:t>
            </a:r>
            <a:r>
              <a:rPr lang="en-US" dirty="0" err="1"/>
              <a:t>jeffreydarling</a:t>
            </a:r>
            <a:r>
              <a:rPr lang="en-US" dirty="0"/>
              <a:t>/222project</a:t>
            </a:r>
            <a:endParaRPr lang="en-US" dirty="0"/>
          </a:p>
        </p:txBody>
      </p:sp>
    </p:spTree>
    <p:extLst>
      <p:ext uri="{BB962C8B-B14F-4D97-AF65-F5344CB8AC3E}">
        <p14:creationId xmlns:p14="http://schemas.microsoft.com/office/powerpoint/2010/main" val="1836452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759" y="1577451"/>
            <a:ext cx="7160481" cy="5251020"/>
          </a:xfrm>
          <a:prstGeom prst="rect">
            <a:avLst/>
          </a:prstGeom>
        </p:spPr>
      </p:pic>
      <p:sp>
        <p:nvSpPr>
          <p:cNvPr id="6" name="Title 1"/>
          <p:cNvSpPr>
            <a:spLocks noGrp="1"/>
          </p:cNvSpPr>
          <p:nvPr>
            <p:ph type="title"/>
          </p:nvPr>
        </p:nvSpPr>
        <p:spPr>
          <a:xfrm>
            <a:off x="457200" y="381000"/>
            <a:ext cx="8229600" cy="990600"/>
          </a:xfrm>
        </p:spPr>
        <p:txBody>
          <a:bodyPr>
            <a:normAutofit fontScale="90000"/>
          </a:bodyPr>
          <a:lstStyle/>
          <a:p>
            <a:r>
              <a:rPr lang="en-US" dirty="0" smtClean="0"/>
              <a:t>Test Data:</a:t>
            </a:r>
            <a:br>
              <a:rPr lang="en-US" dirty="0" smtClean="0"/>
            </a:br>
            <a:r>
              <a:rPr lang="en-US" dirty="0" smtClean="0"/>
              <a:t>No/Small trends in price differential</a:t>
            </a:r>
            <a:endParaRPr lang="en-US" dirty="0"/>
          </a:p>
        </p:txBody>
      </p:sp>
    </p:spTree>
    <p:extLst>
      <p:ext uri="{BB962C8B-B14F-4D97-AF65-F5344CB8AC3E}">
        <p14:creationId xmlns:p14="http://schemas.microsoft.com/office/powerpoint/2010/main" val="1866145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759" y="1577451"/>
            <a:ext cx="7160481" cy="5251019"/>
          </a:xfrm>
          <a:prstGeom prst="rect">
            <a:avLst/>
          </a:prstGeom>
        </p:spPr>
      </p:pic>
      <p:sp>
        <p:nvSpPr>
          <p:cNvPr id="6" name="Title 1"/>
          <p:cNvSpPr>
            <a:spLocks noGrp="1"/>
          </p:cNvSpPr>
          <p:nvPr>
            <p:ph type="title"/>
          </p:nvPr>
        </p:nvSpPr>
        <p:spPr>
          <a:xfrm>
            <a:off x="457200" y="381000"/>
            <a:ext cx="8229600" cy="990600"/>
          </a:xfrm>
        </p:spPr>
        <p:txBody>
          <a:bodyPr>
            <a:normAutofit fontScale="90000"/>
          </a:bodyPr>
          <a:lstStyle/>
          <a:p>
            <a:r>
              <a:rPr lang="en-US" dirty="0" smtClean="0"/>
              <a:t>Correlation Training </a:t>
            </a:r>
            <a:r>
              <a:rPr lang="en-US" dirty="0" err="1" smtClean="0"/>
              <a:t>vs</a:t>
            </a:r>
            <a:r>
              <a:rPr lang="en-US" dirty="0" smtClean="0"/>
              <a:t> Test:</a:t>
            </a:r>
            <a:br>
              <a:rPr lang="en-US" dirty="0" smtClean="0"/>
            </a:br>
            <a:r>
              <a:rPr lang="en-US" dirty="0" smtClean="0"/>
              <a:t>Highly </a:t>
            </a:r>
            <a:r>
              <a:rPr lang="en-US" dirty="0" err="1" smtClean="0"/>
              <a:t>heteroscedastic</a:t>
            </a:r>
            <a:r>
              <a:rPr lang="en-US" dirty="0" smtClean="0"/>
              <a:t> – danger!</a:t>
            </a:r>
            <a:endParaRPr lang="en-US" dirty="0"/>
          </a:p>
        </p:txBody>
      </p:sp>
    </p:spTree>
    <p:extLst>
      <p:ext uri="{BB962C8B-B14F-4D97-AF65-F5344CB8AC3E}">
        <p14:creationId xmlns:p14="http://schemas.microsoft.com/office/powerpoint/2010/main" val="2130789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sum-squares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771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759" y="1577451"/>
            <a:ext cx="7160480" cy="5251019"/>
          </a:xfrm>
          <a:prstGeom prst="rect">
            <a:avLst/>
          </a:prstGeom>
        </p:spPr>
      </p:pic>
      <p:sp>
        <p:nvSpPr>
          <p:cNvPr id="6" name="Title 1"/>
          <p:cNvSpPr>
            <a:spLocks noGrp="1"/>
          </p:cNvSpPr>
          <p:nvPr>
            <p:ph type="title"/>
          </p:nvPr>
        </p:nvSpPr>
        <p:spPr>
          <a:xfrm>
            <a:off x="457200" y="381000"/>
            <a:ext cx="8229600" cy="990600"/>
          </a:xfrm>
        </p:spPr>
        <p:txBody>
          <a:bodyPr>
            <a:normAutofit fontScale="90000"/>
          </a:bodyPr>
          <a:lstStyle/>
          <a:p>
            <a:r>
              <a:rPr lang="en-US" dirty="0" smtClean="0"/>
              <a:t>Training Data:</a:t>
            </a:r>
            <a:br>
              <a:rPr lang="en-US" dirty="0" smtClean="0"/>
            </a:br>
            <a:r>
              <a:rPr lang="en-US" dirty="0" smtClean="0"/>
              <a:t>Five smallest sum-square distance pairs</a:t>
            </a:r>
            <a:endParaRPr lang="en-US" dirty="0"/>
          </a:p>
        </p:txBody>
      </p:sp>
    </p:spTree>
    <p:extLst>
      <p:ext uri="{BB962C8B-B14F-4D97-AF65-F5344CB8AC3E}">
        <p14:creationId xmlns:p14="http://schemas.microsoft.com/office/powerpoint/2010/main" val="44762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759" y="1577451"/>
            <a:ext cx="7160480" cy="5251018"/>
          </a:xfrm>
          <a:prstGeom prst="rect">
            <a:avLst/>
          </a:prstGeom>
        </p:spPr>
      </p:pic>
      <p:sp>
        <p:nvSpPr>
          <p:cNvPr id="6" name="Title 1"/>
          <p:cNvSpPr>
            <a:spLocks noGrp="1"/>
          </p:cNvSpPr>
          <p:nvPr>
            <p:ph type="title"/>
          </p:nvPr>
        </p:nvSpPr>
        <p:spPr>
          <a:xfrm>
            <a:off x="457200" y="381000"/>
            <a:ext cx="8229600" cy="990600"/>
          </a:xfrm>
        </p:spPr>
        <p:txBody>
          <a:bodyPr>
            <a:normAutofit fontScale="90000"/>
          </a:bodyPr>
          <a:lstStyle/>
          <a:p>
            <a:r>
              <a:rPr lang="en-US" dirty="0" smtClean="0"/>
              <a:t>Test Data:</a:t>
            </a:r>
            <a:br>
              <a:rPr lang="en-US" dirty="0" smtClean="0"/>
            </a:br>
            <a:r>
              <a:rPr lang="en-US" dirty="0" smtClean="0"/>
              <a:t>Much larger deviation as time passes</a:t>
            </a:r>
            <a:endParaRPr lang="en-US" dirty="0"/>
          </a:p>
        </p:txBody>
      </p:sp>
    </p:spTree>
    <p:extLst>
      <p:ext uri="{BB962C8B-B14F-4D97-AF65-F5344CB8AC3E}">
        <p14:creationId xmlns:p14="http://schemas.microsoft.com/office/powerpoint/2010/main" val="353524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759" y="1577451"/>
            <a:ext cx="7160479" cy="5251018"/>
          </a:xfrm>
          <a:prstGeom prst="rect">
            <a:avLst/>
          </a:prstGeom>
        </p:spPr>
      </p:pic>
      <p:sp>
        <p:nvSpPr>
          <p:cNvPr id="6" name="Title 1"/>
          <p:cNvSpPr>
            <a:spLocks noGrp="1"/>
          </p:cNvSpPr>
          <p:nvPr>
            <p:ph type="title"/>
          </p:nvPr>
        </p:nvSpPr>
        <p:spPr>
          <a:xfrm>
            <a:off x="457200" y="381000"/>
            <a:ext cx="8229600" cy="990600"/>
          </a:xfrm>
        </p:spPr>
        <p:txBody>
          <a:bodyPr>
            <a:normAutofit fontScale="90000"/>
          </a:bodyPr>
          <a:lstStyle/>
          <a:p>
            <a:r>
              <a:rPr lang="en-US" dirty="0" smtClean="0"/>
              <a:t>Training Data:</a:t>
            </a:r>
            <a:br>
              <a:rPr lang="en-US" dirty="0" smtClean="0"/>
            </a:br>
            <a:r>
              <a:rPr lang="en-US" dirty="0" smtClean="0"/>
              <a:t>No/Small trends in price differential</a:t>
            </a:r>
            <a:endParaRPr lang="en-US" dirty="0"/>
          </a:p>
        </p:txBody>
      </p:sp>
    </p:spTree>
    <p:extLst>
      <p:ext uri="{BB962C8B-B14F-4D97-AF65-F5344CB8AC3E}">
        <p14:creationId xmlns:p14="http://schemas.microsoft.com/office/powerpoint/2010/main" val="2549103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759" y="1577451"/>
            <a:ext cx="7160479" cy="5251017"/>
          </a:xfrm>
          <a:prstGeom prst="rect">
            <a:avLst/>
          </a:prstGeom>
        </p:spPr>
      </p:pic>
      <p:sp>
        <p:nvSpPr>
          <p:cNvPr id="6" name="Title 1"/>
          <p:cNvSpPr>
            <a:spLocks noGrp="1"/>
          </p:cNvSpPr>
          <p:nvPr>
            <p:ph type="title"/>
          </p:nvPr>
        </p:nvSpPr>
        <p:spPr>
          <a:xfrm>
            <a:off x="457200" y="381000"/>
            <a:ext cx="8229600" cy="990600"/>
          </a:xfrm>
        </p:spPr>
        <p:txBody>
          <a:bodyPr>
            <a:normAutofit fontScale="90000"/>
          </a:bodyPr>
          <a:lstStyle/>
          <a:p>
            <a:r>
              <a:rPr lang="en-US" dirty="0" smtClean="0"/>
              <a:t>Test Data:</a:t>
            </a:r>
            <a:br>
              <a:rPr lang="en-US" dirty="0" smtClean="0"/>
            </a:br>
            <a:r>
              <a:rPr lang="en-US" dirty="0" smtClean="0"/>
              <a:t>Much larger trends in price differential</a:t>
            </a:r>
            <a:endParaRPr lang="en-US" dirty="0"/>
          </a:p>
        </p:txBody>
      </p:sp>
    </p:spTree>
    <p:extLst>
      <p:ext uri="{BB962C8B-B14F-4D97-AF65-F5344CB8AC3E}">
        <p14:creationId xmlns:p14="http://schemas.microsoft.com/office/powerpoint/2010/main" val="288426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759" y="1577451"/>
            <a:ext cx="7160480" cy="5251019"/>
          </a:xfrm>
          <a:prstGeom prst="rect">
            <a:avLst/>
          </a:prstGeom>
        </p:spPr>
      </p:pic>
      <p:sp>
        <p:nvSpPr>
          <p:cNvPr id="6" name="Title 1"/>
          <p:cNvSpPr>
            <a:spLocks noGrp="1"/>
          </p:cNvSpPr>
          <p:nvPr>
            <p:ph type="title"/>
          </p:nvPr>
        </p:nvSpPr>
        <p:spPr>
          <a:xfrm>
            <a:off x="457200" y="381000"/>
            <a:ext cx="8229600" cy="990600"/>
          </a:xfrm>
        </p:spPr>
        <p:txBody>
          <a:bodyPr>
            <a:normAutofit fontScale="90000"/>
          </a:bodyPr>
          <a:lstStyle/>
          <a:p>
            <a:r>
              <a:rPr lang="en-US" dirty="0" smtClean="0"/>
              <a:t>Distance Training </a:t>
            </a:r>
            <a:r>
              <a:rPr lang="en-US" dirty="0" err="1" smtClean="0"/>
              <a:t>vs</a:t>
            </a:r>
            <a:r>
              <a:rPr lang="en-US" dirty="0" smtClean="0"/>
              <a:t> Test:</a:t>
            </a:r>
            <a:br>
              <a:rPr lang="en-US" dirty="0" smtClean="0"/>
            </a:br>
            <a:r>
              <a:rPr lang="en-US" dirty="0" smtClean="0"/>
              <a:t>Highly </a:t>
            </a:r>
            <a:r>
              <a:rPr lang="en-US" dirty="0" err="1" smtClean="0"/>
              <a:t>heteroscedastic</a:t>
            </a:r>
            <a:r>
              <a:rPr lang="en-US" dirty="0" smtClean="0"/>
              <a:t> – danger!</a:t>
            </a:r>
            <a:endParaRPr lang="en-US" dirty="0"/>
          </a:p>
        </p:txBody>
      </p:sp>
    </p:spTree>
    <p:extLst>
      <p:ext uri="{BB962C8B-B14F-4D97-AF65-F5344CB8AC3E}">
        <p14:creationId xmlns:p14="http://schemas.microsoft.com/office/powerpoint/2010/main" val="3475970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Cointegration</a:t>
            </a:r>
            <a:endParaRPr lang="en-US" dirty="0"/>
          </a:p>
        </p:txBody>
      </p:sp>
      <p:sp>
        <p:nvSpPr>
          <p:cNvPr id="3" name="Text Placeholder 2"/>
          <p:cNvSpPr>
            <a:spLocks noGrp="1"/>
          </p:cNvSpPr>
          <p:nvPr>
            <p:ph type="body" idx="1"/>
          </p:nvPr>
        </p:nvSpPr>
        <p:spPr/>
        <p:txBody>
          <a:bodyPr>
            <a:normAutofit/>
          </a:bodyPr>
          <a:lstStyle/>
          <a:p>
            <a:r>
              <a:rPr lang="en-US" sz="1600" dirty="0" smtClean="0"/>
              <a:t>An approachable explanation of </a:t>
            </a:r>
            <a:r>
              <a:rPr lang="en-US" sz="1600" dirty="0" err="1" smtClean="0"/>
              <a:t>cointegration</a:t>
            </a:r>
            <a:r>
              <a:rPr lang="en-US" sz="1600" dirty="0" smtClean="0"/>
              <a:t> can be found here:</a:t>
            </a:r>
          </a:p>
          <a:p>
            <a:r>
              <a:rPr lang="en-US" sz="1600" dirty="0"/>
              <a:t>http://</a:t>
            </a:r>
            <a:r>
              <a:rPr lang="en-US" sz="1600" dirty="0" err="1"/>
              <a:t>www.uta.edu</a:t>
            </a:r>
            <a:r>
              <a:rPr lang="en-US" sz="1600" dirty="0"/>
              <a:t>/faculty/</a:t>
            </a:r>
            <a:r>
              <a:rPr lang="en-US" sz="1600" dirty="0" err="1"/>
              <a:t>crowder</a:t>
            </a:r>
            <a:r>
              <a:rPr lang="en-US" sz="1600" dirty="0"/>
              <a:t>/papers/drunk%20and%20dog.pdf</a:t>
            </a:r>
            <a:endParaRPr lang="en-US" sz="1600" dirty="0" smtClean="0"/>
          </a:p>
        </p:txBody>
      </p:sp>
    </p:spTree>
    <p:extLst>
      <p:ext uri="{BB962C8B-B14F-4D97-AF65-F5344CB8AC3E}">
        <p14:creationId xmlns:p14="http://schemas.microsoft.com/office/powerpoint/2010/main" val="2022714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759" y="1577451"/>
            <a:ext cx="7160480" cy="5251018"/>
          </a:xfrm>
          <a:prstGeom prst="rect">
            <a:avLst/>
          </a:prstGeom>
        </p:spPr>
      </p:pic>
      <p:sp>
        <p:nvSpPr>
          <p:cNvPr id="6" name="Title 1"/>
          <p:cNvSpPr>
            <a:spLocks noGrp="1"/>
          </p:cNvSpPr>
          <p:nvPr>
            <p:ph type="title"/>
          </p:nvPr>
        </p:nvSpPr>
        <p:spPr>
          <a:xfrm>
            <a:off x="457200" y="381000"/>
            <a:ext cx="8229600" cy="990600"/>
          </a:xfrm>
        </p:spPr>
        <p:txBody>
          <a:bodyPr>
            <a:normAutofit fontScale="90000"/>
          </a:bodyPr>
          <a:lstStyle/>
          <a:p>
            <a:r>
              <a:rPr lang="en-US" dirty="0" smtClean="0"/>
              <a:t>Training Data:</a:t>
            </a:r>
            <a:br>
              <a:rPr lang="en-US" dirty="0" smtClean="0"/>
            </a:br>
            <a:r>
              <a:rPr lang="en-US" dirty="0" smtClean="0"/>
              <a:t>Five smallest </a:t>
            </a:r>
            <a:r>
              <a:rPr lang="en-US" dirty="0" err="1" smtClean="0"/>
              <a:t>cointegration</a:t>
            </a:r>
            <a:r>
              <a:rPr lang="en-US" dirty="0" smtClean="0"/>
              <a:t> p-values</a:t>
            </a:r>
            <a:endParaRPr lang="en-US" dirty="0"/>
          </a:p>
        </p:txBody>
      </p:sp>
    </p:spTree>
    <p:extLst>
      <p:ext uri="{BB962C8B-B14F-4D97-AF65-F5344CB8AC3E}">
        <p14:creationId xmlns:p14="http://schemas.microsoft.com/office/powerpoint/2010/main" val="335244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pairs trading?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5087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759" y="1577451"/>
            <a:ext cx="7160479" cy="5251018"/>
          </a:xfrm>
          <a:prstGeom prst="rect">
            <a:avLst/>
          </a:prstGeom>
        </p:spPr>
      </p:pic>
      <p:sp>
        <p:nvSpPr>
          <p:cNvPr id="6" name="Title 1"/>
          <p:cNvSpPr>
            <a:spLocks noGrp="1"/>
          </p:cNvSpPr>
          <p:nvPr>
            <p:ph type="title"/>
          </p:nvPr>
        </p:nvSpPr>
        <p:spPr>
          <a:xfrm>
            <a:off x="457200" y="381000"/>
            <a:ext cx="8229600" cy="990600"/>
          </a:xfrm>
        </p:spPr>
        <p:txBody>
          <a:bodyPr>
            <a:normAutofit fontScale="90000"/>
          </a:bodyPr>
          <a:lstStyle/>
          <a:p>
            <a:r>
              <a:rPr lang="en-US" dirty="0" smtClean="0"/>
              <a:t>Test Data:</a:t>
            </a:r>
            <a:br>
              <a:rPr lang="en-US" dirty="0" smtClean="0"/>
            </a:br>
            <a:r>
              <a:rPr lang="en-US" dirty="0" smtClean="0"/>
              <a:t>Related stocks maintain their relationship</a:t>
            </a:r>
            <a:endParaRPr lang="en-US" dirty="0"/>
          </a:p>
        </p:txBody>
      </p:sp>
      <p:sp>
        <p:nvSpPr>
          <p:cNvPr id="4" name="TextBox 3"/>
          <p:cNvSpPr txBox="1"/>
          <p:nvPr/>
        </p:nvSpPr>
        <p:spPr>
          <a:xfrm>
            <a:off x="8305800" y="3565871"/>
            <a:ext cx="1082787" cy="738664"/>
          </a:xfrm>
          <a:prstGeom prst="rect">
            <a:avLst/>
          </a:prstGeom>
          <a:noFill/>
        </p:spPr>
        <p:txBody>
          <a:bodyPr wrap="square" rtlCol="0">
            <a:spAutoFit/>
          </a:bodyPr>
          <a:lstStyle/>
          <a:p>
            <a:r>
              <a:rPr lang="en-US" sz="1400" dirty="0" smtClean="0"/>
              <a:t>Note: related stocks</a:t>
            </a:r>
            <a:endParaRPr lang="en-US" sz="1400" dirty="0"/>
          </a:p>
        </p:txBody>
      </p:sp>
      <p:cxnSp>
        <p:nvCxnSpPr>
          <p:cNvPr id="8" name="Straight Arrow Connector 7"/>
          <p:cNvCxnSpPr/>
          <p:nvPr/>
        </p:nvCxnSpPr>
        <p:spPr>
          <a:xfrm flipH="1" flipV="1">
            <a:off x="7848600" y="2895600"/>
            <a:ext cx="4572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4" idx="1"/>
          </p:cNvCxnSpPr>
          <p:nvPr/>
        </p:nvCxnSpPr>
        <p:spPr>
          <a:xfrm flipH="1">
            <a:off x="7848600" y="3935203"/>
            <a:ext cx="457200" cy="7891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5656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759" y="1577451"/>
            <a:ext cx="7160478" cy="5251018"/>
          </a:xfrm>
          <a:prstGeom prst="rect">
            <a:avLst/>
          </a:prstGeom>
        </p:spPr>
      </p:pic>
      <p:sp>
        <p:nvSpPr>
          <p:cNvPr id="6" name="Title 1"/>
          <p:cNvSpPr>
            <a:spLocks noGrp="1"/>
          </p:cNvSpPr>
          <p:nvPr>
            <p:ph type="title"/>
          </p:nvPr>
        </p:nvSpPr>
        <p:spPr>
          <a:xfrm>
            <a:off x="457200" y="381000"/>
            <a:ext cx="8229600" cy="990600"/>
          </a:xfrm>
        </p:spPr>
        <p:txBody>
          <a:bodyPr>
            <a:normAutofit fontScale="90000"/>
          </a:bodyPr>
          <a:lstStyle/>
          <a:p>
            <a:r>
              <a:rPr lang="en-US" dirty="0" smtClean="0"/>
              <a:t>Training Data:</a:t>
            </a:r>
            <a:br>
              <a:rPr lang="en-US" dirty="0" smtClean="0"/>
            </a:br>
            <a:r>
              <a:rPr lang="en-US" dirty="0" smtClean="0"/>
              <a:t>Some almost zero slope!</a:t>
            </a:r>
            <a:endParaRPr lang="en-US" dirty="0"/>
          </a:p>
        </p:txBody>
      </p:sp>
    </p:spTree>
    <p:extLst>
      <p:ext uri="{BB962C8B-B14F-4D97-AF65-F5344CB8AC3E}">
        <p14:creationId xmlns:p14="http://schemas.microsoft.com/office/powerpoint/2010/main" val="722839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759" y="1577451"/>
            <a:ext cx="7160478" cy="5251017"/>
          </a:xfrm>
          <a:prstGeom prst="rect">
            <a:avLst/>
          </a:prstGeom>
        </p:spPr>
      </p:pic>
      <p:sp>
        <p:nvSpPr>
          <p:cNvPr id="6" name="Title 1"/>
          <p:cNvSpPr>
            <a:spLocks noGrp="1"/>
          </p:cNvSpPr>
          <p:nvPr>
            <p:ph type="title"/>
          </p:nvPr>
        </p:nvSpPr>
        <p:spPr>
          <a:xfrm>
            <a:off x="457200" y="381000"/>
            <a:ext cx="8229600" cy="990600"/>
          </a:xfrm>
        </p:spPr>
        <p:txBody>
          <a:bodyPr>
            <a:normAutofit fontScale="90000"/>
          </a:bodyPr>
          <a:lstStyle/>
          <a:p>
            <a:r>
              <a:rPr lang="en-US" smtClean="0"/>
              <a:t>Test Data</a:t>
            </a:r>
            <a:r>
              <a:rPr lang="en-US" dirty="0" smtClean="0"/>
              <a:t>:</a:t>
            </a:r>
            <a:br>
              <a:rPr lang="en-US" dirty="0" smtClean="0"/>
            </a:br>
            <a:r>
              <a:rPr lang="en-US" dirty="0" smtClean="0"/>
              <a:t>Much larger deviation in price differential</a:t>
            </a:r>
            <a:endParaRPr lang="en-US" dirty="0"/>
          </a:p>
        </p:txBody>
      </p:sp>
    </p:spTree>
    <p:extLst>
      <p:ext uri="{BB962C8B-B14F-4D97-AF65-F5344CB8AC3E}">
        <p14:creationId xmlns:p14="http://schemas.microsoft.com/office/powerpoint/2010/main" val="662791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759" y="1577451"/>
            <a:ext cx="7160479" cy="5251018"/>
          </a:xfrm>
          <a:prstGeom prst="rect">
            <a:avLst/>
          </a:prstGeom>
        </p:spPr>
      </p:pic>
      <p:sp>
        <p:nvSpPr>
          <p:cNvPr id="6" name="Title 1"/>
          <p:cNvSpPr>
            <a:spLocks noGrp="1"/>
          </p:cNvSpPr>
          <p:nvPr>
            <p:ph type="title"/>
          </p:nvPr>
        </p:nvSpPr>
        <p:spPr>
          <a:xfrm>
            <a:off x="457200" y="381000"/>
            <a:ext cx="8229600" cy="990600"/>
          </a:xfrm>
        </p:spPr>
        <p:txBody>
          <a:bodyPr>
            <a:normAutofit fontScale="90000"/>
          </a:bodyPr>
          <a:lstStyle/>
          <a:p>
            <a:r>
              <a:rPr lang="en-US" dirty="0" smtClean="0"/>
              <a:t>Distance Training </a:t>
            </a:r>
            <a:r>
              <a:rPr lang="en-US" dirty="0" err="1" smtClean="0"/>
              <a:t>vs</a:t>
            </a:r>
            <a:r>
              <a:rPr lang="en-US" dirty="0" smtClean="0"/>
              <a:t> Test:</a:t>
            </a:r>
            <a:br>
              <a:rPr lang="en-US" dirty="0" smtClean="0"/>
            </a:br>
            <a:r>
              <a:rPr lang="en-US" dirty="0" smtClean="0"/>
              <a:t>Overall, no useful relationship</a:t>
            </a:r>
            <a:endParaRPr lang="en-US" dirty="0"/>
          </a:p>
        </p:txBody>
      </p:sp>
    </p:spTree>
    <p:extLst>
      <p:ext uri="{BB962C8B-B14F-4D97-AF65-F5344CB8AC3E}">
        <p14:creationId xmlns:p14="http://schemas.microsoft.com/office/powerpoint/2010/main" val="3878686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759" y="3918981"/>
            <a:ext cx="7160479" cy="2786619"/>
          </a:xfrm>
          <a:prstGeom prst="rect">
            <a:avLst/>
          </a:prstGeom>
        </p:spPr>
      </p:pic>
      <p:sp>
        <p:nvSpPr>
          <p:cNvPr id="6" name="Title 1"/>
          <p:cNvSpPr>
            <a:spLocks noGrp="1"/>
          </p:cNvSpPr>
          <p:nvPr>
            <p:ph type="title"/>
          </p:nvPr>
        </p:nvSpPr>
        <p:spPr>
          <a:xfrm>
            <a:off x="457200" y="381000"/>
            <a:ext cx="8229600" cy="990600"/>
          </a:xfrm>
        </p:spPr>
        <p:txBody>
          <a:bodyPr>
            <a:normAutofit fontScale="90000"/>
          </a:bodyPr>
          <a:lstStyle/>
          <a:p>
            <a:r>
              <a:rPr lang="en-US" dirty="0" smtClean="0"/>
              <a:t>Test Data:</a:t>
            </a:r>
            <a:br>
              <a:rPr lang="en-US" dirty="0" smtClean="0"/>
            </a:br>
            <a:r>
              <a:rPr lang="en-US" dirty="0" smtClean="0"/>
              <a:t>Related stocks had lowest p-value</a:t>
            </a:r>
            <a:endParaRPr lang="en-US" dirty="0"/>
          </a:p>
        </p:txBody>
      </p:sp>
      <p:sp>
        <p:nvSpPr>
          <p:cNvPr id="7" name="Content Placeholder 2"/>
          <p:cNvSpPr>
            <a:spLocks noGrp="1"/>
          </p:cNvSpPr>
          <p:nvPr>
            <p:ph idx="1"/>
          </p:nvPr>
        </p:nvSpPr>
        <p:spPr>
          <a:xfrm>
            <a:off x="457200" y="1600200"/>
            <a:ext cx="8229600" cy="4876800"/>
          </a:xfrm>
        </p:spPr>
        <p:txBody>
          <a:bodyPr/>
          <a:lstStyle/>
          <a:p>
            <a:r>
              <a:rPr lang="en-US" dirty="0" smtClean="0"/>
              <a:t>Of the pairs with the smallest five p-values on the training data, the two closely related pairs had the smallest test data p-values.  None of the other five tested significant.</a:t>
            </a:r>
          </a:p>
          <a:p>
            <a:pPr lvl="1"/>
            <a:r>
              <a:rPr lang="en-US" dirty="0" smtClean="0"/>
              <a:t>LINTA </a:t>
            </a:r>
            <a:r>
              <a:rPr lang="en-US" dirty="0" err="1" smtClean="0"/>
              <a:t>vs</a:t>
            </a:r>
            <a:r>
              <a:rPr lang="en-US" dirty="0" smtClean="0"/>
              <a:t> LINTB:	1.23e-26</a:t>
            </a:r>
          </a:p>
          <a:p>
            <a:pPr lvl="1"/>
            <a:r>
              <a:rPr lang="en-US" dirty="0" smtClean="0"/>
              <a:t>SENEA </a:t>
            </a:r>
            <a:r>
              <a:rPr lang="en-US" dirty="0" err="1" smtClean="0"/>
              <a:t>vs</a:t>
            </a:r>
            <a:r>
              <a:rPr lang="en-US" dirty="0" smtClean="0"/>
              <a:t> SENEB:	1.25e-08</a:t>
            </a:r>
          </a:p>
          <a:p>
            <a:endParaRPr lang="en-US" dirty="0"/>
          </a:p>
        </p:txBody>
      </p:sp>
    </p:spTree>
    <p:extLst>
      <p:ext uri="{BB962C8B-B14F-4D97-AF65-F5344CB8AC3E}">
        <p14:creationId xmlns:p14="http://schemas.microsoft.com/office/powerpoint/2010/main" val="3257838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79197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Methods</a:t>
            </a:r>
            <a:endParaRPr lang="en-US" dirty="0"/>
          </a:p>
        </p:txBody>
      </p:sp>
      <p:sp>
        <p:nvSpPr>
          <p:cNvPr id="3" name="Content Placeholder 2"/>
          <p:cNvSpPr>
            <a:spLocks noGrp="1"/>
          </p:cNvSpPr>
          <p:nvPr>
            <p:ph idx="1"/>
          </p:nvPr>
        </p:nvSpPr>
        <p:spPr/>
        <p:txBody>
          <a:bodyPr>
            <a:normAutofit lnSpcReduction="10000"/>
          </a:bodyPr>
          <a:lstStyle/>
          <a:p>
            <a:r>
              <a:rPr lang="en-US" dirty="0" smtClean="0"/>
              <a:t>Correlation:</a:t>
            </a:r>
          </a:p>
          <a:p>
            <a:pPr lvl="1"/>
            <a:r>
              <a:rPr lang="en-US" dirty="0" smtClean="0"/>
              <a:t>While correlation selected stocks that seemed to remain near, the scatter plot showed a dangerous variability in results.</a:t>
            </a:r>
          </a:p>
          <a:p>
            <a:endParaRPr lang="en-US" dirty="0"/>
          </a:p>
          <a:p>
            <a:r>
              <a:rPr lang="en-US" dirty="0" smtClean="0"/>
              <a:t>Distance:</a:t>
            </a:r>
          </a:p>
          <a:p>
            <a:pPr lvl="1"/>
            <a:r>
              <a:rPr lang="en-US" dirty="0" smtClean="0"/>
              <a:t>Of the three methods, distance performed the worst, with the largest movement away from the mean.</a:t>
            </a:r>
          </a:p>
          <a:p>
            <a:pPr lvl="1"/>
            <a:r>
              <a:rPr lang="en-US" dirty="0" smtClean="0"/>
              <a:t>In addition, scatter plot shows dangerous variability in results.</a:t>
            </a:r>
          </a:p>
          <a:p>
            <a:pPr lvl="1"/>
            <a:endParaRPr lang="en-US" dirty="0" smtClean="0"/>
          </a:p>
          <a:p>
            <a:r>
              <a:rPr lang="en-US" dirty="0" err="1" smtClean="0"/>
              <a:t>Cointegration</a:t>
            </a:r>
            <a:r>
              <a:rPr lang="en-US" dirty="0" smtClean="0"/>
              <a:t>:</a:t>
            </a:r>
          </a:p>
          <a:p>
            <a:pPr lvl="1"/>
            <a:r>
              <a:rPr lang="en-US" dirty="0" smtClean="0"/>
              <a:t>Overall, </a:t>
            </a:r>
            <a:r>
              <a:rPr lang="en-US" dirty="0" err="1" smtClean="0"/>
              <a:t>cointegration</a:t>
            </a:r>
            <a:r>
              <a:rPr lang="en-US" dirty="0" smtClean="0"/>
              <a:t> cannot be used to mine pairs to trade</a:t>
            </a:r>
          </a:p>
          <a:p>
            <a:pPr lvl="1"/>
            <a:r>
              <a:rPr lang="en-US" dirty="0" smtClean="0"/>
              <a:t>However, there is some indication that related stock pairs selected by </a:t>
            </a:r>
            <a:r>
              <a:rPr lang="en-US" dirty="0" err="1" smtClean="0"/>
              <a:t>cointegration</a:t>
            </a:r>
            <a:r>
              <a:rPr lang="en-US" dirty="0" smtClean="0"/>
              <a:t> might outperform the other methods and be viable pairs to trade</a:t>
            </a:r>
            <a:endParaRPr lang="en-US" dirty="0"/>
          </a:p>
        </p:txBody>
      </p:sp>
    </p:spTree>
    <p:extLst>
      <p:ext uri="{BB962C8B-B14F-4D97-AF65-F5344CB8AC3E}">
        <p14:creationId xmlns:p14="http://schemas.microsoft.com/office/powerpoint/2010/main" val="2168368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Overall, there is no evidence to refute anecdotal advice to only evaluate stock pairs with a known relationship.</a:t>
            </a:r>
          </a:p>
          <a:p>
            <a:endParaRPr lang="en-US" dirty="0" smtClean="0"/>
          </a:p>
          <a:p>
            <a:r>
              <a:rPr lang="en-US" dirty="0" smtClean="0"/>
              <a:t>Suggest further evaluation of </a:t>
            </a:r>
            <a:r>
              <a:rPr lang="en-US" dirty="0" err="1" smtClean="0"/>
              <a:t>cointegration</a:t>
            </a:r>
            <a:r>
              <a:rPr lang="en-US" dirty="0" smtClean="0"/>
              <a:t> as a method of selecting related stock pairs.</a:t>
            </a:r>
          </a:p>
          <a:p>
            <a:endParaRPr lang="en-US" dirty="0"/>
          </a:p>
          <a:p>
            <a:r>
              <a:rPr lang="en-US" dirty="0" smtClean="0"/>
              <a:t>Correlation and distance methods see larger spreads over time even for related stock pairs.  Use of these methods is not recommended.</a:t>
            </a:r>
            <a:endParaRPr lang="en-US" dirty="0"/>
          </a:p>
        </p:txBody>
      </p:sp>
    </p:spTree>
    <p:extLst>
      <p:ext uri="{BB962C8B-B14F-4D97-AF65-F5344CB8AC3E}">
        <p14:creationId xmlns:p14="http://schemas.microsoft.com/office/powerpoint/2010/main" val="218652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Overview of Pairs Trading</a:t>
            </a:r>
            <a:endParaRPr lang="en-US" dirty="0"/>
          </a:p>
        </p:txBody>
      </p:sp>
      <p:sp>
        <p:nvSpPr>
          <p:cNvPr id="3" name="Content Placeholder 2"/>
          <p:cNvSpPr>
            <a:spLocks noGrp="1"/>
          </p:cNvSpPr>
          <p:nvPr>
            <p:ph idx="1"/>
          </p:nvPr>
        </p:nvSpPr>
        <p:spPr/>
        <p:txBody>
          <a:bodyPr/>
          <a:lstStyle/>
          <a:p>
            <a:r>
              <a:rPr lang="en-US" dirty="0" smtClean="0"/>
              <a:t>Pairs trading is a method of trading two stocks with related prices.  When one stock outperforms the other, you sell the higher stock and buy the lower stock, betting on a reversion to mean.</a:t>
            </a:r>
          </a:p>
          <a:p>
            <a:endParaRPr lang="en-US" dirty="0"/>
          </a:p>
        </p:txBody>
      </p:sp>
      <p:pic>
        <p:nvPicPr>
          <p:cNvPr id="4" name="Picture 3" descr="pairsDem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47021"/>
            <a:ext cx="9144000" cy="1356360"/>
          </a:xfrm>
          <a:prstGeom prst="rect">
            <a:avLst/>
          </a:prstGeom>
        </p:spPr>
      </p:pic>
      <p:cxnSp>
        <p:nvCxnSpPr>
          <p:cNvPr id="8" name="Straight Arrow Connector 7"/>
          <p:cNvCxnSpPr/>
          <p:nvPr/>
        </p:nvCxnSpPr>
        <p:spPr>
          <a:xfrm flipV="1">
            <a:off x="4267200" y="4572000"/>
            <a:ext cx="609600"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5334000" y="4572000"/>
            <a:ext cx="457200"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552476" y="5867400"/>
            <a:ext cx="1429448" cy="369332"/>
          </a:xfrm>
          <a:prstGeom prst="rect">
            <a:avLst/>
          </a:prstGeom>
          <a:noFill/>
        </p:spPr>
        <p:txBody>
          <a:bodyPr wrap="none" rtlCol="0">
            <a:spAutoFit/>
          </a:bodyPr>
          <a:lstStyle/>
          <a:p>
            <a:r>
              <a:rPr lang="en-US" dirty="0" smtClean="0"/>
              <a:t>Begin Trade</a:t>
            </a:r>
            <a:endParaRPr lang="en-US" dirty="0"/>
          </a:p>
        </p:txBody>
      </p:sp>
      <p:sp>
        <p:nvSpPr>
          <p:cNvPr id="12" name="TextBox 11"/>
          <p:cNvSpPr txBox="1"/>
          <p:nvPr/>
        </p:nvSpPr>
        <p:spPr>
          <a:xfrm>
            <a:off x="5257800" y="5867400"/>
            <a:ext cx="1249786" cy="369332"/>
          </a:xfrm>
          <a:prstGeom prst="rect">
            <a:avLst/>
          </a:prstGeom>
          <a:noFill/>
        </p:spPr>
        <p:txBody>
          <a:bodyPr wrap="none" rtlCol="0">
            <a:spAutoFit/>
          </a:bodyPr>
          <a:lstStyle/>
          <a:p>
            <a:r>
              <a:rPr lang="en-US" dirty="0" smtClean="0"/>
              <a:t>End Trade</a:t>
            </a:r>
            <a:endParaRPr lang="en-US" dirty="0"/>
          </a:p>
        </p:txBody>
      </p:sp>
    </p:spTree>
    <p:extLst>
      <p:ext uri="{BB962C8B-B14F-4D97-AF65-F5344CB8AC3E}">
        <p14:creationId xmlns:p14="http://schemas.microsoft.com/office/powerpoint/2010/main" val="4158687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select stocks?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several widely used methods to select stocks to pairs trade: Correlation, Distance, and </a:t>
            </a:r>
            <a:r>
              <a:rPr lang="en-US" dirty="0" err="1" smtClean="0"/>
              <a:t>Cointegration</a:t>
            </a:r>
            <a:r>
              <a:rPr lang="en-US" dirty="0" smtClean="0"/>
              <a:t>.</a:t>
            </a:r>
            <a:endParaRPr lang="en-US" dirty="0"/>
          </a:p>
          <a:p>
            <a:pPr lvl="1"/>
            <a:r>
              <a:rPr lang="en-US" dirty="0" smtClean="0"/>
              <a:t>Anecdotally, the stocks should be related in some known fashion.  A traditional example is Coke and Pepsi.</a:t>
            </a:r>
          </a:p>
          <a:p>
            <a:pPr lvl="1"/>
            <a:endParaRPr lang="en-US" dirty="0"/>
          </a:p>
          <a:p>
            <a:r>
              <a:rPr lang="en-US" dirty="0" smtClean="0"/>
              <a:t>Our research attempts to answer two questions:</a:t>
            </a:r>
          </a:p>
          <a:p>
            <a:pPr lvl="1"/>
            <a:r>
              <a:rPr lang="en-US" dirty="0" smtClean="0"/>
              <a:t>Which method has the best predictive value?</a:t>
            </a:r>
          </a:p>
          <a:p>
            <a:pPr lvl="1"/>
            <a:r>
              <a:rPr lang="en-US" dirty="0" smtClean="0"/>
              <a:t>Is it important to know that the two stocks are related beyond numerical tests?</a:t>
            </a:r>
          </a:p>
          <a:p>
            <a:pPr lvl="1"/>
            <a:endParaRPr lang="en-US" dirty="0"/>
          </a:p>
          <a:p>
            <a:r>
              <a:rPr lang="en-US" dirty="0" smtClean="0"/>
              <a:t>We evaluate the “best” 5 pairs for each method, and then plot the top 100.</a:t>
            </a:r>
          </a:p>
          <a:p>
            <a:pPr lvl="1"/>
            <a:r>
              <a:rPr lang="en-US" dirty="0" smtClean="0"/>
              <a:t>Training Data: 	2011-2012 NASDAQ</a:t>
            </a:r>
          </a:p>
          <a:p>
            <a:pPr lvl="1"/>
            <a:r>
              <a:rPr lang="en-US" dirty="0" smtClean="0"/>
              <a:t>Test Data: 		2013 NASDAQ</a:t>
            </a:r>
          </a:p>
        </p:txBody>
      </p:sp>
    </p:spTree>
    <p:extLst>
      <p:ext uri="{BB962C8B-B14F-4D97-AF65-F5344CB8AC3E}">
        <p14:creationId xmlns:p14="http://schemas.microsoft.com/office/powerpoint/2010/main" val="313028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7037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But what is the value of this correlation info?</a:t>
            </a:r>
            <a:endParaRPr lang="en-US" dirty="0"/>
          </a:p>
        </p:txBody>
      </p:sp>
      <p:sp>
        <p:nvSpPr>
          <p:cNvPr id="4" name="Title 1"/>
          <p:cNvSpPr>
            <a:spLocks noGrp="1"/>
          </p:cNvSpPr>
          <p:nvPr>
            <p:ph type="title"/>
          </p:nvPr>
        </p:nvSpPr>
        <p:spPr>
          <a:xfrm>
            <a:off x="457200" y="152400"/>
            <a:ext cx="8229600" cy="990600"/>
          </a:xfrm>
        </p:spPr>
        <p:txBody>
          <a:bodyPr/>
          <a:lstStyle/>
          <a:p>
            <a:r>
              <a:rPr lang="en-US" dirty="0" smtClean="0"/>
              <a:t>Websites Make It Easy</a:t>
            </a:r>
            <a:endParaRPr lang="en-US" dirty="0"/>
          </a:p>
        </p:txBody>
      </p:sp>
      <p:pic>
        <p:nvPicPr>
          <p:cNvPr id="5" name="Picture 4" descr="Screen Shot 2014-03-14 at 9.41.18 P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67146"/>
            <a:ext cx="9144000" cy="3705054"/>
          </a:xfrm>
          <a:prstGeom prst="rect">
            <a:avLst/>
          </a:prstGeom>
        </p:spPr>
      </p:pic>
      <p:sp>
        <p:nvSpPr>
          <p:cNvPr id="6" name="Footer Placeholder 5"/>
          <p:cNvSpPr>
            <a:spLocks noGrp="1"/>
          </p:cNvSpPr>
          <p:nvPr>
            <p:ph type="ftr" sz="quarter" idx="11"/>
          </p:nvPr>
        </p:nvSpPr>
        <p:spPr>
          <a:xfrm>
            <a:off x="2133600" y="6477000"/>
            <a:ext cx="4876800" cy="329184"/>
          </a:xfrm>
        </p:spPr>
        <p:txBody>
          <a:bodyPr/>
          <a:lstStyle/>
          <a:p>
            <a:r>
              <a:rPr lang="en-US" dirty="0" smtClean="0">
                <a:solidFill>
                  <a:schemeClr val="accent5"/>
                </a:solidFill>
              </a:rPr>
              <a:t>Source: http://</a:t>
            </a:r>
            <a:r>
              <a:rPr lang="en-US" dirty="0" err="1" smtClean="0">
                <a:solidFill>
                  <a:schemeClr val="accent5"/>
                </a:solidFill>
              </a:rPr>
              <a:t>www.macroaxis.com</a:t>
            </a:r>
            <a:r>
              <a:rPr lang="en-US" dirty="0" smtClean="0">
                <a:solidFill>
                  <a:schemeClr val="accent5"/>
                </a:solidFill>
              </a:rPr>
              <a:t>/invest/</a:t>
            </a:r>
            <a:r>
              <a:rPr lang="en-US" dirty="0" err="1" smtClean="0">
                <a:solidFill>
                  <a:schemeClr val="accent5"/>
                </a:solidFill>
              </a:rPr>
              <a:t>marketCorrelation</a:t>
            </a:r>
            <a:endParaRPr lang="en-US" dirty="0">
              <a:solidFill>
                <a:schemeClr val="accent5"/>
              </a:solidFill>
            </a:endParaRPr>
          </a:p>
        </p:txBody>
      </p:sp>
    </p:spTree>
    <p:extLst>
      <p:ext uri="{BB962C8B-B14F-4D97-AF65-F5344CB8AC3E}">
        <p14:creationId xmlns:p14="http://schemas.microsoft.com/office/powerpoint/2010/main" val="1597048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rrTrainPri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576601"/>
            <a:ext cx="7162800" cy="5252720"/>
          </a:xfrm>
          <a:prstGeom prst="rect">
            <a:avLst/>
          </a:prstGeom>
        </p:spPr>
      </p:pic>
      <p:sp>
        <p:nvSpPr>
          <p:cNvPr id="6" name="Title 1"/>
          <p:cNvSpPr>
            <a:spLocks noGrp="1"/>
          </p:cNvSpPr>
          <p:nvPr>
            <p:ph type="title"/>
          </p:nvPr>
        </p:nvSpPr>
        <p:spPr>
          <a:xfrm>
            <a:off x="457200" y="381000"/>
            <a:ext cx="8229600" cy="990600"/>
          </a:xfrm>
        </p:spPr>
        <p:txBody>
          <a:bodyPr>
            <a:normAutofit fontScale="90000"/>
          </a:bodyPr>
          <a:lstStyle/>
          <a:p>
            <a:r>
              <a:rPr lang="en-US" dirty="0" smtClean="0"/>
              <a:t>Training Data:</a:t>
            </a:r>
            <a:br>
              <a:rPr lang="en-US" dirty="0" smtClean="0"/>
            </a:br>
            <a:r>
              <a:rPr lang="en-US" dirty="0" smtClean="0"/>
              <a:t> Five most correlated stocks</a:t>
            </a:r>
            <a:endParaRPr lang="en-US" dirty="0"/>
          </a:p>
        </p:txBody>
      </p:sp>
    </p:spTree>
    <p:extLst>
      <p:ext uri="{BB962C8B-B14F-4D97-AF65-F5344CB8AC3E}">
        <p14:creationId xmlns:p14="http://schemas.microsoft.com/office/powerpoint/2010/main" val="4081029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759" y="1577451"/>
            <a:ext cx="7160481" cy="5251020"/>
          </a:xfrm>
          <a:prstGeom prst="rect">
            <a:avLst/>
          </a:prstGeom>
        </p:spPr>
      </p:pic>
      <p:sp>
        <p:nvSpPr>
          <p:cNvPr id="6" name="Title 1"/>
          <p:cNvSpPr>
            <a:spLocks noGrp="1"/>
          </p:cNvSpPr>
          <p:nvPr>
            <p:ph type="title"/>
          </p:nvPr>
        </p:nvSpPr>
        <p:spPr>
          <a:xfrm>
            <a:off x="457200" y="381000"/>
            <a:ext cx="8229600" cy="990600"/>
          </a:xfrm>
        </p:spPr>
        <p:txBody>
          <a:bodyPr>
            <a:normAutofit fontScale="90000"/>
          </a:bodyPr>
          <a:lstStyle/>
          <a:p>
            <a:r>
              <a:rPr lang="en-US" dirty="0" smtClean="0"/>
              <a:t>Test Data:</a:t>
            </a:r>
            <a:br>
              <a:rPr lang="en-US" dirty="0" smtClean="0"/>
            </a:br>
            <a:r>
              <a:rPr lang="en-US" dirty="0" smtClean="0"/>
              <a:t>Higher spread as test window lengthens</a:t>
            </a:r>
            <a:endParaRPr lang="en-US" dirty="0"/>
          </a:p>
        </p:txBody>
      </p:sp>
    </p:spTree>
    <p:extLst>
      <p:ext uri="{BB962C8B-B14F-4D97-AF65-F5344CB8AC3E}">
        <p14:creationId xmlns:p14="http://schemas.microsoft.com/office/powerpoint/2010/main" val="26942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577451"/>
            <a:ext cx="7162800" cy="5251020"/>
          </a:xfrm>
          <a:prstGeom prst="rect">
            <a:avLst/>
          </a:prstGeom>
        </p:spPr>
      </p:pic>
      <p:sp>
        <p:nvSpPr>
          <p:cNvPr id="6" name="Title 1"/>
          <p:cNvSpPr>
            <a:spLocks noGrp="1"/>
          </p:cNvSpPr>
          <p:nvPr>
            <p:ph type="title"/>
          </p:nvPr>
        </p:nvSpPr>
        <p:spPr>
          <a:xfrm>
            <a:off x="457200" y="381000"/>
            <a:ext cx="8229600" cy="990600"/>
          </a:xfrm>
        </p:spPr>
        <p:txBody>
          <a:bodyPr>
            <a:normAutofit fontScale="90000"/>
          </a:bodyPr>
          <a:lstStyle/>
          <a:p>
            <a:r>
              <a:rPr lang="en-US" dirty="0" smtClean="0"/>
              <a:t>Training Data:</a:t>
            </a:r>
            <a:br>
              <a:rPr lang="en-US" dirty="0" smtClean="0"/>
            </a:br>
            <a:r>
              <a:rPr lang="en-US" dirty="0" smtClean="0"/>
              <a:t>No/Small trends in price differential</a:t>
            </a:r>
            <a:endParaRPr lang="en-US" dirty="0"/>
          </a:p>
        </p:txBody>
      </p:sp>
    </p:spTree>
    <p:extLst>
      <p:ext uri="{BB962C8B-B14F-4D97-AF65-F5344CB8AC3E}">
        <p14:creationId xmlns:p14="http://schemas.microsoft.com/office/powerpoint/2010/main" val="2728121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188</TotalTime>
  <Words>1679</Words>
  <Application>Microsoft Macintosh PowerPoint</Application>
  <PresentationFormat>On-screen Show (4:3)</PresentationFormat>
  <Paragraphs>149</Paragraphs>
  <Slides>27</Slides>
  <Notes>24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Clarity</vt:lpstr>
      <vt:lpstr>Pairs Trading</vt:lpstr>
      <vt:lpstr>What is pairs trading?</vt:lpstr>
      <vt:lpstr>Brief Overview of Pairs Trading</vt:lpstr>
      <vt:lpstr>How do you select stocks?</vt:lpstr>
      <vt:lpstr>Correlation</vt:lpstr>
      <vt:lpstr>Websites Make It Easy</vt:lpstr>
      <vt:lpstr>Training Data:  Five most correlated stocks</vt:lpstr>
      <vt:lpstr>Test Data: Higher spread as test window lengthens</vt:lpstr>
      <vt:lpstr>Training Data: No/Small trends in price differential</vt:lpstr>
      <vt:lpstr>Test Data: No/Small trends in price differential</vt:lpstr>
      <vt:lpstr>Correlation Training vs Test: Highly heteroscedastic – danger!</vt:lpstr>
      <vt:lpstr>Least sum-squares</vt:lpstr>
      <vt:lpstr>Training Data: Five smallest sum-square distance pairs</vt:lpstr>
      <vt:lpstr>Test Data: Much larger deviation as time passes</vt:lpstr>
      <vt:lpstr>Training Data: No/Small trends in price differential</vt:lpstr>
      <vt:lpstr>Test Data: Much larger trends in price differential</vt:lpstr>
      <vt:lpstr>Distance Training vs Test: Highly heteroscedastic – danger!</vt:lpstr>
      <vt:lpstr>Cointegration</vt:lpstr>
      <vt:lpstr>Training Data: Five smallest cointegration p-values</vt:lpstr>
      <vt:lpstr>Test Data: Related stocks maintain their relationship</vt:lpstr>
      <vt:lpstr>Training Data: Some almost zero slope!</vt:lpstr>
      <vt:lpstr>Test Data: Much larger deviation in price differential</vt:lpstr>
      <vt:lpstr>Distance Training vs Test: Overall, no useful relationship</vt:lpstr>
      <vt:lpstr>Test Data: Related stocks had lowest p-value</vt:lpstr>
      <vt:lpstr>Conclusion</vt:lpstr>
      <vt:lpstr>Summary of Methods</vt:lpstr>
      <vt:lpstr>Conclusion</vt:lpstr>
    </vt:vector>
  </TitlesOfParts>
  <Company>Brush Dance,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Pairs Trading</dc:title>
  <dc:creator>Jeff Darling</dc:creator>
  <cp:lastModifiedBy>Jeff Darling</cp:lastModifiedBy>
  <cp:revision>24</cp:revision>
  <dcterms:created xsi:type="dcterms:W3CDTF">2014-03-15T04:24:40Z</dcterms:created>
  <dcterms:modified xsi:type="dcterms:W3CDTF">2014-03-17T22:16:11Z</dcterms:modified>
</cp:coreProperties>
</file>