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9" r:id="rId4"/>
    <p:sldId id="264" r:id="rId5"/>
    <p:sldId id="260" r:id="rId6"/>
    <p:sldId id="269" r:id="rId7"/>
    <p:sldId id="267" r:id="rId8"/>
    <p:sldId id="261" r:id="rId9"/>
    <p:sldId id="262" r:id="rId10"/>
    <p:sldId id="263" r:id="rId11"/>
    <p:sldId id="265" r:id="rId12"/>
    <p:sldId id="266" r:id="rId13"/>
    <p:sldId id="268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5"/>
    <p:restoredTop sz="94674"/>
  </p:normalViewPr>
  <p:slideViewPr>
    <p:cSldViewPr snapToGrid="0" snapToObjects="1">
      <p:cViewPr varScale="1">
        <p:scale>
          <a:sx n="133" d="100"/>
          <a:sy n="133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D4122-47E1-0544-924F-A5B5ABFB984E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FF63-D741-B348-944B-773E80C52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2849-45C8-8C41-A080-A240E6EFE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648DC-0C03-EF4B-98C1-781CBA07C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42D6-F81E-3742-B69E-C2796B49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256-0A31-614C-B28A-A3C06B85E5F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C5FA-F00D-CC48-B82A-08E95BDD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4CDF-6A9D-DF45-9B1C-0D69182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E2BD-B32A-8C4D-8014-4AEFA9A9119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8185B-544F-3640-AC62-0432289D59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760388"/>
            <a:ext cx="12192000" cy="1138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4EDBBC-554A-C34E-876D-1115A33A96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" y="0"/>
            <a:ext cx="60706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4D85-0AC3-9749-8DEB-2FD4DB77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3EB21-2F7F-9C4E-AC57-544B7901B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532D-5773-A544-883D-82D9DC62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256-0A31-614C-B28A-A3C06B85E5F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F0F4-F427-8A40-9574-DFD3A415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706E-4A64-B24E-A01B-CF460940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E2BD-B32A-8C4D-8014-4AEFA9A9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6B553-2B1C-5949-A3A5-A7B67F8CB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C3122-C955-2143-B2B9-A1A7B6B76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3F3C-ED37-174A-984E-06FC995D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256-0A31-614C-B28A-A3C06B85E5F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D1AF-EF61-FD4B-B231-917B5D90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A237-1FAD-F74C-A7ED-A6CE03D0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E2BD-B32A-8C4D-8014-4AEFA9A9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7CF2-D77C-A14A-A3B0-7518FFEB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4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534B-FF76-6F46-8C2D-3DAA64E1D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650"/>
            <a:ext cx="10515600" cy="3473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297C-9461-F140-8758-4C1EF178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256-0A31-614C-B28A-A3C06B85E5F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67A8-6AC1-F64C-98BA-33546FA3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3EA9-BD23-4D4F-A76B-2451C501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E2BD-B32A-8C4D-8014-4AEFA9A9119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C27FA-147C-794D-9C20-D66B060DA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" y="0"/>
            <a:ext cx="6070600" cy="10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374E9E-218F-9C42-9305-2E2F2B8C4A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760388"/>
            <a:ext cx="12192000" cy="11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61D2-D84D-E64E-9AEB-D4B8C9BF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D77A-372A-B246-8682-ABE62A559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405B-9B62-9747-B821-6B7557EA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256-0A31-614C-B28A-A3C06B85E5F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76D4B-013B-4F44-9BD5-73CD714D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3F18-45B4-2046-ACA9-DF970028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E2BD-B32A-8C4D-8014-4AEFA9A9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5B38-5FB1-4549-8B3D-1DCBEE18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2E94-6E72-3547-B47C-A80082CDA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AF15A-E84E-2544-87B8-97C37007D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066C6-4DF1-5649-9EC8-41AD8DF0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256-0A31-614C-B28A-A3C06B85E5F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A9BDA-CAE9-FD4D-8676-426C21D8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D0FD1-4EE6-724A-A6C6-F9F8AECA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E2BD-B32A-8C4D-8014-4AEFA9A9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743D-0C33-6B4E-8AF3-4898B8513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05221-BAD0-0948-A046-053ADBAF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AA4C-E9FB-8F46-B082-1B69F7BE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4F4D-EA7D-A74E-9F1D-E486984B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FF0FC-67E9-6641-9656-34CAC6213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10DFB-79AF-F94A-B847-D4DB3C6F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256-0A31-614C-B28A-A3C06B85E5F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DEE8B-39E6-D34B-93BE-F0B55225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D87D2-87BA-2649-98D5-318E851B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E2BD-B32A-8C4D-8014-4AEFA9A9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BDCD-075C-0440-AE2B-09424FA7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91B3F-7F6C-FA43-89F2-C6AA076A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256-0A31-614C-B28A-A3C06B85E5F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27B75-3F6A-4443-920C-A6AB513C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B2100-5FFC-8E46-92A7-2B80B3DA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E2BD-B32A-8C4D-8014-4AEFA9A9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4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77CDF-43D1-C740-8838-A01256F6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256-0A31-614C-B28A-A3C06B85E5F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8B5ED-8E26-B849-B7B9-E4612612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72F98-7241-F741-ADF4-EED3C91A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E2BD-B32A-8C4D-8014-4AEFA9A9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2ABC-FBCF-0943-AEFE-ECB99E50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BEE-FD0F-424C-A034-421698311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C3A41-8CA3-224A-82F1-4E726EC2A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1855-ACB5-4040-B39B-352E4621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256-0A31-614C-B28A-A3C06B85E5F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799CB-DCC0-8B45-86B2-05EEBA9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0E89D-1181-8F4E-8CAB-B1727930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E2BD-B32A-8C4D-8014-4AEFA9A9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1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6A32-2773-8043-AACA-CAB8C9FE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2B786-7FC6-FD42-A03B-A2A38E857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297B8-EE5C-C947-9D51-BC1FE9316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E227E-5285-7846-B44B-23626E83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256-0A31-614C-B28A-A3C06B85E5F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7ECE-7A58-024C-A957-036B7E40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CA4D5-8E24-EF46-8E2E-69008ED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2E2BD-B32A-8C4D-8014-4AEFA9A9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B4721-7AC9-EC48-A7A9-4B5A775B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5B03F-E63F-3742-AEA1-1279681EA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EE742-2CBA-8C4C-9646-971331B8B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D256-0A31-614C-B28A-A3C06B85E5F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6CF17-6FCB-8049-8B36-8E39C5C05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AEBC-7F70-D64C-A7B4-5A33D31C0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2E2BD-B32A-8C4D-8014-4AEFA9A9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ell.2017.10.014" TargetMode="External"/><Relationship Id="rId2" Type="http://schemas.openxmlformats.org/officeDocument/2006/relationships/hyperlink" Target="https://doi.org/10.1038/ng.276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71/journal.pcbi.100682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gdc.cancer.gov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63D4-57B9-7C4D-B2F8-9846BF40C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 </a:t>
            </a:r>
            <a:r>
              <a:rPr lang="en-US" sz="4900" dirty="0"/>
              <a:t>Machine Learning Classification of Sarcoma Types using Gene Expression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CD0A8-54F9-1B43-9F88-301A29939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Jeffrey DeLong</a:t>
            </a:r>
          </a:p>
        </p:txBody>
      </p:sp>
    </p:spTree>
    <p:extLst>
      <p:ext uri="{BB962C8B-B14F-4D97-AF65-F5344CB8AC3E}">
        <p14:creationId xmlns:p14="http://schemas.microsoft.com/office/powerpoint/2010/main" val="225116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2F97-7CA4-894F-A62E-3F33CB08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6A07-7736-D640-9C99-DEBEAE2D7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Multi-layer Perceptron deep learning model in Python with </a:t>
            </a:r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>
                <a:effectLst/>
              </a:rPr>
              <a:t>PlaidML</a:t>
            </a:r>
            <a:endParaRPr lang="en-US" dirty="0">
              <a:effectLst/>
            </a:endParaRPr>
          </a:p>
          <a:p>
            <a:pPr lvl="1"/>
            <a:r>
              <a:rPr lang="en-US" dirty="0"/>
              <a:t>Input layer, two 5000 neuron hidden layers with </a:t>
            </a:r>
            <a:r>
              <a:rPr lang="en-US" dirty="0" err="1"/>
              <a:t>ReLU</a:t>
            </a:r>
            <a:r>
              <a:rPr lang="en-US" dirty="0"/>
              <a:t> activation function, and output layer with </a:t>
            </a:r>
            <a:r>
              <a:rPr lang="en-US" dirty="0" err="1"/>
              <a:t>Softmax</a:t>
            </a:r>
            <a:r>
              <a:rPr lang="en-US" dirty="0"/>
              <a:t> activation function and Multiclass Cross Entropy as the loss function. </a:t>
            </a:r>
            <a:endParaRPr lang="en-US" dirty="0">
              <a:effectLst/>
            </a:endParaRPr>
          </a:p>
          <a:p>
            <a:pPr lvl="1"/>
            <a:r>
              <a:rPr lang="en-US" dirty="0"/>
              <a:t>Stochastic Gradient Descent optimizer with </a:t>
            </a:r>
            <a:r>
              <a:rPr lang="en-US" dirty="0">
                <a:effectLst/>
              </a:rPr>
              <a:t>Learning Rate of </a:t>
            </a:r>
            <a:r>
              <a:rPr lang="en-US" dirty="0"/>
              <a:t>0.01.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Batch size </a:t>
            </a:r>
            <a:r>
              <a:rPr lang="en-US" dirty="0"/>
              <a:t>of </a:t>
            </a:r>
            <a:r>
              <a:rPr lang="en-US" dirty="0">
                <a:effectLst/>
              </a:rPr>
              <a:t>32, 10 Epochs.</a:t>
            </a:r>
          </a:p>
          <a:p>
            <a:pPr lvl="1"/>
            <a:r>
              <a:rPr lang="en-US" dirty="0"/>
              <a:t>Experimented with both hold out validation and bootstrapping.</a:t>
            </a:r>
          </a:p>
          <a:p>
            <a:pPr lvl="1"/>
            <a:r>
              <a:rPr lang="en-US" dirty="0"/>
              <a:t>Hyperparameters tuning with </a:t>
            </a:r>
            <a:r>
              <a:rPr lang="en-US" dirty="0" err="1"/>
              <a:t>Talos</a:t>
            </a:r>
            <a:r>
              <a:rPr lang="en-US" dirty="0"/>
              <a:t>: l1 and l2 regularization, dropout, learning rate.</a:t>
            </a:r>
          </a:p>
          <a:p>
            <a:r>
              <a:rPr lang="en-US" dirty="0">
                <a:effectLst/>
              </a:rPr>
              <a:t>Experimented with Voting, Bagging, and </a:t>
            </a:r>
            <a:r>
              <a:rPr lang="en-US" dirty="0" err="1">
                <a:effectLst/>
              </a:rPr>
              <a:t>Adaboost</a:t>
            </a:r>
            <a:r>
              <a:rPr lang="en-US" dirty="0">
                <a:effectLst/>
              </a:rPr>
              <a:t> and SMOTE for unbalanced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5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4F76-F190-3C48-9256-CA895A93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515F-8F81-9147-9D81-27FA92ED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US" sz="3200" dirty="0"/>
          </a:p>
          <a:p>
            <a:pPr lvl="1"/>
            <a:r>
              <a:rPr lang="en-US" dirty="0"/>
              <a:t>Hierarchical better than k-means with purity of .73</a:t>
            </a:r>
          </a:p>
          <a:p>
            <a:pPr lvl="1"/>
            <a:r>
              <a:rPr lang="en-US" dirty="0"/>
              <a:t>Similar clusters as with reference 4</a:t>
            </a:r>
          </a:p>
          <a:p>
            <a:r>
              <a:rPr lang="en-US" dirty="0"/>
              <a:t>PCA components (167) </a:t>
            </a:r>
          </a:p>
          <a:p>
            <a:pPr lvl="1"/>
            <a:r>
              <a:rPr lang="en-US" dirty="0"/>
              <a:t>Logistic Regression with C=1; test accuracy: 83%</a:t>
            </a:r>
          </a:p>
          <a:p>
            <a:pPr lvl="1"/>
            <a:r>
              <a:rPr lang="en-US" dirty="0"/>
              <a:t>SVM with C=1, Gamma=0.0001, RBF kernel; test accuracy: 79%.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189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6944-681E-A94F-8627-D17F03FA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/>
              <a:t>Multilayer Perceptron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0D96A-DCA7-8B46-86EE-A7EDF777D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58" y="1955340"/>
            <a:ext cx="10515600" cy="255869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22BBC3-93EE-114B-9554-F5344272C899}"/>
              </a:ext>
            </a:extLst>
          </p:cNvPr>
          <p:cNvSpPr/>
          <p:nvPr/>
        </p:nvSpPr>
        <p:spPr>
          <a:xfrm>
            <a:off x="556099" y="4650219"/>
            <a:ext cx="10017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Best Models test accuracy: 74%.</a:t>
            </a:r>
          </a:p>
        </p:txBody>
      </p:sp>
    </p:spTree>
    <p:extLst>
      <p:ext uri="{BB962C8B-B14F-4D97-AF65-F5344CB8AC3E}">
        <p14:creationId xmlns:p14="http://schemas.microsoft.com/office/powerpoint/2010/main" val="121434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4491-F0D9-EE4F-8754-E4E328B3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D4900-F26D-3849-A01C-CFCBDFEB1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Models: LR, SVM, MLP.</a:t>
            </a:r>
          </a:p>
          <a:p>
            <a:r>
              <a:rPr lang="en-US" dirty="0"/>
              <a:t>All models misclassified MFS.</a:t>
            </a:r>
          </a:p>
          <a:p>
            <a:r>
              <a:rPr lang="en-US" dirty="0"/>
              <a:t>Removed MFS samples and re-ran tests; improved accuracy of LR model to 88%.</a:t>
            </a:r>
          </a:p>
          <a:p>
            <a:r>
              <a:rPr lang="en-US" dirty="0"/>
              <a:t>Evaluated </a:t>
            </a:r>
            <a:r>
              <a:rPr lang="en-US" dirty="0" err="1"/>
              <a:t>BaggingClassifier</a:t>
            </a:r>
            <a:r>
              <a:rPr lang="en-US" dirty="0"/>
              <a:t> with Logistic Regression: 92% accuracy.</a:t>
            </a:r>
          </a:p>
          <a:p>
            <a:r>
              <a:rPr lang="en-US" dirty="0"/>
              <a:t>Used SMOTE to increase number of minority training samples, ran model on Test data with </a:t>
            </a:r>
            <a:r>
              <a:rPr lang="en-US" dirty="0" err="1"/>
              <a:t>BaggingClassifier</a:t>
            </a:r>
            <a:r>
              <a:rPr lang="en-US" dirty="0"/>
              <a:t> / Logistic Regression with result of 97% accuracy.</a:t>
            </a:r>
          </a:p>
        </p:txBody>
      </p:sp>
    </p:spTree>
    <p:extLst>
      <p:ext uri="{BB962C8B-B14F-4D97-AF65-F5344CB8AC3E}">
        <p14:creationId xmlns:p14="http://schemas.microsoft.com/office/powerpoint/2010/main" val="72809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C54B-1FEF-A843-AF70-DC1C30D0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Classifier (Logistic Regression) with SMOTE synthetic samples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05512-5534-3D4A-AA36-D9E10F10C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813" y="2422644"/>
            <a:ext cx="6248400" cy="2832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9FF6E-806B-5244-9741-04539E2C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213" y="2632007"/>
            <a:ext cx="3187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5CCE-BD56-E946-BCB3-20D20B81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8BD1-3058-AF4C-B66A-534862097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 can classify sarcoma types using gene expression data.</a:t>
            </a:r>
          </a:p>
          <a:p>
            <a:pPr lvl="1"/>
            <a:r>
              <a:rPr lang="en-US" dirty="0"/>
              <a:t>With the caveat that MFS cannot be distinguished from UPS</a:t>
            </a:r>
          </a:p>
          <a:p>
            <a:r>
              <a:rPr lang="en-US" dirty="0"/>
              <a:t>Small number of TCGA sarcoma samples makes classification more difficult.</a:t>
            </a:r>
          </a:p>
          <a:p>
            <a:r>
              <a:rPr lang="en-US" dirty="0"/>
              <a:t>Future plans to predict outcomes based on gene expression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6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67B-8EA8-F44C-8622-466D90B6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AD71-BACA-154F-9FF3-897550CC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0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AEBB-9566-CE4B-A957-221C72D4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95A5-ECCE-054F-B881-3ADF2C5A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 tissue sarcomas are a diverse family of mesenchymal malignancies.</a:t>
            </a:r>
            <a:endParaRPr lang="en-US" dirty="0">
              <a:effectLst/>
            </a:endParaRPr>
          </a:p>
          <a:p>
            <a:r>
              <a:rPr lang="en-US" dirty="0"/>
              <a:t>There are more than 50 types of soft tissue sarcoma, and they are generally classified based on the connective tissue they most resemble. </a:t>
            </a:r>
          </a:p>
          <a:p>
            <a:r>
              <a:rPr lang="en-US" dirty="0"/>
              <a:t>Diagnosis based on histology can be difficult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Goal of study is to classify 6 different types of sarcoma using gene expression (RNA transcriptome) data</a:t>
            </a:r>
          </a:p>
        </p:txBody>
      </p:sp>
    </p:spTree>
    <p:extLst>
      <p:ext uri="{BB962C8B-B14F-4D97-AF65-F5344CB8AC3E}">
        <p14:creationId xmlns:p14="http://schemas.microsoft.com/office/powerpoint/2010/main" val="284554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77CC-8ACB-074D-A048-A00173E4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C0DF-C54B-7544-BB65-399DA5EF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Huang, S, Cai, N, et al. Applications of Support Vector Machine (SVM) Learning in Cancer Genomics. Cancer Genomics &amp; Proteomics 15: 41-51. 2018. doi:10.21873/cgp.20063.</a:t>
            </a:r>
          </a:p>
          <a:p>
            <a:pPr lvl="0"/>
            <a:r>
              <a:rPr lang="en-US" dirty="0"/>
              <a:t>Weinstein, John N., et al. The Cancer Genome Atlas Pan-Cancer Analysis Project. Nature Genetics. 2013. 45(10): 1113-1120. </a:t>
            </a:r>
            <a:r>
              <a:rPr lang="en-US" dirty="0">
                <a:hlinkClick r:id="rId2"/>
              </a:rPr>
              <a:t>https://doi.org/10.1038/ng.2764</a:t>
            </a:r>
            <a:r>
              <a:rPr lang="en-US" u="sng" dirty="0"/>
              <a:t>.</a:t>
            </a:r>
            <a:endParaRPr lang="en-US" dirty="0"/>
          </a:p>
          <a:p>
            <a:pPr lvl="0"/>
            <a:r>
              <a:rPr lang="en-US" dirty="0"/>
              <a:t>Karim, Md </a:t>
            </a:r>
            <a:r>
              <a:rPr lang="en-US" dirty="0" err="1"/>
              <a:t>Rezaul</a:t>
            </a:r>
            <a:r>
              <a:rPr lang="en-US" dirty="0"/>
              <a:t>. Java Deep Learning Projects: Implement 10 real-world deep learning applications using Deeplearning4j and open source APIs. </a:t>
            </a:r>
            <a:r>
              <a:rPr lang="en-US" dirty="0" err="1"/>
              <a:t>Packt</a:t>
            </a:r>
            <a:r>
              <a:rPr lang="en-US" dirty="0"/>
              <a:t> Publishing. 2018.</a:t>
            </a:r>
          </a:p>
          <a:p>
            <a:pPr lvl="0"/>
            <a:r>
              <a:rPr lang="en-US" dirty="0" err="1"/>
              <a:t>Abeshouse</a:t>
            </a:r>
            <a:r>
              <a:rPr lang="en-US" dirty="0"/>
              <a:t> A, </a:t>
            </a:r>
            <a:r>
              <a:rPr lang="en-US" dirty="0" err="1"/>
              <a:t>Adebamowo</a:t>
            </a:r>
            <a:r>
              <a:rPr lang="en-US" dirty="0"/>
              <a:t> C, </a:t>
            </a:r>
            <a:r>
              <a:rPr lang="en-US" dirty="0" err="1"/>
              <a:t>Adebamowo</a:t>
            </a:r>
            <a:r>
              <a:rPr lang="en-US" dirty="0"/>
              <a:t> SN, </a:t>
            </a:r>
            <a:r>
              <a:rPr lang="en-US" dirty="0" err="1"/>
              <a:t>Akbani</a:t>
            </a:r>
            <a:r>
              <a:rPr lang="en-US" dirty="0"/>
              <a:t> R, </a:t>
            </a:r>
            <a:r>
              <a:rPr lang="en-US" dirty="0" err="1"/>
              <a:t>Akeredolu</a:t>
            </a:r>
            <a:r>
              <a:rPr lang="en-US" dirty="0"/>
              <a:t> T, Ally A, et al. Comprehensive and Integrated Genomic Characterization of Adult Soft Tissue Sarcomas. The Cancer Genome Research Network, Cell 171, 950-965. 2017. </a:t>
            </a:r>
            <a:r>
              <a:rPr lang="en-US" dirty="0">
                <a:hlinkClick r:id="rId3"/>
              </a:rPr>
              <a:t>https://doi.org/10.1016/j.cell.2017.10.014</a:t>
            </a:r>
            <a:endParaRPr lang="en-US" dirty="0"/>
          </a:p>
          <a:p>
            <a:pPr lvl="0"/>
            <a:r>
              <a:rPr lang="en-US" dirty="0"/>
              <a:t>van </a:t>
            </a:r>
            <a:r>
              <a:rPr lang="en-US" dirty="0" err="1"/>
              <a:t>IJzendoorn</a:t>
            </a:r>
            <a:r>
              <a:rPr lang="en-US" dirty="0"/>
              <a:t> DGP, </a:t>
            </a:r>
            <a:r>
              <a:rPr lang="en-US" dirty="0" err="1"/>
              <a:t>Szuhai</a:t>
            </a:r>
            <a:r>
              <a:rPr lang="en-US" dirty="0"/>
              <a:t> K, </a:t>
            </a:r>
            <a:r>
              <a:rPr lang="en-US" dirty="0" err="1"/>
              <a:t>Briaire</a:t>
            </a:r>
            <a:r>
              <a:rPr lang="en-US" dirty="0"/>
              <a:t>-de </a:t>
            </a:r>
            <a:r>
              <a:rPr lang="en-US" dirty="0" err="1"/>
              <a:t>Bruijn</a:t>
            </a:r>
            <a:r>
              <a:rPr lang="en-US" dirty="0"/>
              <a:t> IH, </a:t>
            </a:r>
            <a:r>
              <a:rPr lang="en-US" dirty="0" err="1"/>
              <a:t>Kostine</a:t>
            </a:r>
            <a:r>
              <a:rPr lang="en-US" dirty="0"/>
              <a:t> M, </a:t>
            </a:r>
            <a:r>
              <a:rPr lang="en-US" dirty="0" err="1"/>
              <a:t>Bovee</a:t>
            </a:r>
            <a:r>
              <a:rPr lang="en-US" dirty="0"/>
              <a:t> JVMG. Machine learning analysis of gene expression data reveals novel diagnostic and prognostic biomarkers and identifies therapeutic targets for soft tissue sarcomas. </a:t>
            </a:r>
            <a:r>
              <a:rPr lang="en-US" dirty="0" err="1"/>
              <a:t>PLoS</a:t>
            </a:r>
            <a:r>
              <a:rPr lang="en-US" dirty="0"/>
              <a:t> Computational Biology 15(2): e10006826. 2019. </a:t>
            </a:r>
            <a:r>
              <a:rPr lang="en-US" dirty="0">
                <a:hlinkClick r:id="rId4"/>
              </a:rPr>
              <a:t>https://doi.org/10.1371/journal.pcbi.1006826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6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811E-F1AF-C445-90E7-884CF9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Methods: Sarcoma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B75D26-D651-9146-8723-E5F051E2F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203095"/>
              </p:ext>
            </p:extLst>
          </p:nvPr>
        </p:nvGraphicFramePr>
        <p:xfrm>
          <a:off x="1324583" y="2262043"/>
          <a:ext cx="682719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787">
                  <a:extLst>
                    <a:ext uri="{9D8B030D-6E8A-4147-A177-3AD203B41FA5}">
                      <a16:colId xmlns:a16="http://schemas.microsoft.com/office/drawing/2014/main" val="746118325"/>
                    </a:ext>
                  </a:extLst>
                </a:gridCol>
                <a:gridCol w="3414409">
                  <a:extLst>
                    <a:ext uri="{9D8B030D-6E8A-4147-A177-3AD203B41FA5}">
                      <a16:colId xmlns:a16="http://schemas.microsoft.com/office/drawing/2014/main" val="1241197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Sarcoma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LMS (ULMS and STLMS)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6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DDLPS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7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4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8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06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MPNST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8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4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86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6BCD-3654-8146-926D-E5EA2779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6DD4-EF14-D448-930F-19740A26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and Software environment</a:t>
            </a:r>
          </a:p>
          <a:p>
            <a:pPr lvl="1"/>
            <a:r>
              <a:rPr lang="en-US" dirty="0"/>
              <a:t>MacBook Pro with 2.2 GHz Intel Core i7 processor, 32GB RAM, and Radeon Pro 560X GPU. </a:t>
            </a:r>
          </a:p>
          <a:p>
            <a:pPr lvl="1"/>
            <a:r>
              <a:rPr lang="en-US" dirty="0"/>
              <a:t>Data pre-processing and standardization performed with </a:t>
            </a:r>
            <a:r>
              <a:rPr lang="en-US" dirty="0" err="1"/>
              <a:t>Knime</a:t>
            </a:r>
            <a:r>
              <a:rPr lang="en-US" dirty="0"/>
              <a:t> Analytics Platform. </a:t>
            </a:r>
          </a:p>
          <a:p>
            <a:pPr lvl="1"/>
            <a:r>
              <a:rPr lang="en-US" dirty="0"/>
              <a:t>Machine learning models performed using Python, </a:t>
            </a:r>
            <a:r>
              <a:rPr lang="en-US" dirty="0" err="1"/>
              <a:t>scikit</a:t>
            </a:r>
            <a:r>
              <a:rPr lang="en-US" dirty="0"/>
              <a:t>-learn, and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168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6BCD-3654-8146-926D-E5EA2779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6DD4-EF14-D448-930F-19740A26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Selection, Setup, and Pre-processing</a:t>
            </a:r>
          </a:p>
          <a:p>
            <a:pPr lvl="1"/>
            <a:r>
              <a:rPr lang="en-US" dirty="0"/>
              <a:t>206 (of 261) TCGA-SARC project cases found at </a:t>
            </a:r>
            <a:r>
              <a:rPr lang="en-US" u="sng" dirty="0">
                <a:hlinkClick r:id="rId2"/>
              </a:rPr>
              <a:t>https://portal.gdc.cancer.gov/</a:t>
            </a:r>
            <a:r>
              <a:rPr lang="en-US" dirty="0">
                <a:effectLst/>
              </a:rPr>
              <a:t> </a:t>
            </a:r>
          </a:p>
          <a:p>
            <a:pPr lvl="2"/>
            <a:r>
              <a:rPr lang="en-US" dirty="0"/>
              <a:t>Clinical data</a:t>
            </a:r>
          </a:p>
          <a:p>
            <a:pPr lvl="2"/>
            <a:r>
              <a:rPr lang="en-US" dirty="0"/>
              <a:t>FPKM mRNA Sequencing files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Knime</a:t>
            </a:r>
            <a:r>
              <a:rPr lang="en-US" dirty="0"/>
              <a:t> to </a:t>
            </a:r>
          </a:p>
          <a:p>
            <a:pPr lvl="2"/>
            <a:r>
              <a:rPr lang="en-US" dirty="0"/>
              <a:t>Remove features where the genes expression values are 0 in more than 90% of the cases.</a:t>
            </a:r>
          </a:p>
          <a:p>
            <a:pPr lvl="2"/>
            <a:r>
              <a:rPr lang="en-US" dirty="0"/>
              <a:t>Perform z score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264112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2F4321-DD6A-534C-BCC5-0836BB560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327" y="936480"/>
            <a:ext cx="6661889" cy="4824558"/>
          </a:xfrm>
        </p:spPr>
      </p:pic>
    </p:spTree>
    <p:extLst>
      <p:ext uri="{BB962C8B-B14F-4D97-AF65-F5344CB8AC3E}">
        <p14:creationId xmlns:p14="http://schemas.microsoft.com/office/powerpoint/2010/main" val="153625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DF87-02B5-6347-BE4F-030B9179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892B-BA88-9842-9A3E-D6C77220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Analysis / Unsupervised Learning</a:t>
            </a:r>
          </a:p>
          <a:p>
            <a:pPr lvl="1"/>
            <a:r>
              <a:rPr lang="en-US" dirty="0"/>
              <a:t>Chi Squared analysis (best 200 features).</a:t>
            </a:r>
          </a:p>
          <a:p>
            <a:pPr lvl="1"/>
            <a:r>
              <a:rPr lang="en-US" dirty="0"/>
              <a:t>Hierarchical and K-means clustering (identity 6 clusters).</a:t>
            </a:r>
          </a:p>
          <a:p>
            <a:pPr lvl="1"/>
            <a:r>
              <a:rPr lang="en-US" dirty="0"/>
              <a:t>Principal Component Analysis (explain 95% of variance).</a:t>
            </a:r>
          </a:p>
          <a:p>
            <a:pPr lvl="1"/>
            <a:r>
              <a:rPr lang="en-US" dirty="0"/>
              <a:t>t-Stochastic Neighbor Embedding</a:t>
            </a:r>
            <a:r>
              <a:rPr lang="en-US" dirty="0">
                <a:effectLst/>
              </a:rPr>
              <a:t> (2 dimensions).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6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2F97-7CA4-894F-A62E-3F33CB08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6A07-7736-D640-9C99-DEBEAE2D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191"/>
            <a:ext cx="10515600" cy="3473738"/>
          </a:xfrm>
        </p:spPr>
        <p:txBody>
          <a:bodyPr>
            <a:normAutofit/>
          </a:bodyPr>
          <a:lstStyle/>
          <a:p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K Nearest Neighbor, Support Vector Machine, Random Forest, and Logistic Regression</a:t>
            </a:r>
            <a:r>
              <a:rPr lang="en-US" dirty="0">
                <a:effectLst/>
              </a:rPr>
              <a:t>.</a:t>
            </a:r>
          </a:p>
          <a:p>
            <a:pPr lvl="1"/>
            <a:r>
              <a:rPr lang="en-US" dirty="0"/>
              <a:t>Performed on Chi Square 200 best features, PCA components, PCA plus cluster, and t-SNE features using Python.</a:t>
            </a:r>
          </a:p>
          <a:p>
            <a:pPr lvl="1"/>
            <a:r>
              <a:rPr lang="en-US" dirty="0"/>
              <a:t>Split data 60/20/20 training/validation/test.</a:t>
            </a:r>
          </a:p>
          <a:p>
            <a:pPr lvl="2"/>
            <a:r>
              <a:rPr lang="en-US" dirty="0" err="1"/>
              <a:t>Kfold</a:t>
            </a:r>
            <a:r>
              <a:rPr lang="en-US" dirty="0"/>
              <a:t> Cross Validation to split training with k -= 4</a:t>
            </a:r>
          </a:p>
          <a:p>
            <a:pPr lvl="1"/>
            <a:r>
              <a:rPr lang="en-US" dirty="0"/>
              <a:t>Ran each model with default parameters.</a:t>
            </a:r>
          </a:p>
          <a:p>
            <a:pPr lvl="1"/>
            <a:r>
              <a:rPr lang="en-US" dirty="0"/>
              <a:t>Performed Grid Search with each model.</a:t>
            </a:r>
          </a:p>
        </p:txBody>
      </p:sp>
    </p:spTree>
    <p:extLst>
      <p:ext uri="{BB962C8B-B14F-4D97-AF65-F5344CB8AC3E}">
        <p14:creationId xmlns:p14="http://schemas.microsoft.com/office/powerpoint/2010/main" val="325158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849</Words>
  <Application>Microsoft Macintosh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 Machine Learning Classification of Sarcoma Types using Gene Expression Data</vt:lpstr>
      <vt:lpstr>Introduction</vt:lpstr>
      <vt:lpstr>Background - References</vt:lpstr>
      <vt:lpstr>Materials and Methods: Sarcoma Types</vt:lpstr>
      <vt:lpstr>Materials and Methods</vt:lpstr>
      <vt:lpstr>Materials and Methods</vt:lpstr>
      <vt:lpstr>PowerPoint Presentation</vt:lpstr>
      <vt:lpstr>Materials and Methods</vt:lpstr>
      <vt:lpstr>Materials and Methods</vt:lpstr>
      <vt:lpstr>Materials and Methods</vt:lpstr>
      <vt:lpstr>Results</vt:lpstr>
      <vt:lpstr>Results – Multilayer Perceptron</vt:lpstr>
      <vt:lpstr>Discussion</vt:lpstr>
      <vt:lpstr>Bagging Classifier (Logistic Regression) with SMOTE synthetic samples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DeLong</dc:creator>
  <cp:lastModifiedBy>Jeffrey DeLong</cp:lastModifiedBy>
  <cp:revision>29</cp:revision>
  <dcterms:created xsi:type="dcterms:W3CDTF">2019-11-27T20:24:25Z</dcterms:created>
  <dcterms:modified xsi:type="dcterms:W3CDTF">2019-12-03T00:53:03Z</dcterms:modified>
</cp:coreProperties>
</file>