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72" r:id="rId6"/>
    <p:sldId id="261" r:id="rId7"/>
    <p:sldId id="263" r:id="rId8"/>
    <p:sldId id="262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4" r:id="rId24"/>
    <p:sldId id="280" r:id="rId25"/>
    <p:sldId id="285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88" d="100"/>
          <a:sy n="88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2670-C976-2B4D-B82D-4FD1601D782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93607-5B3E-554F-B704-8A14769C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Color’s refer to so called ‘branches’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93607-5B3E-554F-B704-8A14769C35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 video link for windows users: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=2j7fD92g-gE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93607-5B3E-554F-B704-8A14769C35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93607-5B3E-554F-B704-8A14769C35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2A39-90D0-F64C-B3C2-3BE9EC5B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29C45-ECFE-8D43-85EF-E60D51B8B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B1DF-2E78-3A45-B60F-E82AF1BA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689C-37F3-8041-A9DE-B8E94DF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B852-FAA2-C24A-97C5-F73C2355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3291-0E7B-3D43-BF35-4C5F69AB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6CA8C-4EBC-3E48-B1FF-6BEE115D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EF35-169E-8C4B-8DB4-1BC317C9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041B-1842-AB47-AE5C-9C2F68F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6313-1C0D-CB4C-ADC6-6A2B3EAE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CBBF2-A057-A54F-BE4B-9AD5BD1F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AB41-7FF8-144B-9FF5-217FC7F0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2BF2-6163-FD4A-88B7-C65D47BE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CF00-F349-F647-B059-83CE8076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EC19-EB72-FD43-A496-DAEBD75A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436-38BF-3A4D-8663-526B413B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80B3-A382-EB48-BB1F-CAAB0A32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A5ADB-830F-924D-9FE9-2CEC238A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2A48-4C3C-FF47-BB8C-256EBA4E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050E-7CF1-D44A-9EE2-5589A673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31C8-0EFB-A542-96B1-62CF1126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9882-8005-F14B-9D88-CD5AE395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4C24-5684-9B4E-B630-E25C7093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D58A-8436-B84C-8121-1E7B7E53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EFD9-4D83-854C-AC9A-8B93686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D05C-1C00-CF47-8C5F-EF4AD22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2B17-8F16-F445-B173-66F7416AA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00E8A-2357-F747-AA39-4D8CE3B6A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1C84-ADA5-3E4F-9D52-FFC091A4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070C-E6D6-404C-B87C-40EDF3FC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6F1E-B4AF-8847-8C22-275C82C9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39F8-B8EE-414A-A93B-75D1C876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8C64B-1934-AB4A-920B-1E0E85A9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8AE5C-9277-A448-AEEE-D8473EDB5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6901B-7C14-4D43-87E7-D8804FB6F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854A-249C-034F-9EB0-ABE2759F2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04E59-363A-1943-B5C7-3F7FF219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3343A-00E2-6148-92C1-8C002E0C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67799-307A-E04C-8454-7A3DE10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AAA6-B0B7-5B45-866F-97D8EE7C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449A7-3985-5448-9719-55219E1F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650E2-3255-774C-AE98-64485EDB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DCA42-2BC4-1646-9AC1-70ACCB3A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4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BC508-F6D4-6547-A427-14B4C47C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0B078-7653-DF4D-86BC-F6EA00F5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FDB70-1327-2445-A2A2-C089C92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9FAF-99A3-4544-83C2-52B12907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FC9A-7F01-F24F-A0E4-C44A3C59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95153-3074-0640-8B52-6D46F1BB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D667-D9B9-1744-AD3B-E1B04924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101F6-40BF-1D49-ACBC-713884BA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401DD-B800-774F-BEFD-BBC635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24A7-FD47-554B-AD66-732359D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A2611-1144-6C47-8080-01879051D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525C8-ED7F-3D46-8496-2DFC481D9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A1B9-DFD7-0D4E-8B75-A0D0794E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06ED8-74A4-2645-B1EC-0333051B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DAB74-3A2A-2E4B-9E5A-E5342E0B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3FD13-F518-C841-96A6-57BBF33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115C-816A-A543-AAA8-A985D750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6450-ABFA-E04C-9FBB-6FB813A02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45E2-2689-3849-AC7E-07F88C3CF8C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4AE3-73EE-2046-A1BB-D242201EB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2A6B-63FF-E14A-BE64-3A40F13E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7F46-234E-1D41-BE3E-752B012B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collaborating-with-issues-and-pull-requests/creating-a-pull-requ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lsqa.com/git/difference-between-git-clone-and-git-fork/#:~:text=When%20you%20fork%20a%20repository,with%20the%20help%20of%20Git" TargetMode="External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bledesktop.com/blog/what-is-git-and-why-should-you-use-it#:~:text=Git%20is%20the%20most%20commonly,be%20merged%20into%20one%20sour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op-20-git-commands-with-examp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5886-990B-CB47-B2AF-4782F4F28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OSCoffee</a:t>
            </a:r>
            <a:r>
              <a:rPr lang="en-US" dirty="0"/>
              <a:t> meeting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63194-BF17-5343-A2B7-4319C2499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gentle introduction to Git and GitHub</a:t>
            </a:r>
          </a:p>
          <a:p>
            <a:endParaRPr lang="en-US" dirty="0"/>
          </a:p>
          <a:p>
            <a:r>
              <a:rPr lang="en-US" dirty="0"/>
              <a:t>Jeffrey Durieux</a:t>
            </a:r>
          </a:p>
          <a:p>
            <a:r>
              <a:rPr lang="en-US" dirty="0"/>
              <a:t>01-04-2021</a:t>
            </a:r>
          </a:p>
        </p:txBody>
      </p:sp>
    </p:spTree>
    <p:extLst>
      <p:ext uri="{BB962C8B-B14F-4D97-AF65-F5344CB8AC3E}">
        <p14:creationId xmlns:p14="http://schemas.microsoft.com/office/powerpoint/2010/main" val="238732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C1B1-FD12-FE42-BAA1-21361147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F983-169D-B24A-8982-A975389F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author and email address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DEF8C-90E4-5A4E-A039-5AD003EC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34" y="3638549"/>
            <a:ext cx="9854948" cy="6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7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130-DE11-D84E-99FE-ED014A2D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2F482-11A2-034B-9B10-87DF50A5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14" y="2745353"/>
            <a:ext cx="7473728" cy="613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71E8-6CE4-F941-AB58-53EC3CCC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14" y="3996868"/>
            <a:ext cx="7541086" cy="4163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B56E7-A51E-C248-A191-71874BDAAA40}"/>
              </a:ext>
            </a:extLst>
          </p:cNvPr>
          <p:cNvSpPr txBox="1"/>
          <p:nvPr/>
        </p:nvSpPr>
        <p:spPr>
          <a:xfrm>
            <a:off x="838200" y="1640499"/>
            <a:ext cx="504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 </a:t>
            </a:r>
            <a:r>
              <a:rPr lang="en-US" i="1" dirty="0"/>
              <a:t>local repo </a:t>
            </a:r>
            <a:r>
              <a:rPr lang="en-US" dirty="0"/>
              <a:t>somewhere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0372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1E19-51BA-684C-9149-EBC95398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F4E50-E94B-DE47-AF1F-82026791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00" y="3621087"/>
            <a:ext cx="10936400" cy="29538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D9983-AFC8-C847-8CEE-35C269AF717A}"/>
              </a:ext>
            </a:extLst>
          </p:cNvPr>
          <p:cNvSpPr txBox="1"/>
          <p:nvPr/>
        </p:nvSpPr>
        <p:spPr>
          <a:xfrm>
            <a:off x="7605486" y="580571"/>
            <a:ext cx="4049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stages of version control:</a:t>
            </a:r>
          </a:p>
          <a:p>
            <a:pPr marL="342900" indent="-342900">
              <a:buAutoNum type="arabicParenR"/>
            </a:pPr>
            <a:r>
              <a:rPr lang="en-US" sz="2400" dirty="0"/>
              <a:t>Untracked file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Staged file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Committed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42CEF-CFC7-0844-A071-D1E91361121B}"/>
              </a:ext>
            </a:extLst>
          </p:cNvPr>
          <p:cNvSpPr txBox="1"/>
          <p:nvPr/>
        </p:nvSpPr>
        <p:spPr>
          <a:xfrm>
            <a:off x="838200" y="1528011"/>
            <a:ext cx="356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info about your git repo</a:t>
            </a:r>
          </a:p>
        </p:txBody>
      </p:sp>
    </p:spTree>
    <p:extLst>
      <p:ext uri="{BB962C8B-B14F-4D97-AF65-F5344CB8AC3E}">
        <p14:creationId xmlns:p14="http://schemas.microsoft.com/office/powerpoint/2010/main" val="318961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B24F-AC4B-8240-8694-EBF39D1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29DF8-D36F-E046-B348-4F2FF458B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2921"/>
            <a:ext cx="10750404" cy="31288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6E828-EA24-1D47-8EE7-88A79B8CD1B3}"/>
              </a:ext>
            </a:extLst>
          </p:cNvPr>
          <p:cNvSpPr txBox="1"/>
          <p:nvPr/>
        </p:nvSpPr>
        <p:spPr>
          <a:xfrm>
            <a:off x="7605486" y="580571"/>
            <a:ext cx="436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stages of version control: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Untracked file</a:t>
            </a:r>
          </a:p>
          <a:p>
            <a:pPr marL="342900" indent="-342900">
              <a:buAutoNum type="arabicParenR"/>
            </a:pPr>
            <a:r>
              <a:rPr lang="en-US" sz="2400" dirty="0"/>
              <a:t>Staged file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Committed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9C4C4-AD09-F446-9969-977B6F9373D4}"/>
              </a:ext>
            </a:extLst>
          </p:cNvPr>
          <p:cNvSpPr txBox="1"/>
          <p:nvPr/>
        </p:nvSpPr>
        <p:spPr>
          <a:xfrm>
            <a:off x="838200" y="1528011"/>
            <a:ext cx="356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file to the </a:t>
            </a:r>
            <a:r>
              <a:rPr lang="en-US" i="1" dirty="0"/>
              <a:t>staging</a:t>
            </a:r>
            <a:r>
              <a:rPr lang="en-US" dirty="0"/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81034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3520-DE76-A741-B936-C9B0548D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CEE65-35B2-3541-B793-13FB8C08A09D}"/>
              </a:ext>
            </a:extLst>
          </p:cNvPr>
          <p:cNvSpPr txBox="1"/>
          <p:nvPr/>
        </p:nvSpPr>
        <p:spPr>
          <a:xfrm>
            <a:off x="7605486" y="580571"/>
            <a:ext cx="436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stages of version control: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Untracked file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Staged file</a:t>
            </a:r>
          </a:p>
          <a:p>
            <a:pPr marL="342900" indent="-342900">
              <a:buAutoNum type="arabicParenR"/>
            </a:pPr>
            <a:r>
              <a:rPr lang="en-US" sz="2400" dirty="0"/>
              <a:t>Committed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76114-CFE1-F54F-8EF3-74C481B2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8792"/>
            <a:ext cx="12013824" cy="192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D6D22-5321-9A46-85E4-A3E9CECC4C6C}"/>
              </a:ext>
            </a:extLst>
          </p:cNvPr>
          <p:cNvSpPr txBox="1"/>
          <p:nvPr/>
        </p:nvSpPr>
        <p:spPr>
          <a:xfrm>
            <a:off x="838200" y="1528011"/>
            <a:ext cx="401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file: snapshot of the file add to version history. </a:t>
            </a:r>
          </a:p>
        </p:txBody>
      </p:sp>
    </p:spTree>
    <p:extLst>
      <p:ext uri="{BB962C8B-B14F-4D97-AF65-F5344CB8AC3E}">
        <p14:creationId xmlns:p14="http://schemas.microsoft.com/office/powerpoint/2010/main" val="18898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6EF8-A5A2-F842-8238-426EB9C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AD0E8-A311-F845-A5B3-03F527F84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13" y="2643301"/>
            <a:ext cx="8856619" cy="15948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C6FDC-5B54-1E44-B544-51019C1734B1}"/>
              </a:ext>
            </a:extLst>
          </p:cNvPr>
          <p:cNvSpPr txBox="1"/>
          <p:nvPr/>
        </p:nvSpPr>
        <p:spPr>
          <a:xfrm>
            <a:off x="745957" y="5041232"/>
            <a:ext cx="7916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</a:t>
            </a:r>
          </a:p>
          <a:p>
            <a:r>
              <a:rPr lang="en-US" dirty="0"/>
              <a:t>we initialized a git repo</a:t>
            </a:r>
          </a:p>
          <a:p>
            <a:r>
              <a:rPr lang="en-US" dirty="0"/>
              <a:t>Added and committed a file (in order to track the version history of that file)</a:t>
            </a:r>
          </a:p>
        </p:txBody>
      </p:sp>
    </p:spTree>
    <p:extLst>
      <p:ext uri="{BB962C8B-B14F-4D97-AF65-F5344CB8AC3E}">
        <p14:creationId xmlns:p14="http://schemas.microsoft.com/office/powerpoint/2010/main" val="285225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FE09-9107-AE49-9C7B-A8C103FE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Changes made to the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303E8-F2D4-034C-8D4D-223522AB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96" y="1690687"/>
            <a:ext cx="8380504" cy="4819641"/>
          </a:xfrm>
        </p:spPr>
      </p:pic>
    </p:spTree>
    <p:extLst>
      <p:ext uri="{BB962C8B-B14F-4D97-AF65-F5344CB8AC3E}">
        <p14:creationId xmlns:p14="http://schemas.microsoft.com/office/powerpoint/2010/main" val="51588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6348-4A90-B942-A3A5-85124FF9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Changes to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DD83-9184-C44A-A331-85C85D62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making a myfile_v2.R </a:t>
            </a:r>
            <a:r>
              <a:rPr lang="en-US" dirty="0">
                <a:sym typeface="Wingdings" pitchFamily="2" charset="2"/>
              </a:rPr>
              <a:t> repeat the three stages of git version control 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CCDB3-7691-E249-9B93-63B3B514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2870200"/>
            <a:ext cx="9111343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9733A-DFAE-5146-9E0A-32ED9956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3900"/>
            <a:ext cx="9817100" cy="2057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9316F-6DEB-9B46-8838-285CCAFCF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10" y="4314301"/>
            <a:ext cx="10971580" cy="1239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4AB5EB-73A5-5440-B9D8-F96217E11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80" y="1825625"/>
            <a:ext cx="11881625" cy="415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1A4EF-D127-BE4F-B84F-CB131AEA8D1D}"/>
              </a:ext>
            </a:extLst>
          </p:cNvPr>
          <p:cNvSpPr txBox="1"/>
          <p:nvPr/>
        </p:nvSpPr>
        <p:spPr>
          <a:xfrm>
            <a:off x="558799" y="6176963"/>
            <a:ext cx="1025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in mind: I have only 1 file (</a:t>
            </a:r>
            <a:r>
              <a:rPr lang="en-US" dirty="0" err="1"/>
              <a:t>myfile.R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not myfile_v1.R and myfile_v2.R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8531-C295-EB45-8B5C-DEA45E8A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24D5-E658-9747-8B54-BA658B1E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reset </a:t>
            </a:r>
            <a:r>
              <a:rPr lang="en-US" i="1" dirty="0"/>
              <a:t>SHA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undo all commits after the specified commit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89F47-319B-634E-9994-B185B22B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4662"/>
            <a:ext cx="10047299" cy="27132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5E133C-62CF-574C-8249-FD9161D9F087}"/>
              </a:ext>
            </a:extLst>
          </p:cNvPr>
          <p:cNvSpPr/>
          <p:nvPr/>
        </p:nvSpPr>
        <p:spPr>
          <a:xfrm>
            <a:off x="1959429" y="5892800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061CEF-20FB-0447-A6D1-B883E5AB3E29}"/>
              </a:ext>
            </a:extLst>
          </p:cNvPr>
          <p:cNvSpPr/>
          <p:nvPr/>
        </p:nvSpPr>
        <p:spPr>
          <a:xfrm>
            <a:off x="3780972" y="5892800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68E7B3-9AEA-1143-B3B7-9A68EF7B16A3}"/>
              </a:ext>
            </a:extLst>
          </p:cNvPr>
          <p:cNvCxnSpPr>
            <a:stCxn id="6" idx="6"/>
          </p:cNvCxnSpPr>
          <p:nvPr/>
        </p:nvCxnSpPr>
        <p:spPr>
          <a:xfrm>
            <a:off x="2365829" y="6102350"/>
            <a:ext cx="1415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0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8531-C295-EB45-8B5C-DEA45E8A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 --hard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24D5-E658-9747-8B54-BA658B1E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reset --hard </a:t>
            </a:r>
            <a:r>
              <a:rPr lang="en-US" i="1" dirty="0"/>
              <a:t>SHA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undo all commits after the specified commit </a:t>
            </a:r>
            <a:r>
              <a:rPr lang="en-US" i="1" dirty="0">
                <a:sym typeface="Wingdings" pitchFamily="2" charset="2"/>
              </a:rPr>
              <a:t>and </a:t>
            </a:r>
            <a:r>
              <a:rPr lang="en-US" dirty="0">
                <a:sym typeface="Wingdings" pitchFamily="2" charset="2"/>
              </a:rPr>
              <a:t>change the contents of the file  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5E133C-62CF-574C-8249-FD9161D9F087}"/>
              </a:ext>
            </a:extLst>
          </p:cNvPr>
          <p:cNvSpPr/>
          <p:nvPr/>
        </p:nvSpPr>
        <p:spPr>
          <a:xfrm>
            <a:off x="1959429" y="5892800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061CEF-20FB-0447-A6D1-B883E5AB3E29}"/>
              </a:ext>
            </a:extLst>
          </p:cNvPr>
          <p:cNvSpPr/>
          <p:nvPr/>
        </p:nvSpPr>
        <p:spPr>
          <a:xfrm>
            <a:off x="3780972" y="5892800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68E7B3-9AEA-1143-B3B7-9A68EF7B16A3}"/>
              </a:ext>
            </a:extLst>
          </p:cNvPr>
          <p:cNvCxnSpPr>
            <a:stCxn id="6" idx="6"/>
          </p:cNvCxnSpPr>
          <p:nvPr/>
        </p:nvCxnSpPr>
        <p:spPr>
          <a:xfrm>
            <a:off x="2365829" y="6102350"/>
            <a:ext cx="1415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2470C83-4D88-3B43-9B0C-2E2965CD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7359"/>
            <a:ext cx="10282204" cy="27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1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243A-E172-C141-B20C-FC4F29BD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98F0-21F9-0743-8291-0FD03DB0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 and GitHub?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Git commands to ‘git’ you started</a:t>
            </a:r>
          </a:p>
          <a:p>
            <a:endParaRPr lang="en-US" dirty="0"/>
          </a:p>
          <a:p>
            <a:r>
              <a:rPr lang="en-US" dirty="0"/>
              <a:t>How to use Git together with GitHub?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5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CB4E-0100-CB4E-8B40-DEECD0CF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77" y="524503"/>
            <a:ext cx="10515600" cy="1325563"/>
          </a:xfrm>
        </p:spPr>
        <p:txBody>
          <a:bodyPr/>
          <a:lstStyle/>
          <a:p>
            <a:r>
              <a:rPr lang="en-US" dirty="0"/>
              <a:t>Git branch and checkout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2B6782-9A59-D74B-90F2-6A6E5682F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42" y="2337933"/>
            <a:ext cx="9915073" cy="1023383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8A9B54-9617-BB4F-9DB1-ECCA5B8B67CB}"/>
              </a:ext>
            </a:extLst>
          </p:cNvPr>
          <p:cNvSpPr/>
          <p:nvPr/>
        </p:nvSpPr>
        <p:spPr>
          <a:xfrm>
            <a:off x="7068458" y="365125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737422-21A3-224A-87E3-B5B289146EA2}"/>
              </a:ext>
            </a:extLst>
          </p:cNvPr>
          <p:cNvSpPr/>
          <p:nvPr/>
        </p:nvSpPr>
        <p:spPr>
          <a:xfrm>
            <a:off x="8890001" y="365125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6C86F-B2A0-484F-9AEC-DD00B8E6B24F}"/>
              </a:ext>
            </a:extLst>
          </p:cNvPr>
          <p:cNvCxnSpPr>
            <a:stCxn id="4" idx="6"/>
          </p:cNvCxnSpPr>
          <p:nvPr/>
        </p:nvCxnSpPr>
        <p:spPr>
          <a:xfrm>
            <a:off x="7474858" y="574675"/>
            <a:ext cx="1415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A43B482-D112-0944-AC5A-1FEC11B01CA2}"/>
              </a:ext>
            </a:extLst>
          </p:cNvPr>
          <p:cNvCxnSpPr/>
          <p:nvPr/>
        </p:nvCxnSpPr>
        <p:spPr>
          <a:xfrm rot="16200000" flipH="1">
            <a:off x="8088766" y="613909"/>
            <a:ext cx="470354" cy="39188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84907-7E42-5041-9D66-C34A4C20AC38}"/>
              </a:ext>
            </a:extLst>
          </p:cNvPr>
          <p:cNvCxnSpPr/>
          <p:nvPr/>
        </p:nvCxnSpPr>
        <p:spPr>
          <a:xfrm>
            <a:off x="8704944" y="1221921"/>
            <a:ext cx="1415143" cy="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177E661-4ABE-B345-88A6-6901FDAE6F5D}"/>
              </a:ext>
            </a:extLst>
          </p:cNvPr>
          <p:cNvSpPr/>
          <p:nvPr/>
        </p:nvSpPr>
        <p:spPr>
          <a:xfrm>
            <a:off x="8298544" y="996496"/>
            <a:ext cx="406400" cy="419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077AEB-4016-8D44-8562-215ED922A295}"/>
              </a:ext>
            </a:extLst>
          </p:cNvPr>
          <p:cNvSpPr/>
          <p:nvPr/>
        </p:nvSpPr>
        <p:spPr>
          <a:xfrm>
            <a:off x="10130973" y="984703"/>
            <a:ext cx="406400" cy="419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77F98E-7EE8-114B-BA3A-CFA5383C2056}"/>
              </a:ext>
            </a:extLst>
          </p:cNvPr>
          <p:cNvCxnSpPr/>
          <p:nvPr/>
        </p:nvCxnSpPr>
        <p:spPr>
          <a:xfrm>
            <a:off x="5653315" y="574675"/>
            <a:ext cx="1415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CFF127-8F4C-144F-8F79-AFE29A9F3CB9}"/>
              </a:ext>
            </a:extLst>
          </p:cNvPr>
          <p:cNvSpPr/>
          <p:nvPr/>
        </p:nvSpPr>
        <p:spPr>
          <a:xfrm>
            <a:off x="5246915" y="365125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08E615-E295-0E4D-80CB-788F819C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41" y="4337050"/>
            <a:ext cx="9915073" cy="13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CB4E-0100-CB4E-8B40-DEECD0CF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8A9B54-9617-BB4F-9DB1-ECCA5B8B67CB}"/>
              </a:ext>
            </a:extLst>
          </p:cNvPr>
          <p:cNvSpPr/>
          <p:nvPr/>
        </p:nvSpPr>
        <p:spPr>
          <a:xfrm>
            <a:off x="7068458" y="365125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737422-21A3-224A-87E3-B5B289146EA2}"/>
              </a:ext>
            </a:extLst>
          </p:cNvPr>
          <p:cNvSpPr/>
          <p:nvPr/>
        </p:nvSpPr>
        <p:spPr>
          <a:xfrm>
            <a:off x="8890001" y="365125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6C86F-B2A0-484F-9AEC-DD00B8E6B24F}"/>
              </a:ext>
            </a:extLst>
          </p:cNvPr>
          <p:cNvCxnSpPr>
            <a:stCxn id="4" idx="6"/>
          </p:cNvCxnSpPr>
          <p:nvPr/>
        </p:nvCxnSpPr>
        <p:spPr>
          <a:xfrm>
            <a:off x="7474858" y="574675"/>
            <a:ext cx="1415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A43B482-D112-0944-AC5A-1FEC11B01CA2}"/>
              </a:ext>
            </a:extLst>
          </p:cNvPr>
          <p:cNvCxnSpPr/>
          <p:nvPr/>
        </p:nvCxnSpPr>
        <p:spPr>
          <a:xfrm rot="16200000" flipH="1">
            <a:off x="8088766" y="613909"/>
            <a:ext cx="470354" cy="39188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84907-7E42-5041-9D66-C34A4C20AC38}"/>
              </a:ext>
            </a:extLst>
          </p:cNvPr>
          <p:cNvCxnSpPr/>
          <p:nvPr/>
        </p:nvCxnSpPr>
        <p:spPr>
          <a:xfrm>
            <a:off x="8704944" y="1221921"/>
            <a:ext cx="1415143" cy="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177E661-4ABE-B345-88A6-6901FDAE6F5D}"/>
              </a:ext>
            </a:extLst>
          </p:cNvPr>
          <p:cNvSpPr/>
          <p:nvPr/>
        </p:nvSpPr>
        <p:spPr>
          <a:xfrm>
            <a:off x="8298544" y="996496"/>
            <a:ext cx="406400" cy="419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077AEB-4016-8D44-8562-215ED922A295}"/>
              </a:ext>
            </a:extLst>
          </p:cNvPr>
          <p:cNvSpPr/>
          <p:nvPr/>
        </p:nvSpPr>
        <p:spPr>
          <a:xfrm>
            <a:off x="10130973" y="984703"/>
            <a:ext cx="406400" cy="419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77F98E-7EE8-114B-BA3A-CFA5383C2056}"/>
              </a:ext>
            </a:extLst>
          </p:cNvPr>
          <p:cNvCxnSpPr/>
          <p:nvPr/>
        </p:nvCxnSpPr>
        <p:spPr>
          <a:xfrm>
            <a:off x="5653315" y="574675"/>
            <a:ext cx="1415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CFF127-8F4C-144F-8F79-AFE29A9F3CB9}"/>
              </a:ext>
            </a:extLst>
          </p:cNvPr>
          <p:cNvSpPr/>
          <p:nvPr/>
        </p:nvSpPr>
        <p:spPr>
          <a:xfrm>
            <a:off x="5246915" y="365125"/>
            <a:ext cx="40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44D150-F11C-5E4A-A92E-2CB09D6E5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14" y="3162525"/>
            <a:ext cx="5607487" cy="324644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BD49A7-712F-F04B-81C9-C5F26C7F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869167"/>
            <a:ext cx="9893345" cy="10746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F00F29-EBD0-E845-B53D-5482228BF003}"/>
              </a:ext>
            </a:extLst>
          </p:cNvPr>
          <p:cNvSpPr txBox="1"/>
          <p:nvPr/>
        </p:nvSpPr>
        <p:spPr>
          <a:xfrm>
            <a:off x="761999" y="1403803"/>
            <a:ext cx="466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merge conflicts!</a:t>
            </a:r>
          </a:p>
        </p:txBody>
      </p:sp>
    </p:spTree>
    <p:extLst>
      <p:ext uri="{BB962C8B-B14F-4D97-AF65-F5344CB8AC3E}">
        <p14:creationId xmlns:p14="http://schemas.microsoft.com/office/powerpoint/2010/main" val="84399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AE88-EA95-E649-9648-4AA30650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AB66-429A-BC4E-915F-CE78C6BB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differences between commits or branches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290ED-9343-7045-A194-EBDEDCF4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92" y="2731293"/>
            <a:ext cx="9837933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5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1CB1-C99E-4E43-988B-F9E815D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>
                <a:sym typeface="Wingdings" pitchFamily="2" charset="2"/>
              </a:rPr>
              <a:t> git push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6B60C-579C-0649-A727-9E1D41AEC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7" y="2256858"/>
            <a:ext cx="11780026" cy="23442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D9E28-30CE-D042-8B8B-56EEA2CA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7" y="5549900"/>
            <a:ext cx="6019800" cy="43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CF0E3E-2B8B-C246-8B2E-64C9B0F338BA}"/>
              </a:ext>
            </a:extLst>
          </p:cNvPr>
          <p:cNvSpPr txBox="1"/>
          <p:nvPr/>
        </p:nvSpPr>
        <p:spPr>
          <a:xfrm>
            <a:off x="205987" y="1407695"/>
            <a:ext cx="531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make a repo on GitHub</a:t>
            </a:r>
          </a:p>
          <a:p>
            <a:r>
              <a:rPr lang="en-US" dirty="0"/>
              <a:t>Git remote add origin </a:t>
            </a:r>
            <a:r>
              <a:rPr lang="en-US" i="1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4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1CB1-C99E-4E43-988B-F9E815D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DFE1CA-1D14-2F4C-834A-3F454951F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71" y="1690687"/>
            <a:ext cx="10490200" cy="5393897"/>
          </a:xfrm>
        </p:spPr>
      </p:pic>
    </p:spTree>
    <p:extLst>
      <p:ext uri="{BB962C8B-B14F-4D97-AF65-F5344CB8AC3E}">
        <p14:creationId xmlns:p14="http://schemas.microsoft.com/office/powerpoint/2010/main" val="19406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7AB-97EE-184F-8E38-A507DC23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7200-8604-EC41-8C2C-65924837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write permissions to a repo </a:t>
            </a:r>
            <a:r>
              <a:rPr lang="en-US" dirty="0">
                <a:sym typeface="Wingdings" pitchFamily="2" charset="2"/>
              </a:rPr>
              <a:t> fork the repo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05611-0FF1-FC4F-BE98-E60D9D8B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2405743"/>
            <a:ext cx="7717971" cy="40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7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0CED-C5B2-D546-914D-F8A99D01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>
                <a:sym typeface="Wingdings" pitchFamily="2" charset="2"/>
              </a:rPr>
              <a:t> git pull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552D-B46E-4B42-A0EC-D683659D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pull: download changes from remote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E7432-23F6-5947-9C09-7BB5E1FB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35" y="2228849"/>
            <a:ext cx="6008007" cy="4364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D9B14-72D4-1249-9661-49BC2EE5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8849"/>
            <a:ext cx="9932308" cy="45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0CED-C5B2-D546-914D-F8A99D01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>
                <a:sym typeface="Wingdings" pitchFamily="2" charset="2"/>
              </a:rPr>
              <a:t> git pull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552D-B46E-4B42-A0EC-D683659D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pull: download changes from remote repo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C35DE-0D22-444D-96BB-B14EBFE1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42" y="2536371"/>
            <a:ext cx="8973457" cy="33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5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4DED-2CE7-4E4E-A618-B39BC78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76522-F7C0-304D-A3E5-AD24F6E1C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" y="2611318"/>
            <a:ext cx="12183484" cy="15485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84BA1-B106-A343-9CEC-56CAA17150C9}"/>
              </a:ext>
            </a:extLst>
          </p:cNvPr>
          <p:cNvSpPr txBox="1"/>
          <p:nvPr/>
        </p:nvSpPr>
        <p:spPr>
          <a:xfrm>
            <a:off x="609600" y="1690688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a repo from an existing URL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A0D3-99F8-D445-8512-FE5FCAD8F999}"/>
              </a:ext>
            </a:extLst>
          </p:cNvPr>
          <p:cNvSpPr txBox="1"/>
          <p:nvPr/>
        </p:nvSpPr>
        <p:spPr>
          <a:xfrm>
            <a:off x="246743" y="2191657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29-04-2021: </a:t>
            </a:r>
            <a:r>
              <a:rPr lang="en-US" dirty="0" err="1"/>
              <a:t>OSCoffee</a:t>
            </a:r>
            <a:r>
              <a:rPr lang="en-US" dirty="0"/>
              <a:t> </a:t>
            </a:r>
            <a:r>
              <a:rPr lang="en-US" dirty="0" err="1"/>
              <a:t>RMarkdown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B6248-9CCF-F04E-8F63-E8B932EB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1" y="4604227"/>
            <a:ext cx="11932486" cy="16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4DED-2CE7-4E4E-A618-B39BC78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28601-8F33-9C4E-8727-87717A2D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https://docs.github.com/en/github/collaborating-with-issues-and-pull-requests/creating-a-pull-request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(Fork and) clone a repo </a:t>
            </a:r>
          </a:p>
          <a:p>
            <a:r>
              <a:rPr lang="en-US" dirty="0"/>
              <a:t>Do some changes to files (and stash, commit and push)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4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C557-4EBA-294E-A1AD-B04A6D40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5473-8F30-6C4B-9C87-EA5A7D6E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you need to know can be found here: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just use: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70A0C-BA8C-914C-9125-3A05F94B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82" y="4584700"/>
            <a:ext cx="6400768" cy="20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6BD0E-164F-734B-A1C4-E36BCE2C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716" y="0"/>
            <a:ext cx="6836228" cy="7070492"/>
          </a:xfrm>
        </p:spPr>
      </p:pic>
    </p:spTree>
    <p:extLst>
      <p:ext uri="{BB962C8B-B14F-4D97-AF65-F5344CB8AC3E}">
        <p14:creationId xmlns:p14="http://schemas.microsoft.com/office/powerpoint/2010/main" val="374818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25BFC0-385B-9B4B-9E8A-8B902A10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00"/>
            <a:ext cx="13423728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6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16DAF-1A10-044E-8680-557A3709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85" y="1013278"/>
            <a:ext cx="4718378" cy="48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FD7-4DD8-FA4E-8AE0-4B1EBA96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C7CB-7B1D-B14F-9B98-C602BB02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https://git-scm.com/</a:t>
            </a:r>
          </a:p>
          <a:p>
            <a:r>
              <a:rPr lang="en-US" dirty="0">
                <a:hlinkClick r:id="rId2"/>
              </a:rPr>
              <a:t>https://git-scm.com/book/en/v2/Getting-Started-Installing-Git</a:t>
            </a:r>
            <a:endParaRPr lang="en-US" dirty="0"/>
          </a:p>
          <a:p>
            <a:r>
              <a:rPr lang="en-US" dirty="0">
                <a:hlinkClick r:id="rId3"/>
              </a:rPr>
              <a:t>https://www.toolsqa.com/git/difference-between-git-clone-and-git-fork/#:~:text=When%20you%20fork%20a%20repository,with%20the%20help%20of%20Git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F41B-29FE-2F41-AD3E-052F5DD7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0" y="3543300"/>
            <a:ext cx="4432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EECD-E4B2-7141-B92F-2B38AEAA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4F47-7833-4142-816F-1F708BE8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software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used for working on group projects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it as a complex version of Google Docs…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A8453-5BE9-4546-82E3-616F36F6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21" y="2486478"/>
            <a:ext cx="8791121" cy="11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786E-44FC-8546-AA6F-80DD0DFB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DE44D-E8A8-6E45-B884-C2A617C60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8550" y="1994694"/>
            <a:ext cx="7131050" cy="37818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FF8AA-45A9-1B44-A00B-13298F627E71}"/>
              </a:ext>
            </a:extLst>
          </p:cNvPr>
          <p:cNvSpPr txBox="1"/>
          <p:nvPr/>
        </p:nvSpPr>
        <p:spPr>
          <a:xfrm>
            <a:off x="736600" y="6211669"/>
            <a:ext cx="1126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https://www.nobledesktop.com/blog/what-is-git-and-why-should-you-use-it#:~:text=Git%20is%20the%20most%20commonly,be%20merged%20into%20one%20source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045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6698-D45D-6342-9159-68A9CD2A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E6D5-E8B7-2349-AA71-32D4BA0C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en-US" dirty="0"/>
              <a:t>Internet hosting for software development and version control using Git</a:t>
            </a:r>
          </a:p>
          <a:p>
            <a:endParaRPr lang="en-US" dirty="0"/>
          </a:p>
          <a:p>
            <a:r>
              <a:rPr lang="en-US" dirty="0"/>
              <a:t>You can have multiple online repositories (Open Science)</a:t>
            </a:r>
          </a:p>
          <a:p>
            <a:endParaRPr lang="en-US" dirty="0"/>
          </a:p>
          <a:p>
            <a:r>
              <a:rPr lang="en-US" dirty="0"/>
              <a:t>Will first discuss Git and then GitHub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5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1435-01C4-244F-ADB2-A3D1E94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comment about </a:t>
            </a:r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21B39-2CF9-6246-AE35-4876B9E2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85" y="1378255"/>
            <a:ext cx="6230257" cy="2027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0E93A-D929-F24C-B94A-5566F6BE2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" y="1378255"/>
            <a:ext cx="11353800" cy="3387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47E84-E2B1-4946-87CE-AF57E2D865A6}"/>
              </a:ext>
            </a:extLst>
          </p:cNvPr>
          <p:cNvSpPr txBox="1"/>
          <p:nvPr/>
        </p:nvSpPr>
        <p:spPr>
          <a:xfrm>
            <a:off x="1741714" y="6633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93D83-AEC2-754B-B3B6-368C87D4374B}"/>
              </a:ext>
            </a:extLst>
          </p:cNvPr>
          <p:cNvSpPr txBox="1"/>
          <p:nvPr/>
        </p:nvSpPr>
        <p:spPr>
          <a:xfrm>
            <a:off x="838200" y="5847347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GUI’s exist of course: base version git-</a:t>
            </a:r>
            <a:r>
              <a:rPr lang="en-US" sz="2400" dirty="0" err="1"/>
              <a:t>gui</a:t>
            </a:r>
            <a:r>
              <a:rPr lang="en-US" sz="2400" dirty="0"/>
              <a:t> or for example </a:t>
            </a:r>
            <a:r>
              <a:rPr lang="en-US" sz="2400" dirty="0" err="1"/>
              <a:t>Gitkraken</a:t>
            </a:r>
            <a:endParaRPr lang="en-US" sz="2400" dirty="0"/>
          </a:p>
          <a:p>
            <a:r>
              <a:rPr lang="en-US" sz="2400" dirty="0"/>
              <a:t>I’ll use a </a:t>
            </a:r>
            <a:r>
              <a:rPr lang="en-US" sz="2400" b="1" dirty="0"/>
              <a:t>terminal</a:t>
            </a:r>
            <a:r>
              <a:rPr lang="en-US" sz="2400" dirty="0"/>
              <a:t> (</a:t>
            </a:r>
            <a:r>
              <a:rPr lang="en-US" sz="2400" dirty="0" err="1"/>
              <a:t>linux</a:t>
            </a:r>
            <a:r>
              <a:rPr lang="en-US" sz="2400" dirty="0"/>
              <a:t>/mac). On windows you can you use git bash</a:t>
            </a:r>
          </a:p>
        </p:txBody>
      </p:sp>
    </p:spTree>
    <p:extLst>
      <p:ext uri="{BB962C8B-B14F-4D97-AF65-F5344CB8AC3E}">
        <p14:creationId xmlns:p14="http://schemas.microsoft.com/office/powerpoint/2010/main" val="37889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340-F3F8-FB4A-A3F3-98E808A5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Git commands</a:t>
            </a:r>
            <a:br>
              <a:rPr lang="en-US" dirty="0"/>
            </a:br>
            <a:r>
              <a:rPr lang="en-US" sz="3100" dirty="0">
                <a:hlinkClick r:id="rId3"/>
              </a:rPr>
              <a:t>https://dzone.com/articles/top-20-git-commands-with-examples</a:t>
            </a:r>
            <a:r>
              <a:rPr lang="en-US" sz="31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CD47-2F17-F248-8E92-2B867562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22600" cy="4351338"/>
          </a:xfrm>
        </p:spPr>
        <p:txBody>
          <a:bodyPr/>
          <a:lstStyle/>
          <a:p>
            <a:r>
              <a:rPr lang="en-US" dirty="0"/>
              <a:t>git config 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b="1" dirty="0"/>
              <a:t>git status </a:t>
            </a:r>
          </a:p>
          <a:p>
            <a:r>
              <a:rPr lang="en-US" b="1" dirty="0"/>
              <a:t>git add  </a:t>
            </a:r>
          </a:p>
          <a:p>
            <a:r>
              <a:rPr lang="en-US" b="1" dirty="0"/>
              <a:t>git commit </a:t>
            </a:r>
          </a:p>
          <a:p>
            <a:r>
              <a:rPr lang="en-US" dirty="0"/>
              <a:t>git log </a:t>
            </a:r>
          </a:p>
          <a:p>
            <a:r>
              <a:rPr lang="en-US" dirty="0"/>
              <a:t>git diff </a:t>
            </a:r>
          </a:p>
          <a:p>
            <a:r>
              <a:rPr lang="en-US" dirty="0"/>
              <a:t>git reset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F7A1C3-9BD2-F64A-8E32-6A05381F5C17}"/>
              </a:ext>
            </a:extLst>
          </p:cNvPr>
          <p:cNvSpPr txBox="1">
            <a:spLocks/>
          </p:cNvSpPr>
          <p:nvPr/>
        </p:nvSpPr>
        <p:spPr>
          <a:xfrm>
            <a:off x="6999514" y="1825625"/>
            <a:ext cx="302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branch </a:t>
            </a:r>
          </a:p>
          <a:p>
            <a:r>
              <a:rPr lang="en-US" dirty="0"/>
              <a:t>git merge </a:t>
            </a:r>
          </a:p>
          <a:p>
            <a:r>
              <a:rPr lang="en-US" dirty="0"/>
              <a:t>git checkout </a:t>
            </a:r>
          </a:p>
          <a:p>
            <a:endParaRPr lang="en-US" dirty="0"/>
          </a:p>
          <a:p>
            <a:r>
              <a:rPr lang="en-US" dirty="0"/>
              <a:t>git clone </a:t>
            </a:r>
          </a:p>
          <a:p>
            <a:r>
              <a:rPr lang="en-US" dirty="0"/>
              <a:t>git push </a:t>
            </a:r>
          </a:p>
          <a:p>
            <a:r>
              <a:rPr lang="en-US" dirty="0"/>
              <a:t>git pull </a:t>
            </a:r>
          </a:p>
          <a:p>
            <a:r>
              <a:rPr lang="en-US" dirty="0"/>
              <a:t>git pull request </a:t>
            </a:r>
          </a:p>
        </p:txBody>
      </p:sp>
    </p:spTree>
    <p:extLst>
      <p:ext uri="{BB962C8B-B14F-4D97-AF65-F5344CB8AC3E}">
        <p14:creationId xmlns:p14="http://schemas.microsoft.com/office/powerpoint/2010/main" val="281823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B474-D0B9-504D-894D-B59C6DC2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5770C-62A7-4B44-B0FF-525CC57F0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1874044"/>
            <a:ext cx="9093200" cy="4254500"/>
          </a:xfrm>
        </p:spPr>
      </p:pic>
    </p:spTree>
    <p:extLst>
      <p:ext uri="{BB962C8B-B14F-4D97-AF65-F5344CB8AC3E}">
        <p14:creationId xmlns:p14="http://schemas.microsoft.com/office/powerpoint/2010/main" val="429292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644</Words>
  <Application>Microsoft Macintosh PowerPoint</Application>
  <PresentationFormat>Widescreen</PresentationFormat>
  <Paragraphs>124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OSCoffee meeting </vt:lpstr>
      <vt:lpstr>Overview </vt:lpstr>
      <vt:lpstr>Sources</vt:lpstr>
      <vt:lpstr>What is Git?</vt:lpstr>
      <vt:lpstr>Project flowchart</vt:lpstr>
      <vt:lpstr>What is GitHub?</vt:lpstr>
      <vt:lpstr>A comment about RStudio</vt:lpstr>
      <vt:lpstr>Basic Git commands https://dzone.com/articles/top-20-git-commands-with-examples </vt:lpstr>
      <vt:lpstr>Working example</vt:lpstr>
      <vt:lpstr>Git config</vt:lpstr>
      <vt:lpstr>Git init</vt:lpstr>
      <vt:lpstr>Git status</vt:lpstr>
      <vt:lpstr>Git add </vt:lpstr>
      <vt:lpstr>Git commit</vt:lpstr>
      <vt:lpstr>Git log</vt:lpstr>
      <vt:lpstr>Example: Changes made to the file</vt:lpstr>
      <vt:lpstr>Example: Changes to the file</vt:lpstr>
      <vt:lpstr>Git reset</vt:lpstr>
      <vt:lpstr>Git reset --hard </vt:lpstr>
      <vt:lpstr>Git branch and checkout</vt:lpstr>
      <vt:lpstr>Git merge</vt:lpstr>
      <vt:lpstr>Git diff</vt:lpstr>
      <vt:lpstr>GitHub  git push</vt:lpstr>
      <vt:lpstr>GitHub</vt:lpstr>
      <vt:lpstr>GitHub</vt:lpstr>
      <vt:lpstr>GitHub  git pull</vt:lpstr>
      <vt:lpstr>GitHub  git pull</vt:lpstr>
      <vt:lpstr>Git clone</vt:lpstr>
      <vt:lpstr>Pull request</vt:lpstr>
      <vt:lpstr>PowerPoint Presentation</vt:lpstr>
      <vt:lpstr>PowerPoint Presentation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OSCoffee meeting </dc:title>
  <dc:creator>Jeffrey Durieux</dc:creator>
  <cp:lastModifiedBy>Jeffrey Durieux</cp:lastModifiedBy>
  <cp:revision>33</cp:revision>
  <dcterms:created xsi:type="dcterms:W3CDTF">2021-03-29T07:34:10Z</dcterms:created>
  <dcterms:modified xsi:type="dcterms:W3CDTF">2021-04-01T11:09:46Z</dcterms:modified>
</cp:coreProperties>
</file>