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Default Extension="wdp" ContentType="image/vnd.ms-photo"/>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9" r:id="rId7"/>
    <p:sldId id="263" r:id="rId8"/>
    <p:sldId id="267" r:id="rId9"/>
    <p:sldId id="268"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0" autoAdjust="0"/>
    <p:restoredTop sz="94660"/>
  </p:normalViewPr>
  <p:slideViewPr>
    <p:cSldViewPr snapToGrid="0">
      <p:cViewPr>
        <p:scale>
          <a:sx n="60" d="100"/>
          <a:sy n="60" d="100"/>
        </p:scale>
        <p:origin x="243" y="7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Unique Species Records by Category</a:t>
            </a:r>
          </a:p>
        </c:rich>
      </c:tx>
      <c:layout>
        <c:manualLayout>
          <c:xMode val="edge"/>
          <c:yMode val="edge"/>
          <c:x val="0.24816545796400752"/>
          <c:y val="0.92645302033888466"/>
        </c:manualLayout>
      </c:layout>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Species by Category</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843B-4475-95DF-AF11FAE73AA9}"/>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843B-4475-95DF-AF11FAE73AA9}"/>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843B-4475-95DF-AF11FAE73AA9}"/>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843B-4475-95DF-AF11FAE73AA9}"/>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8-843B-4475-95DF-AF11FAE73AA9}"/>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9-843B-4475-95DF-AF11FAE73AA9}"/>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843B-4475-95DF-AF11FAE73AA9}"/>
              </c:ext>
            </c:extLst>
          </c:dPt>
          <c:dLbls>
            <c:dLbl>
              <c:idx val="0"/>
              <c:spPr>
                <a:solidFill>
                  <a:prstClr val="white"/>
                </a:solidFill>
                <a:ln>
                  <a:solidFill>
                    <a:srgbClr val="0F6FC6"/>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4-843B-4475-95DF-AF11FAE73AA9}"/>
                </c:ext>
              </c:extLst>
            </c:dLbl>
            <c:dLbl>
              <c:idx val="1"/>
              <c:spPr>
                <a:solidFill>
                  <a:prstClr val="white"/>
                </a:solidFill>
                <a:ln>
                  <a:solidFill>
                    <a:srgbClr val="0F6FC6"/>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5-843B-4475-95DF-AF11FAE73AA9}"/>
                </c:ext>
              </c:extLst>
            </c:dLbl>
            <c:dLbl>
              <c:idx val="2"/>
              <c:spPr>
                <a:solidFill>
                  <a:prstClr val="white"/>
                </a:solidFill>
                <a:ln>
                  <a:solidFill>
                    <a:srgbClr val="0F6FC6"/>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3"/>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6-843B-4475-95DF-AF11FAE73AA9}"/>
                </c:ext>
              </c:extLst>
            </c:dLbl>
            <c:dLbl>
              <c:idx val="3"/>
              <c:spPr>
                <a:solidFill>
                  <a:prstClr val="white"/>
                </a:solidFill>
                <a:ln>
                  <a:solidFill>
                    <a:srgbClr val="0F6FC6"/>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7-843B-4475-95DF-AF11FAE73AA9}"/>
                </c:ext>
              </c:extLst>
            </c:dLbl>
            <c:dLbl>
              <c:idx val="4"/>
              <c:spPr>
                <a:solidFill>
                  <a:prstClr val="white"/>
                </a:solidFill>
                <a:ln>
                  <a:solidFill>
                    <a:srgbClr val="0F6FC6"/>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5"/>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8-843B-4475-95DF-AF11FAE73AA9}"/>
                </c:ext>
              </c:extLst>
            </c:dLbl>
            <c:dLbl>
              <c:idx val="5"/>
              <c:spPr>
                <a:solidFill>
                  <a:prstClr val="white"/>
                </a:solidFill>
                <a:ln>
                  <a:solidFill>
                    <a:srgbClr val="0F6FC6"/>
                  </a:solidFill>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 xmlns:c16="http://schemas.microsoft.com/office/drawing/2014/chart" uri="{C3380CC4-5D6E-409C-BE32-E72D297353CC}">
                  <c16:uniqueId val="{00000009-843B-4475-95DF-AF11FAE73AA9}"/>
                </c:ext>
              </c:extLst>
            </c:dLbl>
            <c:dLbl>
              <c:idx val="6"/>
              <c:layout>
                <c:manualLayout>
                  <c:x val="0.54756846698828987"/>
                  <c:y val="-7.4237328360276678E-3"/>
                </c:manualLayout>
              </c:layout>
              <c:spPr>
                <a:solidFill>
                  <a:prstClr val="white"/>
                </a:solidFill>
                <a:ln w="9525" cap="flat" cmpd="sng" algn="ctr">
                  <a:solidFill>
                    <a:srgbClr val="0F6FC6"/>
                  </a:solidFill>
                  <a:prstDash val="solid"/>
                  <a:round/>
                  <a:headEnd type="none" w="med" len="med"/>
                  <a:tailEnd type="none" w="med" len="med"/>
                </a:ln>
                <a:effectLst/>
              </c:spPr>
              <c:txPr>
                <a:bodyPr rot="0" spcFirstLastPara="1" vertOverflow="clip" horzOverflow="clip" vert="horz" wrap="square" lIns="38100" tIns="19050" rIns="38100" bIns="19050" anchor="ctr" anchorCtr="1">
                  <a:spAutoFit/>
                </a:bodyPr>
                <a:lstStyle/>
                <a:p>
                  <a:pPr>
                    <a:defRPr sz="1330" b="1" i="0" u="none" strike="noStrike" kern="1200" baseline="0">
                      <a:solidFill>
                        <a:schemeClr val="accent1">
                          <a:lumMod val="60000"/>
                        </a:schemeClr>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gd name="adj1" fmla="val -69163"/>
                        <a:gd name="adj2" fmla="val -162523"/>
                      </a:avLst>
                    </a:prstGeom>
                    <a:noFill/>
                    <a:ln>
                      <a:noFill/>
                    </a:ln>
                  </c15:spPr>
                </c:ext>
                <c:ext xmlns:c16="http://schemas.microsoft.com/office/drawing/2014/chart" uri="{C3380CC4-5D6E-409C-BE32-E72D297353CC}">
                  <c16:uniqueId val="{00000003-843B-4475-95DF-AF11FAE73AA9}"/>
                </c:ext>
              </c:extLst>
            </c:dLbl>
            <c:spPr>
              <a:solidFill>
                <a:prstClr val="white"/>
              </a:solidFill>
              <a:ln>
                <a:solidFill>
                  <a:srgbClr val="0F6FC6"/>
                </a:solidFill>
              </a:ln>
              <a:effectLst/>
            </c:sp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Sheet1!$A$2:$A$8</c:f>
              <c:strCache>
                <c:ptCount val="7"/>
                <c:pt idx="0">
                  <c:v>Amphibian</c:v>
                </c:pt>
                <c:pt idx="1">
                  <c:v>Bird</c:v>
                </c:pt>
                <c:pt idx="2">
                  <c:v>Fish</c:v>
                </c:pt>
                <c:pt idx="3">
                  <c:v>Mammal</c:v>
                </c:pt>
                <c:pt idx="4">
                  <c:v>Nonvascular Plant</c:v>
                </c:pt>
                <c:pt idx="5">
                  <c:v>Reptile</c:v>
                </c:pt>
                <c:pt idx="6">
                  <c:v>Vascular Plant</c:v>
                </c:pt>
              </c:strCache>
            </c:strRef>
          </c:cat>
          <c:val>
            <c:numRef>
              <c:f>Sheet1!$B$2:$B$8</c:f>
              <c:numCache>
                <c:formatCode>General</c:formatCode>
                <c:ptCount val="7"/>
                <c:pt idx="0">
                  <c:v>80</c:v>
                </c:pt>
                <c:pt idx="1">
                  <c:v>521</c:v>
                </c:pt>
                <c:pt idx="2">
                  <c:v>127</c:v>
                </c:pt>
                <c:pt idx="3">
                  <c:v>214</c:v>
                </c:pt>
                <c:pt idx="4">
                  <c:v>333</c:v>
                </c:pt>
                <c:pt idx="5">
                  <c:v>79</c:v>
                </c:pt>
                <c:pt idx="6">
                  <c:v>4470</c:v>
                </c:pt>
              </c:numCache>
            </c:numRef>
          </c:val>
          <c:extLst>
            <c:ext xmlns:c16="http://schemas.microsoft.com/office/drawing/2014/chart" uri="{C3380CC4-5D6E-409C-BE32-E72D297353CC}">
              <c16:uniqueId val="{00000000-843B-4475-95DF-AF11FAE73AA9}"/>
            </c:ext>
          </c:extLst>
        </c:ser>
        <c:dLbls>
          <c:showLegendKey val="0"/>
          <c:showVal val="0"/>
          <c:showCatName val="0"/>
          <c:showSerName val="0"/>
          <c:showPercent val="0"/>
          <c:showBubbleSize val="0"/>
          <c:showLeaderLines val="0"/>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80FFC71-E8F7-488F-A6BB-7189D84B454F}"/>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0" y="-45243"/>
            <a:ext cx="12192000" cy="6913735"/>
          </a:xfrm>
          <a:prstGeom prst="rect">
            <a:avLst/>
          </a:prstGeom>
        </p:spPr>
      </p:pic>
      <p:sp>
        <p:nvSpPr>
          <p:cNvPr id="2" name="Title 1">
            <a:extLst>
              <a:ext uri="{FF2B5EF4-FFF2-40B4-BE49-F238E27FC236}">
                <a16:creationId xmlns:a16="http://schemas.microsoft.com/office/drawing/2014/main" id="{5F4765F5-5683-472B-82F1-0A9E8D8DD11B}"/>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Biodiversity Study</a:t>
            </a:r>
          </a:p>
        </p:txBody>
      </p:sp>
      <p:sp>
        <p:nvSpPr>
          <p:cNvPr id="3" name="Subtitle 2">
            <a:extLst>
              <a:ext uri="{FF2B5EF4-FFF2-40B4-BE49-F238E27FC236}">
                <a16:creationId xmlns:a16="http://schemas.microsoft.com/office/drawing/2014/main" id="{DE521A0F-AE92-4265-BA03-4B789FBCD8B6}"/>
              </a:ext>
            </a:extLst>
          </p:cNvPr>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United States National Park Service</a:t>
            </a:r>
          </a:p>
        </p:txBody>
      </p:sp>
      <p:sp>
        <p:nvSpPr>
          <p:cNvPr id="4" name="Date Placeholder 3">
            <a:extLst>
              <a:ext uri="{FF2B5EF4-FFF2-40B4-BE49-F238E27FC236}">
                <a16:creationId xmlns:a16="http://schemas.microsoft.com/office/drawing/2014/main" id="{DC17790E-0902-4CFD-A2C9-21BC9E280558}"/>
              </a:ext>
            </a:extLst>
          </p:cNvPr>
          <p:cNvSpPr>
            <a:spLocks noGrp="1"/>
          </p:cNvSpPr>
          <p:nvPr>
            <p:ph type="dt" sz="half" idx="10"/>
          </p:nvPr>
        </p:nvSpPr>
        <p:spPr/>
        <p:txBody>
          <a:bodyPr/>
          <a:lstStyle/>
          <a:p>
            <a:fld id="{05EAC755-AA96-4D6D-9B54-4767B1950720}" type="datetimeFigureOut">
              <a:rPr lang="en-US" smtClean="0"/>
              <a:t>8/9/2018</a:t>
            </a:fld>
            <a:endParaRPr lang="en-US"/>
          </a:p>
        </p:txBody>
      </p:sp>
      <p:sp>
        <p:nvSpPr>
          <p:cNvPr id="5" name="Footer Placeholder 4">
            <a:extLst>
              <a:ext uri="{FF2B5EF4-FFF2-40B4-BE49-F238E27FC236}">
                <a16:creationId xmlns:a16="http://schemas.microsoft.com/office/drawing/2014/main" id="{B8942E6F-31B5-48C6-8359-AEB2CE8EA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F7CC6-B577-42F6-AEC3-6F8CD2FEA9DA}"/>
              </a:ext>
            </a:extLst>
          </p:cNvPr>
          <p:cNvSpPr>
            <a:spLocks noGrp="1"/>
          </p:cNvSpPr>
          <p:nvPr>
            <p:ph type="sldNum" sz="quarter" idx="12"/>
          </p:nvPr>
        </p:nvSpPr>
        <p:spPr/>
        <p:txBody>
          <a:bodyPr/>
          <a:lstStyle/>
          <a:p>
            <a:fld id="{782CD273-7A53-49CB-BB94-E218CEE60327}" type="slidenum">
              <a:rPr lang="en-US" smtClean="0"/>
              <a:t>‹#›</a:t>
            </a:fld>
            <a:endParaRPr lang="en-US"/>
          </a:p>
        </p:txBody>
      </p:sp>
      <p:pic>
        <p:nvPicPr>
          <p:cNvPr id="10" name="Picture 9">
            <a:extLst>
              <a:ext uri="{FF2B5EF4-FFF2-40B4-BE49-F238E27FC236}">
                <a16:creationId xmlns:a16="http://schemas.microsoft.com/office/drawing/2014/main" id="{62529442-4042-4A6E-A6DF-73737B1E945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73379" y="116456"/>
            <a:ext cx="2279176" cy="2967487"/>
          </a:xfrm>
          <a:prstGeom prst="rect">
            <a:avLst/>
          </a:prstGeom>
        </p:spPr>
      </p:pic>
    </p:spTree>
    <p:extLst>
      <p:ext uri="{BB962C8B-B14F-4D97-AF65-F5344CB8AC3E}">
        <p14:creationId xmlns:p14="http://schemas.microsoft.com/office/powerpoint/2010/main" val="2242385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BC21-CBDD-4784-9820-6E72EF9F52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E5E23B-0F23-4A24-B1A4-331F448F951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ABFC65-C706-469A-B9FC-79118CFD4A6B}"/>
              </a:ext>
            </a:extLst>
          </p:cNvPr>
          <p:cNvSpPr>
            <a:spLocks noGrp="1"/>
          </p:cNvSpPr>
          <p:nvPr>
            <p:ph type="dt" sz="half" idx="10"/>
          </p:nvPr>
        </p:nvSpPr>
        <p:spPr/>
        <p:txBody>
          <a:bodyPr/>
          <a:lstStyle/>
          <a:p>
            <a:fld id="{05EAC755-AA96-4D6D-9B54-4767B1950720}" type="datetimeFigureOut">
              <a:rPr lang="en-US" smtClean="0"/>
              <a:t>8/9/2018</a:t>
            </a:fld>
            <a:endParaRPr lang="en-US"/>
          </a:p>
        </p:txBody>
      </p:sp>
      <p:sp>
        <p:nvSpPr>
          <p:cNvPr id="5" name="Footer Placeholder 4">
            <a:extLst>
              <a:ext uri="{FF2B5EF4-FFF2-40B4-BE49-F238E27FC236}">
                <a16:creationId xmlns:a16="http://schemas.microsoft.com/office/drawing/2014/main" id="{BA06280C-5287-4604-BB26-A77D1E01DE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C76EAC-ACFC-4855-BD37-6D654E448CDE}"/>
              </a:ext>
            </a:extLst>
          </p:cNvPr>
          <p:cNvSpPr>
            <a:spLocks noGrp="1"/>
          </p:cNvSpPr>
          <p:nvPr>
            <p:ph type="sldNum" sz="quarter" idx="12"/>
          </p:nvPr>
        </p:nvSpPr>
        <p:spPr/>
        <p:txBody>
          <a:bodyPr/>
          <a:lstStyle/>
          <a:p>
            <a:fld id="{782CD273-7A53-49CB-BB94-E218CEE60327}" type="slidenum">
              <a:rPr lang="en-US" smtClean="0"/>
              <a:t>‹#›</a:t>
            </a:fld>
            <a:endParaRPr lang="en-US"/>
          </a:p>
        </p:txBody>
      </p:sp>
    </p:spTree>
    <p:extLst>
      <p:ext uri="{BB962C8B-B14F-4D97-AF65-F5344CB8AC3E}">
        <p14:creationId xmlns:p14="http://schemas.microsoft.com/office/powerpoint/2010/main" val="589664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74AECA-6C22-423E-A9BE-9CC9A9A24D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9FA176-BC4F-4F2C-9681-3F0986E9AB9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43148B-63F0-45B4-867C-09BB1DA11AA4}"/>
              </a:ext>
            </a:extLst>
          </p:cNvPr>
          <p:cNvSpPr>
            <a:spLocks noGrp="1"/>
          </p:cNvSpPr>
          <p:nvPr>
            <p:ph type="dt" sz="half" idx="10"/>
          </p:nvPr>
        </p:nvSpPr>
        <p:spPr/>
        <p:txBody>
          <a:bodyPr/>
          <a:lstStyle/>
          <a:p>
            <a:fld id="{05EAC755-AA96-4D6D-9B54-4767B1950720}" type="datetimeFigureOut">
              <a:rPr lang="en-US" smtClean="0"/>
              <a:t>8/9/2018</a:t>
            </a:fld>
            <a:endParaRPr lang="en-US"/>
          </a:p>
        </p:txBody>
      </p:sp>
      <p:sp>
        <p:nvSpPr>
          <p:cNvPr id="5" name="Footer Placeholder 4">
            <a:extLst>
              <a:ext uri="{FF2B5EF4-FFF2-40B4-BE49-F238E27FC236}">
                <a16:creationId xmlns:a16="http://schemas.microsoft.com/office/drawing/2014/main" id="{67F8073E-DA7A-4A79-8CB0-7EF4DBA541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C92E8D-B744-4B6B-AD95-25274BD61A23}"/>
              </a:ext>
            </a:extLst>
          </p:cNvPr>
          <p:cNvSpPr>
            <a:spLocks noGrp="1"/>
          </p:cNvSpPr>
          <p:nvPr>
            <p:ph type="sldNum" sz="quarter" idx="12"/>
          </p:nvPr>
        </p:nvSpPr>
        <p:spPr/>
        <p:txBody>
          <a:bodyPr/>
          <a:lstStyle/>
          <a:p>
            <a:fld id="{782CD273-7A53-49CB-BB94-E218CEE60327}" type="slidenum">
              <a:rPr lang="en-US" smtClean="0"/>
              <a:t>‹#›</a:t>
            </a:fld>
            <a:endParaRPr lang="en-US"/>
          </a:p>
        </p:txBody>
      </p:sp>
    </p:spTree>
    <p:extLst>
      <p:ext uri="{BB962C8B-B14F-4D97-AF65-F5344CB8AC3E}">
        <p14:creationId xmlns:p14="http://schemas.microsoft.com/office/powerpoint/2010/main" val="1971386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49DC-40A5-494A-AD0B-B7AA394D15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5092A6-22E8-470B-A45C-BCC4E4E7F132}"/>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5E9D03-B4BA-4AD8-8307-EF219883A094}"/>
              </a:ext>
            </a:extLst>
          </p:cNvPr>
          <p:cNvSpPr>
            <a:spLocks noGrp="1"/>
          </p:cNvSpPr>
          <p:nvPr>
            <p:ph type="dt" sz="half" idx="10"/>
          </p:nvPr>
        </p:nvSpPr>
        <p:spPr/>
        <p:txBody>
          <a:bodyPr/>
          <a:lstStyle/>
          <a:p>
            <a:fld id="{05EAC755-AA96-4D6D-9B54-4767B1950720}" type="datetimeFigureOut">
              <a:rPr lang="en-US" smtClean="0"/>
              <a:t>8/9/2018</a:t>
            </a:fld>
            <a:endParaRPr lang="en-US"/>
          </a:p>
        </p:txBody>
      </p:sp>
      <p:sp>
        <p:nvSpPr>
          <p:cNvPr id="5" name="Footer Placeholder 4">
            <a:extLst>
              <a:ext uri="{FF2B5EF4-FFF2-40B4-BE49-F238E27FC236}">
                <a16:creationId xmlns:a16="http://schemas.microsoft.com/office/drawing/2014/main" id="{F5D1426B-1705-4D09-A10D-70D0B01469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5F678-8BF5-4F11-B77C-6BDA118DDC70}"/>
              </a:ext>
            </a:extLst>
          </p:cNvPr>
          <p:cNvSpPr>
            <a:spLocks noGrp="1"/>
          </p:cNvSpPr>
          <p:nvPr>
            <p:ph type="sldNum" sz="quarter" idx="12"/>
          </p:nvPr>
        </p:nvSpPr>
        <p:spPr/>
        <p:txBody>
          <a:bodyPr/>
          <a:lstStyle/>
          <a:p>
            <a:fld id="{782CD273-7A53-49CB-BB94-E218CEE60327}" type="slidenum">
              <a:rPr lang="en-US" smtClean="0"/>
              <a:t>‹#›</a:t>
            </a:fld>
            <a:endParaRPr lang="en-US"/>
          </a:p>
        </p:txBody>
      </p:sp>
    </p:spTree>
    <p:extLst>
      <p:ext uri="{BB962C8B-B14F-4D97-AF65-F5344CB8AC3E}">
        <p14:creationId xmlns:p14="http://schemas.microsoft.com/office/powerpoint/2010/main" val="41440013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3CF05-006C-43E3-84C1-788F2A430F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8FE8B9-819D-40D9-B4E9-C06BB8EAD8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7F631F-FA5A-4BF1-A47B-DE7A8AB37B1A}"/>
              </a:ext>
            </a:extLst>
          </p:cNvPr>
          <p:cNvSpPr>
            <a:spLocks noGrp="1"/>
          </p:cNvSpPr>
          <p:nvPr>
            <p:ph type="dt" sz="half" idx="10"/>
          </p:nvPr>
        </p:nvSpPr>
        <p:spPr/>
        <p:txBody>
          <a:bodyPr/>
          <a:lstStyle/>
          <a:p>
            <a:fld id="{05EAC755-AA96-4D6D-9B54-4767B1950720}" type="datetimeFigureOut">
              <a:rPr lang="en-US" smtClean="0"/>
              <a:t>8/9/2018</a:t>
            </a:fld>
            <a:endParaRPr lang="en-US"/>
          </a:p>
        </p:txBody>
      </p:sp>
      <p:sp>
        <p:nvSpPr>
          <p:cNvPr id="5" name="Footer Placeholder 4">
            <a:extLst>
              <a:ext uri="{FF2B5EF4-FFF2-40B4-BE49-F238E27FC236}">
                <a16:creationId xmlns:a16="http://schemas.microsoft.com/office/drawing/2014/main" id="{ED423260-B8FD-4BFC-93D1-1DAB2C9670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E5989D-B5C3-44E0-9630-85B18B55819E}"/>
              </a:ext>
            </a:extLst>
          </p:cNvPr>
          <p:cNvSpPr>
            <a:spLocks noGrp="1"/>
          </p:cNvSpPr>
          <p:nvPr>
            <p:ph type="sldNum" sz="quarter" idx="12"/>
          </p:nvPr>
        </p:nvSpPr>
        <p:spPr/>
        <p:txBody>
          <a:bodyPr/>
          <a:lstStyle/>
          <a:p>
            <a:fld id="{782CD273-7A53-49CB-BB94-E218CEE60327}" type="slidenum">
              <a:rPr lang="en-US" smtClean="0"/>
              <a:t>‹#›</a:t>
            </a:fld>
            <a:endParaRPr lang="en-US"/>
          </a:p>
        </p:txBody>
      </p:sp>
    </p:spTree>
    <p:extLst>
      <p:ext uri="{BB962C8B-B14F-4D97-AF65-F5344CB8AC3E}">
        <p14:creationId xmlns:p14="http://schemas.microsoft.com/office/powerpoint/2010/main" val="3040803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26DF-8F77-4510-955F-1CFEC3FF62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8DD078-9F39-4262-B676-3387E06DB04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F6C40F-5965-45F1-9195-B386BBE0C0D5}"/>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8D92F6-458C-444F-8C9C-B7E39D523D24}"/>
              </a:ext>
            </a:extLst>
          </p:cNvPr>
          <p:cNvSpPr>
            <a:spLocks noGrp="1"/>
          </p:cNvSpPr>
          <p:nvPr>
            <p:ph type="dt" sz="half" idx="10"/>
          </p:nvPr>
        </p:nvSpPr>
        <p:spPr/>
        <p:txBody>
          <a:bodyPr/>
          <a:lstStyle/>
          <a:p>
            <a:fld id="{05EAC755-AA96-4D6D-9B54-4767B1950720}" type="datetimeFigureOut">
              <a:rPr lang="en-US" smtClean="0"/>
              <a:t>8/9/2018</a:t>
            </a:fld>
            <a:endParaRPr lang="en-US"/>
          </a:p>
        </p:txBody>
      </p:sp>
      <p:sp>
        <p:nvSpPr>
          <p:cNvPr id="6" name="Footer Placeholder 5">
            <a:extLst>
              <a:ext uri="{FF2B5EF4-FFF2-40B4-BE49-F238E27FC236}">
                <a16:creationId xmlns:a16="http://schemas.microsoft.com/office/drawing/2014/main" id="{5B91A8D5-8E36-4B81-99CD-1BB4BE65B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3070B-912B-48C3-9142-F21DC35A8584}"/>
              </a:ext>
            </a:extLst>
          </p:cNvPr>
          <p:cNvSpPr>
            <a:spLocks noGrp="1"/>
          </p:cNvSpPr>
          <p:nvPr>
            <p:ph type="sldNum" sz="quarter" idx="12"/>
          </p:nvPr>
        </p:nvSpPr>
        <p:spPr/>
        <p:txBody>
          <a:bodyPr/>
          <a:lstStyle/>
          <a:p>
            <a:fld id="{782CD273-7A53-49CB-BB94-E218CEE60327}" type="slidenum">
              <a:rPr lang="en-US" smtClean="0"/>
              <a:t>‹#›</a:t>
            </a:fld>
            <a:endParaRPr lang="en-US"/>
          </a:p>
        </p:txBody>
      </p:sp>
    </p:spTree>
    <p:extLst>
      <p:ext uri="{BB962C8B-B14F-4D97-AF65-F5344CB8AC3E}">
        <p14:creationId xmlns:p14="http://schemas.microsoft.com/office/powerpoint/2010/main" val="3215815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08FDD-EDE2-44E0-AAB7-734E4FEBC8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DA7956-423B-43D4-B8A9-52A7D1627A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38C5A86-784E-48B9-A84E-96ADFAFC040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F60444A-0A72-4FBB-867B-EBA1B2162C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EFC2012-2881-4FCE-A607-D135B92E3A3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E08CD5-08D6-4753-87EE-680C9DCD998C}"/>
              </a:ext>
            </a:extLst>
          </p:cNvPr>
          <p:cNvSpPr>
            <a:spLocks noGrp="1"/>
          </p:cNvSpPr>
          <p:nvPr>
            <p:ph type="dt" sz="half" idx="10"/>
          </p:nvPr>
        </p:nvSpPr>
        <p:spPr/>
        <p:txBody>
          <a:bodyPr/>
          <a:lstStyle/>
          <a:p>
            <a:fld id="{05EAC755-AA96-4D6D-9B54-4767B1950720}" type="datetimeFigureOut">
              <a:rPr lang="en-US" smtClean="0"/>
              <a:t>8/9/2018</a:t>
            </a:fld>
            <a:endParaRPr lang="en-US"/>
          </a:p>
        </p:txBody>
      </p:sp>
      <p:sp>
        <p:nvSpPr>
          <p:cNvPr id="8" name="Footer Placeholder 7">
            <a:extLst>
              <a:ext uri="{FF2B5EF4-FFF2-40B4-BE49-F238E27FC236}">
                <a16:creationId xmlns:a16="http://schemas.microsoft.com/office/drawing/2014/main" id="{F3914A45-4FBD-4E18-9ABF-15B5ECABEF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D06C85-320B-4ED2-A3EA-66F536C232D1}"/>
              </a:ext>
            </a:extLst>
          </p:cNvPr>
          <p:cNvSpPr>
            <a:spLocks noGrp="1"/>
          </p:cNvSpPr>
          <p:nvPr>
            <p:ph type="sldNum" sz="quarter" idx="12"/>
          </p:nvPr>
        </p:nvSpPr>
        <p:spPr/>
        <p:txBody>
          <a:bodyPr/>
          <a:lstStyle/>
          <a:p>
            <a:fld id="{782CD273-7A53-49CB-BB94-E218CEE60327}" type="slidenum">
              <a:rPr lang="en-US" smtClean="0"/>
              <a:t>‹#›</a:t>
            </a:fld>
            <a:endParaRPr lang="en-US"/>
          </a:p>
        </p:txBody>
      </p:sp>
    </p:spTree>
    <p:extLst>
      <p:ext uri="{BB962C8B-B14F-4D97-AF65-F5344CB8AC3E}">
        <p14:creationId xmlns:p14="http://schemas.microsoft.com/office/powerpoint/2010/main" val="3366655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E45B6-0B08-48C0-B483-DF5F747B70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CEBB691-4FF9-4BCC-9934-8C506CF594FF}"/>
              </a:ext>
            </a:extLst>
          </p:cNvPr>
          <p:cNvSpPr>
            <a:spLocks noGrp="1"/>
          </p:cNvSpPr>
          <p:nvPr>
            <p:ph type="dt" sz="half" idx="10"/>
          </p:nvPr>
        </p:nvSpPr>
        <p:spPr/>
        <p:txBody>
          <a:bodyPr/>
          <a:lstStyle/>
          <a:p>
            <a:fld id="{05EAC755-AA96-4D6D-9B54-4767B1950720}" type="datetimeFigureOut">
              <a:rPr lang="en-US" smtClean="0"/>
              <a:t>8/9/2018</a:t>
            </a:fld>
            <a:endParaRPr lang="en-US"/>
          </a:p>
        </p:txBody>
      </p:sp>
      <p:sp>
        <p:nvSpPr>
          <p:cNvPr id="4" name="Footer Placeholder 3">
            <a:extLst>
              <a:ext uri="{FF2B5EF4-FFF2-40B4-BE49-F238E27FC236}">
                <a16:creationId xmlns:a16="http://schemas.microsoft.com/office/drawing/2014/main" id="{4F578EF7-8755-4138-BDA2-1DAE63C230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1C24DE-25CA-4000-B96B-C67524AF2CC2}"/>
              </a:ext>
            </a:extLst>
          </p:cNvPr>
          <p:cNvSpPr>
            <a:spLocks noGrp="1"/>
          </p:cNvSpPr>
          <p:nvPr>
            <p:ph type="sldNum" sz="quarter" idx="12"/>
          </p:nvPr>
        </p:nvSpPr>
        <p:spPr/>
        <p:txBody>
          <a:bodyPr/>
          <a:lstStyle/>
          <a:p>
            <a:fld id="{782CD273-7A53-49CB-BB94-E218CEE60327}" type="slidenum">
              <a:rPr lang="en-US" smtClean="0"/>
              <a:t>‹#›</a:t>
            </a:fld>
            <a:endParaRPr lang="en-US"/>
          </a:p>
        </p:txBody>
      </p:sp>
    </p:spTree>
    <p:extLst>
      <p:ext uri="{BB962C8B-B14F-4D97-AF65-F5344CB8AC3E}">
        <p14:creationId xmlns:p14="http://schemas.microsoft.com/office/powerpoint/2010/main" val="2330042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14819F-9A45-4A48-A9BA-308F8FC3DC5F}"/>
              </a:ext>
            </a:extLst>
          </p:cNvPr>
          <p:cNvSpPr>
            <a:spLocks noGrp="1"/>
          </p:cNvSpPr>
          <p:nvPr>
            <p:ph type="dt" sz="half" idx="10"/>
          </p:nvPr>
        </p:nvSpPr>
        <p:spPr/>
        <p:txBody>
          <a:bodyPr/>
          <a:lstStyle/>
          <a:p>
            <a:fld id="{05EAC755-AA96-4D6D-9B54-4767B1950720}" type="datetimeFigureOut">
              <a:rPr lang="en-US" smtClean="0"/>
              <a:t>8/9/2018</a:t>
            </a:fld>
            <a:endParaRPr lang="en-US"/>
          </a:p>
        </p:txBody>
      </p:sp>
      <p:sp>
        <p:nvSpPr>
          <p:cNvPr id="3" name="Footer Placeholder 2">
            <a:extLst>
              <a:ext uri="{FF2B5EF4-FFF2-40B4-BE49-F238E27FC236}">
                <a16:creationId xmlns:a16="http://schemas.microsoft.com/office/drawing/2014/main" id="{43DAD0AA-C70E-4707-94D5-F555244583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E892518-D57C-407B-A425-713ECB89A476}"/>
              </a:ext>
            </a:extLst>
          </p:cNvPr>
          <p:cNvSpPr>
            <a:spLocks noGrp="1"/>
          </p:cNvSpPr>
          <p:nvPr>
            <p:ph type="sldNum" sz="quarter" idx="12"/>
          </p:nvPr>
        </p:nvSpPr>
        <p:spPr/>
        <p:txBody>
          <a:bodyPr/>
          <a:lstStyle/>
          <a:p>
            <a:fld id="{782CD273-7A53-49CB-BB94-E218CEE60327}" type="slidenum">
              <a:rPr lang="en-US" smtClean="0"/>
              <a:t>‹#›</a:t>
            </a:fld>
            <a:endParaRPr lang="en-US"/>
          </a:p>
        </p:txBody>
      </p:sp>
    </p:spTree>
    <p:extLst>
      <p:ext uri="{BB962C8B-B14F-4D97-AF65-F5344CB8AC3E}">
        <p14:creationId xmlns:p14="http://schemas.microsoft.com/office/powerpoint/2010/main" val="3407080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32D9E-7C9F-4AA1-B6BD-EE361CF64B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CAFE69-FC2B-4134-8C99-AA68D3DE7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C489F2A-9C1D-45DF-B735-CED83DC5F4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A1EAC3E-F9D6-428F-BD07-DED8FB4EB74E}"/>
              </a:ext>
            </a:extLst>
          </p:cNvPr>
          <p:cNvSpPr>
            <a:spLocks noGrp="1"/>
          </p:cNvSpPr>
          <p:nvPr>
            <p:ph type="dt" sz="half" idx="10"/>
          </p:nvPr>
        </p:nvSpPr>
        <p:spPr/>
        <p:txBody>
          <a:bodyPr/>
          <a:lstStyle/>
          <a:p>
            <a:fld id="{05EAC755-AA96-4D6D-9B54-4767B1950720}" type="datetimeFigureOut">
              <a:rPr lang="en-US" smtClean="0"/>
              <a:t>8/9/2018</a:t>
            </a:fld>
            <a:endParaRPr lang="en-US"/>
          </a:p>
        </p:txBody>
      </p:sp>
      <p:sp>
        <p:nvSpPr>
          <p:cNvPr id="6" name="Footer Placeholder 5">
            <a:extLst>
              <a:ext uri="{FF2B5EF4-FFF2-40B4-BE49-F238E27FC236}">
                <a16:creationId xmlns:a16="http://schemas.microsoft.com/office/drawing/2014/main" id="{68AA78FE-54C8-4659-BDD3-836DE77351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1336F5-9538-47D5-B502-0BA09DAEE089}"/>
              </a:ext>
            </a:extLst>
          </p:cNvPr>
          <p:cNvSpPr>
            <a:spLocks noGrp="1"/>
          </p:cNvSpPr>
          <p:nvPr>
            <p:ph type="sldNum" sz="quarter" idx="12"/>
          </p:nvPr>
        </p:nvSpPr>
        <p:spPr/>
        <p:txBody>
          <a:bodyPr/>
          <a:lstStyle/>
          <a:p>
            <a:fld id="{782CD273-7A53-49CB-BB94-E218CEE60327}" type="slidenum">
              <a:rPr lang="en-US" smtClean="0"/>
              <a:t>‹#›</a:t>
            </a:fld>
            <a:endParaRPr lang="en-US"/>
          </a:p>
        </p:txBody>
      </p:sp>
    </p:spTree>
    <p:extLst>
      <p:ext uri="{BB962C8B-B14F-4D97-AF65-F5344CB8AC3E}">
        <p14:creationId xmlns:p14="http://schemas.microsoft.com/office/powerpoint/2010/main" val="4201710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8D53C-F4AD-407F-A87B-B6FA38BB8D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038A798-5B41-44A7-B059-644BFE7139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7493D25-2946-4346-9F2F-0EFC7AE100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D861CB8-E7C7-4B71-977D-10BC24F1F7E1}"/>
              </a:ext>
            </a:extLst>
          </p:cNvPr>
          <p:cNvSpPr>
            <a:spLocks noGrp="1"/>
          </p:cNvSpPr>
          <p:nvPr>
            <p:ph type="dt" sz="half" idx="10"/>
          </p:nvPr>
        </p:nvSpPr>
        <p:spPr/>
        <p:txBody>
          <a:bodyPr/>
          <a:lstStyle/>
          <a:p>
            <a:fld id="{05EAC755-AA96-4D6D-9B54-4767B1950720}" type="datetimeFigureOut">
              <a:rPr lang="en-US" smtClean="0"/>
              <a:t>8/9/2018</a:t>
            </a:fld>
            <a:endParaRPr lang="en-US"/>
          </a:p>
        </p:txBody>
      </p:sp>
      <p:sp>
        <p:nvSpPr>
          <p:cNvPr id="6" name="Footer Placeholder 5">
            <a:extLst>
              <a:ext uri="{FF2B5EF4-FFF2-40B4-BE49-F238E27FC236}">
                <a16:creationId xmlns:a16="http://schemas.microsoft.com/office/drawing/2014/main" id="{5A9B5B34-1F44-45C4-BFB7-69D39B5147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1F48B8-7A3F-4615-BCFE-AD4494626714}"/>
              </a:ext>
            </a:extLst>
          </p:cNvPr>
          <p:cNvSpPr>
            <a:spLocks noGrp="1"/>
          </p:cNvSpPr>
          <p:nvPr>
            <p:ph type="sldNum" sz="quarter" idx="12"/>
          </p:nvPr>
        </p:nvSpPr>
        <p:spPr/>
        <p:txBody>
          <a:bodyPr/>
          <a:lstStyle/>
          <a:p>
            <a:fld id="{782CD273-7A53-49CB-BB94-E218CEE60327}" type="slidenum">
              <a:rPr lang="en-US" smtClean="0"/>
              <a:t>‹#›</a:t>
            </a:fld>
            <a:endParaRPr lang="en-US"/>
          </a:p>
        </p:txBody>
      </p:sp>
    </p:spTree>
    <p:extLst>
      <p:ext uri="{BB962C8B-B14F-4D97-AF65-F5344CB8AC3E}">
        <p14:creationId xmlns:p14="http://schemas.microsoft.com/office/powerpoint/2010/main" val="407028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A75325D-3F08-49B5-AFC8-B7237944F1DA}"/>
              </a:ext>
            </a:extLst>
          </p:cNvPr>
          <p:cNvPicPr>
            <a:picLocks noChangeAspect="1"/>
          </p:cNvPicPr>
          <p:nvPr userDrawn="1"/>
        </p:nvPicPr>
        <p:blipFill>
          <a:blip r:embed="rId13">
            <a:duotone>
              <a:schemeClr val="bg2">
                <a:shade val="45000"/>
                <a:satMod val="135000"/>
              </a:schemeClr>
              <a:prstClr val="white"/>
            </a:duotone>
            <a:extLst>
              <a:ext uri="{BEBA8EAE-BF5A-486C-A8C5-ECC9F3942E4B}">
                <a14:imgProps xmlns:a14="http://schemas.microsoft.com/office/drawing/2010/main">
                  <a14:imgLayer r:embed="rId14">
                    <a14:imgEffect>
                      <a14:artisticGlowDiffused/>
                    </a14:imgEffect>
                  </a14:imgLayer>
                </a14:imgProps>
              </a:ext>
              <a:ext uri="{28A0092B-C50C-407E-A947-70E740481C1C}">
                <a14:useLocalDpi xmlns:a14="http://schemas.microsoft.com/office/drawing/2010/main" val="0"/>
              </a:ext>
            </a:extLst>
          </a:blip>
          <a:stretch>
            <a:fillRect/>
          </a:stretch>
        </p:blipFill>
        <p:spPr>
          <a:xfrm>
            <a:off x="-1" y="0"/>
            <a:ext cx="12192001" cy="6860021"/>
          </a:xfrm>
          <a:prstGeom prst="rect">
            <a:avLst/>
          </a:prstGeom>
        </p:spPr>
      </p:pic>
      <p:sp>
        <p:nvSpPr>
          <p:cNvPr id="2" name="Title Placeholder 1">
            <a:extLst>
              <a:ext uri="{FF2B5EF4-FFF2-40B4-BE49-F238E27FC236}">
                <a16:creationId xmlns:a16="http://schemas.microsoft.com/office/drawing/2014/main" id="{3E4CC1A2-7DAE-4188-908A-5E3A2EDB8C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3ABB13-4AEF-4087-9338-1E16DBA97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CCBB3D-EE4F-4EB3-9C9D-37845DF5C3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AC755-AA96-4D6D-9B54-4767B1950720}" type="datetimeFigureOut">
              <a:rPr lang="en-US" smtClean="0"/>
              <a:t>8/9/2018</a:t>
            </a:fld>
            <a:endParaRPr lang="en-US"/>
          </a:p>
        </p:txBody>
      </p:sp>
      <p:sp>
        <p:nvSpPr>
          <p:cNvPr id="5" name="Footer Placeholder 4">
            <a:extLst>
              <a:ext uri="{FF2B5EF4-FFF2-40B4-BE49-F238E27FC236}">
                <a16:creationId xmlns:a16="http://schemas.microsoft.com/office/drawing/2014/main" id="{69FBCF31-ABFA-4959-A42B-2321B328B8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691386E-1CFF-4F7A-9AF8-D18A9D4B62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2CD273-7A53-49CB-BB94-E218CEE60327}" type="slidenum">
              <a:rPr lang="en-US" smtClean="0"/>
              <a:t>‹#›</a:t>
            </a:fld>
            <a:endParaRPr lang="en-US"/>
          </a:p>
        </p:txBody>
      </p:sp>
      <p:pic>
        <p:nvPicPr>
          <p:cNvPr id="10" name="Picture 9">
            <a:extLst>
              <a:ext uri="{FF2B5EF4-FFF2-40B4-BE49-F238E27FC236}">
                <a16:creationId xmlns:a16="http://schemas.microsoft.com/office/drawing/2014/main" id="{645D64F9-6152-40A6-AC23-92257637F4E5}"/>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1243095" y="136525"/>
            <a:ext cx="874143" cy="1138134"/>
          </a:xfrm>
          <a:prstGeom prst="rect">
            <a:avLst/>
          </a:prstGeom>
        </p:spPr>
      </p:pic>
    </p:spTree>
    <p:extLst>
      <p:ext uri="{BB962C8B-B14F-4D97-AF65-F5344CB8AC3E}">
        <p14:creationId xmlns:p14="http://schemas.microsoft.com/office/powerpoint/2010/main" val="1685029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ABD4-89FB-4751-ACE3-FF4BFB77BBF2}"/>
              </a:ext>
            </a:extLst>
          </p:cNvPr>
          <p:cNvSpPr>
            <a:spLocks noGrp="1"/>
          </p:cNvSpPr>
          <p:nvPr>
            <p:ph type="ctrTitle"/>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Biodiversity Study</a:t>
            </a:r>
          </a:p>
        </p:txBody>
      </p:sp>
      <p:sp>
        <p:nvSpPr>
          <p:cNvPr id="3" name="Subtitle 2">
            <a:extLst>
              <a:ext uri="{FF2B5EF4-FFF2-40B4-BE49-F238E27FC236}">
                <a16:creationId xmlns:a16="http://schemas.microsoft.com/office/drawing/2014/main" id="{8E3AA9ED-77DB-465B-B5FB-E504C4BC29A1}"/>
              </a:ext>
            </a:extLst>
          </p:cNvPr>
          <p:cNvSpPr>
            <a:spLocks noGrp="1"/>
          </p:cNvSpPr>
          <p:nvPr>
            <p:ph type="subTitle" idx="1"/>
          </p:nvPr>
        </p:nvSpPr>
        <p:spPr/>
        <p:txBody>
          <a:bodyPr/>
          <a:lstStyle/>
          <a:p>
            <a:r>
              <a:rPr lang="en-US" b="1" dirty="0">
                <a:latin typeface="Tahoma" panose="020B0604030504040204" pitchFamily="34" charset="0"/>
                <a:ea typeface="Tahoma" panose="020B0604030504040204" pitchFamily="34" charset="0"/>
                <a:cs typeface="Tahoma" panose="020B0604030504040204" pitchFamily="34" charset="0"/>
              </a:rPr>
              <a:t>Jeffrey A. Egan</a:t>
            </a:r>
          </a:p>
          <a:p>
            <a:r>
              <a:rPr lang="en-US" b="1" dirty="0">
                <a:latin typeface="Tahoma" panose="020B0604030504040204" pitchFamily="34" charset="0"/>
                <a:ea typeface="Tahoma" panose="020B0604030504040204" pitchFamily="34" charset="0"/>
                <a:cs typeface="Tahoma" panose="020B0604030504040204" pitchFamily="34" charset="0"/>
              </a:rPr>
              <a:t>9 August 2018</a:t>
            </a:r>
          </a:p>
        </p:txBody>
      </p:sp>
      <p:sp>
        <p:nvSpPr>
          <p:cNvPr id="4" name="TextBox 3">
            <a:extLst>
              <a:ext uri="{FF2B5EF4-FFF2-40B4-BE49-F238E27FC236}">
                <a16:creationId xmlns:a16="http://schemas.microsoft.com/office/drawing/2014/main" id="{D9635F83-8624-4A0F-8524-A1EB016E24D9}"/>
              </a:ext>
            </a:extLst>
          </p:cNvPr>
          <p:cNvSpPr txBox="1"/>
          <p:nvPr/>
        </p:nvSpPr>
        <p:spPr>
          <a:xfrm>
            <a:off x="69011" y="5825705"/>
            <a:ext cx="6252276" cy="1015663"/>
          </a:xfrm>
          <a:prstGeom prst="rect">
            <a:avLst/>
          </a:prstGeom>
          <a:noFill/>
        </p:spPr>
        <p:txBody>
          <a:bodyPr wrap="square" rtlCol="0">
            <a:spAutoFit/>
          </a:bodyPr>
          <a:lstStyle/>
          <a:p>
            <a:r>
              <a:rPr lang="en-US" sz="2000" b="1" dirty="0">
                <a:latin typeface="Tahoma" panose="020B0604030504040204" pitchFamily="34" charset="0"/>
                <a:ea typeface="Tahoma" panose="020B0604030504040204" pitchFamily="34" charset="0"/>
                <a:cs typeface="Tahoma" panose="020B0604030504040204" pitchFamily="34" charset="0"/>
              </a:rPr>
              <a:t>Capstone Project Produced for Code Academy</a:t>
            </a:r>
          </a:p>
          <a:p>
            <a:r>
              <a:rPr lang="en-US" sz="2000" b="1" dirty="0">
                <a:latin typeface="Tahoma" panose="020B0604030504040204" pitchFamily="34" charset="0"/>
                <a:ea typeface="Tahoma" panose="020B0604030504040204" pitchFamily="34" charset="0"/>
                <a:cs typeface="Tahoma" panose="020B0604030504040204" pitchFamily="34" charset="0"/>
              </a:rPr>
              <a:t>Intro to Data Analysis - Pro Intensive Course</a:t>
            </a:r>
          </a:p>
          <a:p>
            <a:r>
              <a:rPr lang="en-US" sz="2000" b="1" dirty="0">
                <a:latin typeface="Tahoma" panose="020B0604030504040204" pitchFamily="34" charset="0"/>
                <a:ea typeface="Tahoma" panose="020B0604030504040204" pitchFamily="34" charset="0"/>
                <a:cs typeface="Tahoma" panose="020B0604030504040204" pitchFamily="34" charset="0"/>
              </a:rPr>
              <a:t>Cohort Class Starting on 19 June 2018</a:t>
            </a:r>
          </a:p>
        </p:txBody>
      </p:sp>
    </p:spTree>
    <p:extLst>
      <p:ext uri="{BB962C8B-B14F-4D97-AF65-F5344CB8AC3E}">
        <p14:creationId xmlns:p14="http://schemas.microsoft.com/office/powerpoint/2010/main" val="204377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8006-EA4B-47CC-825E-5B4E68EC2188}"/>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Conclusions for Conservationists</a:t>
            </a:r>
          </a:p>
        </p:txBody>
      </p:sp>
      <p:sp>
        <p:nvSpPr>
          <p:cNvPr id="3" name="Content Placeholder 2">
            <a:extLst>
              <a:ext uri="{FF2B5EF4-FFF2-40B4-BE49-F238E27FC236}">
                <a16:creationId xmlns:a16="http://schemas.microsoft.com/office/drawing/2014/main" id="{2FDF3666-432A-4429-A951-180603971E58}"/>
              </a:ext>
            </a:extLst>
          </p:cNvPr>
          <p:cNvSpPr>
            <a:spLocks noGrp="1"/>
          </p:cNvSpPr>
          <p:nvPr>
            <p:ph idx="1"/>
          </p:nvPr>
        </p:nvSpPr>
        <p:spPr>
          <a:xfrm>
            <a:off x="548640" y="1486894"/>
            <a:ext cx="11227242" cy="4690069"/>
          </a:xfrm>
        </p:spPr>
        <p:txBody>
          <a:bodyPr>
            <a:normAutofit fontScale="77500" lnSpcReduction="20000"/>
          </a:bodyPr>
          <a:lstStyle/>
          <a:p>
            <a:pPr marL="457200" lvl="1" indent="0">
              <a:buNone/>
            </a:pPr>
            <a:endParaRPr lang="en-US" sz="2600" dirty="0">
              <a:latin typeface="Tahoma" panose="020B0604030504040204" pitchFamily="34" charset="0"/>
              <a:ea typeface="Tahoma" panose="020B0604030504040204" pitchFamily="34" charset="0"/>
              <a:cs typeface="Tahoma" panose="020B0604030504040204" pitchFamily="34" charset="0"/>
            </a:endParaRPr>
          </a:p>
          <a:p>
            <a:r>
              <a:rPr lang="en-US" sz="3100" dirty="0">
                <a:latin typeface="Tahoma" panose="020B0604030504040204" pitchFamily="34" charset="0"/>
                <a:ea typeface="Tahoma" panose="020B0604030504040204" pitchFamily="34" charset="0"/>
                <a:cs typeface="Tahoma" panose="020B0604030504040204" pitchFamily="34" charset="0"/>
              </a:rPr>
              <a:t>Directing Conservation Efforts for Protected Species</a:t>
            </a:r>
          </a:p>
          <a:p>
            <a:pPr lvl="1"/>
            <a:r>
              <a:rPr lang="en-US" sz="2600" dirty="0">
                <a:latin typeface="Tahoma" panose="020B0604030504040204" pitchFamily="34" charset="0"/>
                <a:ea typeface="Tahoma" panose="020B0604030504040204" pitchFamily="34" charset="0"/>
                <a:cs typeface="Tahoma" panose="020B0604030504040204" pitchFamily="34" charset="0"/>
              </a:rPr>
              <a:t>96.7% of tracked species require no intervention from conservationists!</a:t>
            </a:r>
          </a:p>
          <a:p>
            <a:pPr lvl="1"/>
            <a:r>
              <a:rPr lang="en-US" sz="2600" dirty="0">
                <a:latin typeface="Tahoma" panose="020B0604030504040204" pitchFamily="34" charset="0"/>
                <a:ea typeface="Tahoma" panose="020B0604030504040204" pitchFamily="34" charset="0"/>
                <a:cs typeface="Tahoma" panose="020B0604030504040204" pitchFamily="34" charset="0"/>
              </a:rPr>
              <a:t>17% and 15% of tracked Mammal and Bird species (respectively) require protection</a:t>
            </a:r>
          </a:p>
          <a:p>
            <a:pPr lvl="1"/>
            <a:r>
              <a:rPr lang="en-US" sz="2600" dirty="0">
                <a:latin typeface="Tahoma" panose="020B0604030504040204" pitchFamily="34" charset="0"/>
                <a:ea typeface="Tahoma" panose="020B0604030504040204" pitchFamily="34" charset="0"/>
                <a:cs typeface="Tahoma" panose="020B0604030504040204" pitchFamily="34" charset="0"/>
              </a:rPr>
              <a:t>There is no statistically-significant difference in percentage of protected species between the two categories.</a:t>
            </a:r>
          </a:p>
          <a:p>
            <a:pPr lvl="1"/>
            <a:r>
              <a:rPr lang="en-US" sz="2600" dirty="0">
                <a:latin typeface="Tahoma" panose="020B0604030504040204" pitchFamily="34" charset="0"/>
                <a:ea typeface="Tahoma" panose="020B0604030504040204" pitchFamily="34" charset="0"/>
                <a:cs typeface="Tahoma" panose="020B0604030504040204" pitchFamily="34" charset="0"/>
              </a:rPr>
              <a:t>However, Birds make up 9% of all tracked species while Mammals only make up 4% of tracked species.</a:t>
            </a:r>
          </a:p>
          <a:p>
            <a:pPr lvl="1"/>
            <a:r>
              <a:rPr lang="en-US" sz="2600" dirty="0">
                <a:latin typeface="Tahoma" panose="020B0604030504040204" pitchFamily="34" charset="0"/>
                <a:ea typeface="Tahoma" panose="020B0604030504040204" pitchFamily="34" charset="0"/>
                <a:cs typeface="Tahoma" panose="020B0604030504040204" pitchFamily="34" charset="0"/>
              </a:rPr>
              <a:t>All other considerations assumed to be equal, this suggesting that Bird conservation groups may require roughly twice as many resources as Mammal groups do.</a:t>
            </a:r>
          </a:p>
          <a:p>
            <a:pPr lvl="1"/>
            <a:endParaRPr lang="en-US" sz="2300" dirty="0">
              <a:latin typeface="Tahoma" panose="020B0604030504040204" pitchFamily="34" charset="0"/>
              <a:ea typeface="Tahoma" panose="020B0604030504040204" pitchFamily="34" charset="0"/>
              <a:cs typeface="Tahoma" panose="020B0604030504040204" pitchFamily="34" charset="0"/>
            </a:endParaRPr>
          </a:p>
          <a:p>
            <a:r>
              <a:rPr lang="en-US" sz="3100" dirty="0">
                <a:latin typeface="Tahoma" panose="020B0604030504040204" pitchFamily="34" charset="0"/>
                <a:ea typeface="Tahoma" panose="020B0604030504040204" pitchFamily="34" charset="0"/>
                <a:cs typeface="Tahoma" panose="020B0604030504040204" pitchFamily="34" charset="0"/>
              </a:rPr>
              <a:t>Facilitating a Foot &amp; Mouth Disease Study in Sheep Populations</a:t>
            </a:r>
          </a:p>
          <a:p>
            <a:pPr lvl="1"/>
            <a:r>
              <a:rPr lang="en-US" sz="2600" dirty="0">
                <a:latin typeface="Tahoma" panose="020B0604030504040204" pitchFamily="34" charset="0"/>
                <a:ea typeface="Tahoma" panose="020B0604030504040204" pitchFamily="34" charset="0"/>
                <a:cs typeface="Tahoma" panose="020B0604030504040204" pitchFamily="34" charset="0"/>
              </a:rPr>
              <a:t>To statistically assert that new efforts are reducing the occurrence of the disease within the Sheep population from 15% to 10%, 870 samples must be collected in each park. </a:t>
            </a:r>
          </a:p>
          <a:p>
            <a:pPr lvl="1"/>
            <a:r>
              <a:rPr lang="en-US" sz="2600" dirty="0">
                <a:latin typeface="Tahoma" panose="020B0604030504040204" pitchFamily="34" charset="0"/>
                <a:ea typeface="Tahoma" panose="020B0604030504040204" pitchFamily="34" charset="0"/>
                <a:cs typeface="Tahoma" panose="020B0604030504040204" pitchFamily="34" charset="0"/>
              </a:rPr>
              <a:t>The study should have collected enough samples within 1.7 weeks in Yellowstone and within 3.5 weeks in Bryce National Park in order to test the effects of new efforts to reduce occurrence of the disease.</a:t>
            </a:r>
          </a:p>
          <a:p>
            <a:pPr lvl="1"/>
            <a:endParaRPr lang="en-US" dirty="0">
              <a:latin typeface="Tahoma" panose="020B0604030504040204" pitchFamily="34" charset="0"/>
              <a:ea typeface="Tahoma" panose="020B0604030504040204" pitchFamily="34" charset="0"/>
              <a:cs typeface="Tahoma" panose="020B0604030504040204" pitchFamily="34" charset="0"/>
            </a:endParaRP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36731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8006-EA4B-47CC-825E-5B4E68EC2188}"/>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Biodiversity Study Agenda</a:t>
            </a:r>
          </a:p>
        </p:txBody>
      </p:sp>
      <p:sp>
        <p:nvSpPr>
          <p:cNvPr id="3" name="Content Placeholder 2">
            <a:extLst>
              <a:ext uri="{FF2B5EF4-FFF2-40B4-BE49-F238E27FC236}">
                <a16:creationId xmlns:a16="http://schemas.microsoft.com/office/drawing/2014/main" id="{2FDF3666-432A-4429-A951-180603971E58}"/>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Directing Protected Species Conservation Efforts</a:t>
            </a:r>
          </a:p>
          <a:p>
            <a:pPr lvl="1"/>
            <a:r>
              <a:rPr lang="en-US" dirty="0">
                <a:latin typeface="Tahoma" panose="020B0604030504040204" pitchFamily="34" charset="0"/>
                <a:ea typeface="Tahoma" panose="020B0604030504040204" pitchFamily="34" charset="0"/>
                <a:cs typeface="Tahoma" panose="020B0604030504040204" pitchFamily="34" charset="0"/>
              </a:rPr>
              <a:t>Overview of Species Data Records provided by the National Parks</a:t>
            </a:r>
          </a:p>
          <a:p>
            <a:pPr lvl="1"/>
            <a:r>
              <a:rPr lang="en-US" dirty="0">
                <a:latin typeface="Tahoma" panose="020B0604030504040204" pitchFamily="34" charset="0"/>
                <a:ea typeface="Tahoma" panose="020B0604030504040204" pitchFamily="34" charset="0"/>
                <a:cs typeface="Tahoma" panose="020B0604030504040204" pitchFamily="34" charset="0"/>
              </a:rPr>
              <a:t>Statistically Significant Populations requiring Protection</a:t>
            </a:r>
          </a:p>
          <a:p>
            <a:pPr lvl="1"/>
            <a:r>
              <a:rPr lang="en-US" dirty="0">
                <a:latin typeface="Tahoma" panose="020B0604030504040204" pitchFamily="34" charset="0"/>
                <a:ea typeface="Tahoma" panose="020B0604030504040204" pitchFamily="34" charset="0"/>
                <a:cs typeface="Tahoma" panose="020B0604030504040204" pitchFamily="34" charset="0"/>
              </a:rPr>
              <a:t>Recommendations for allocation of Conservationist Resources</a:t>
            </a:r>
          </a:p>
          <a:p>
            <a:pPr lvl="1"/>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Facilitating a Foot &amp; Mouth Disease Study for Sheep Populations</a:t>
            </a:r>
          </a:p>
          <a:p>
            <a:pPr lvl="1"/>
            <a:r>
              <a:rPr lang="en-US" dirty="0">
                <a:latin typeface="Tahoma" panose="020B0604030504040204" pitchFamily="34" charset="0"/>
                <a:ea typeface="Tahoma" panose="020B0604030504040204" pitchFamily="34" charset="0"/>
                <a:cs typeface="Tahoma" panose="020B0604030504040204" pitchFamily="34" charset="0"/>
              </a:rPr>
              <a:t>Overview of the Study and Baseline Data</a:t>
            </a:r>
          </a:p>
          <a:p>
            <a:pPr lvl="1"/>
            <a:r>
              <a:rPr lang="en-US" dirty="0">
                <a:latin typeface="Tahoma" panose="020B0604030504040204" pitchFamily="34" charset="0"/>
                <a:ea typeface="Tahoma" panose="020B0604030504040204" pitchFamily="34" charset="0"/>
                <a:cs typeface="Tahoma" panose="020B0604030504040204" pitchFamily="34" charset="0"/>
              </a:rPr>
              <a:t>Sample Size Required to show Statistically-Significant Improvement</a:t>
            </a:r>
          </a:p>
          <a:p>
            <a:pPr lvl="1"/>
            <a:r>
              <a:rPr lang="en-US" dirty="0">
                <a:latin typeface="Tahoma" panose="020B0604030504040204" pitchFamily="34" charset="0"/>
                <a:ea typeface="Tahoma" panose="020B0604030504040204" pitchFamily="34" charset="0"/>
                <a:cs typeface="Tahoma" panose="020B0604030504040204" pitchFamily="34" charset="0"/>
              </a:rPr>
              <a:t>Timeline Required to Collect the Required Samples</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276719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8006-EA4B-47CC-825E-5B4E68EC2188}"/>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Species Data Records Provided by NPS</a:t>
            </a:r>
          </a:p>
        </p:txBody>
      </p:sp>
      <p:graphicFrame>
        <p:nvGraphicFramePr>
          <p:cNvPr id="6" name="Chart 5">
            <a:extLst>
              <a:ext uri="{FF2B5EF4-FFF2-40B4-BE49-F238E27FC236}">
                <a16:creationId xmlns:a16="http://schemas.microsoft.com/office/drawing/2014/main" id="{40770A38-B12A-489E-B1F9-6B4F3A4DC156}"/>
              </a:ext>
            </a:extLst>
          </p:cNvPr>
          <p:cNvGraphicFramePr/>
          <p:nvPr>
            <p:extLst>
              <p:ext uri="{D42A27DB-BD31-4B8C-83A1-F6EECF244321}">
                <p14:modId xmlns:p14="http://schemas.microsoft.com/office/powerpoint/2010/main" val="3827379724"/>
              </p:ext>
            </p:extLst>
          </p:nvPr>
        </p:nvGraphicFramePr>
        <p:xfrm>
          <a:off x="5213405" y="1360686"/>
          <a:ext cx="7166775" cy="5132189"/>
        </p:xfrm>
        <a:graphic>
          <a:graphicData uri="http://schemas.openxmlformats.org/drawingml/2006/chart">
            <c:chart xmlns:c="http://schemas.openxmlformats.org/drawingml/2006/chart" xmlns:r="http://schemas.openxmlformats.org/officeDocument/2006/relationships" r:id="rId2"/>
          </a:graphicData>
        </a:graphic>
      </p:graphicFrame>
      <p:sp>
        <p:nvSpPr>
          <p:cNvPr id="9" name="Content Placeholder 2">
            <a:extLst>
              <a:ext uri="{FF2B5EF4-FFF2-40B4-BE49-F238E27FC236}">
                <a16:creationId xmlns:a16="http://schemas.microsoft.com/office/drawing/2014/main" id="{68302B5A-B6CE-4B38-A218-D60213A602ED}"/>
              </a:ext>
            </a:extLst>
          </p:cNvPr>
          <p:cNvSpPr txBox="1">
            <a:spLocks/>
          </p:cNvSpPr>
          <p:nvPr/>
        </p:nvSpPr>
        <p:spPr>
          <a:xfrm>
            <a:off x="556591" y="1825625"/>
            <a:ext cx="62735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ahoma" panose="020B0604030504040204" pitchFamily="34" charset="0"/>
                <a:ea typeface="Tahoma" panose="020B0604030504040204" pitchFamily="34" charset="0"/>
                <a:cs typeface="Tahoma" panose="020B0604030504040204" pitchFamily="34" charset="0"/>
              </a:rPr>
              <a:t>The National Park Service provided a CSV file with details for 5541 unique, tracked species that live within the park system.</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Each species record includes details such as category (e.g. mammal), scientific name, common name(s), and conservation status.</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2114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BDDAC4C8-8EC9-4A51-A10D-F7A44CDF0486}"/>
              </a:ext>
            </a:extLst>
          </p:cNvPr>
          <p:cNvSpPr txBox="1">
            <a:spLocks/>
          </p:cNvSpPr>
          <p:nvPr/>
        </p:nvSpPr>
        <p:spPr>
          <a:xfrm>
            <a:off x="445273" y="1825625"/>
            <a:ext cx="406311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ahoma" panose="020B0604030504040204" pitchFamily="34" charset="0"/>
                <a:ea typeface="Tahoma" panose="020B0604030504040204" pitchFamily="34" charset="0"/>
                <a:cs typeface="Tahoma" panose="020B0604030504040204" pitchFamily="34" charset="0"/>
              </a:rPr>
              <a:t>The good news is that 96.7% of tracked species require no intervention!</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The bad news is that there are still 191 tracked species that require some level of protection.</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2" name="Title 1">
            <a:extLst>
              <a:ext uri="{FF2B5EF4-FFF2-40B4-BE49-F238E27FC236}">
                <a16:creationId xmlns:a16="http://schemas.microsoft.com/office/drawing/2014/main" id="{9BFA8006-EA4B-47CC-825E-5B4E68EC2188}"/>
              </a:ext>
            </a:extLst>
          </p:cNvPr>
          <p:cNvSpPr>
            <a:spLocks noGrp="1"/>
          </p:cNvSpPr>
          <p:nvPr>
            <p:ph type="title"/>
          </p:nvPr>
        </p:nvSpPr>
        <p:spPr>
          <a:xfrm>
            <a:off x="580445" y="365125"/>
            <a:ext cx="11028459" cy="1325563"/>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High-Level Conclusions for Conservationists</a:t>
            </a:r>
          </a:p>
        </p:txBody>
      </p:sp>
      <p:pic>
        <p:nvPicPr>
          <p:cNvPr id="5" name="Content Placeholder 4">
            <a:extLst>
              <a:ext uri="{FF2B5EF4-FFF2-40B4-BE49-F238E27FC236}">
                <a16:creationId xmlns:a16="http://schemas.microsoft.com/office/drawing/2014/main" id="{ED214940-4A3E-4EA3-A4EB-E076EC55BF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90800" y="2055813"/>
            <a:ext cx="7901200" cy="3353564"/>
          </a:xfrm>
        </p:spPr>
      </p:pic>
      <p:pic>
        <p:nvPicPr>
          <p:cNvPr id="7" name="Picture 6">
            <a:extLst>
              <a:ext uri="{FF2B5EF4-FFF2-40B4-BE49-F238E27FC236}">
                <a16:creationId xmlns:a16="http://schemas.microsoft.com/office/drawing/2014/main" id="{B8B43EF7-5D10-4222-80EF-20C6061AAA25}"/>
              </a:ext>
            </a:extLst>
          </p:cNvPr>
          <p:cNvPicPr>
            <a:picLocks noChangeAspect="1"/>
          </p:cNvPicPr>
          <p:nvPr/>
        </p:nvPicPr>
        <p:blipFill rotWithShape="1">
          <a:blip r:embed="rId3">
            <a:extLst>
              <a:ext uri="{28A0092B-C50C-407E-A947-70E740481C1C}">
                <a14:useLocalDpi xmlns:a14="http://schemas.microsoft.com/office/drawing/2010/main" val="0"/>
              </a:ext>
            </a:extLst>
          </a:blip>
          <a:srcRect t="14435"/>
          <a:stretch/>
        </p:blipFill>
        <p:spPr>
          <a:xfrm>
            <a:off x="5276653" y="2673282"/>
            <a:ext cx="2176478" cy="1267347"/>
          </a:xfrm>
          <a:prstGeom prst="rect">
            <a:avLst/>
          </a:prstGeom>
        </p:spPr>
      </p:pic>
    </p:spTree>
    <p:extLst>
      <p:ext uri="{BB962C8B-B14F-4D97-AF65-F5344CB8AC3E}">
        <p14:creationId xmlns:p14="http://schemas.microsoft.com/office/powerpoint/2010/main" val="3321104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FA62CE05-89C1-42FB-B135-CF1ADB82BCEC}"/>
              </a:ext>
            </a:extLst>
          </p:cNvPr>
          <p:cNvSpPr>
            <a:spLocks noGrp="1"/>
          </p:cNvSpPr>
          <p:nvPr>
            <p:ph idx="1"/>
          </p:nvPr>
        </p:nvSpPr>
        <p:spPr>
          <a:xfrm>
            <a:off x="609254" y="1825624"/>
            <a:ext cx="5616617" cy="4869373"/>
          </a:xfrm>
        </p:spPr>
        <p:txBody>
          <a:bodyPr>
            <a:normAutofit fontScale="92500" lnSpcReduction="10000"/>
          </a:bodyPr>
          <a:lstStyle/>
          <a:p>
            <a:r>
              <a:rPr lang="en-US" dirty="0"/>
              <a:t>Mammals and Birds have the highest percentage of protected species within their category.</a:t>
            </a:r>
          </a:p>
          <a:p>
            <a:r>
              <a:rPr lang="en-US" dirty="0"/>
              <a:t>Chi-Squared Tests revealed no statistical difference between the  percentage of tracked bird species that require protection and the percentage of tracked mammal species that require protection.</a:t>
            </a:r>
          </a:p>
          <a:p>
            <a:r>
              <a:rPr lang="en-US" dirty="0"/>
              <a:t>A statistically-significant difference in the protected percentage of tracked species was however noted between Birds/Mammals and other categories.</a:t>
            </a:r>
          </a:p>
          <a:p>
            <a:endParaRPr lang="en-US" dirty="0"/>
          </a:p>
        </p:txBody>
      </p:sp>
      <p:sp>
        <p:nvSpPr>
          <p:cNvPr id="2" name="Title 1">
            <a:extLst>
              <a:ext uri="{FF2B5EF4-FFF2-40B4-BE49-F238E27FC236}">
                <a16:creationId xmlns:a16="http://schemas.microsoft.com/office/drawing/2014/main" id="{9BFA8006-EA4B-47CC-825E-5B4E68EC2188}"/>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Birds and Mammals Require Attention</a:t>
            </a:r>
          </a:p>
        </p:txBody>
      </p:sp>
      <p:pic>
        <p:nvPicPr>
          <p:cNvPr id="6" name="Picture 5">
            <a:extLst>
              <a:ext uri="{FF2B5EF4-FFF2-40B4-BE49-F238E27FC236}">
                <a16:creationId xmlns:a16="http://schemas.microsoft.com/office/drawing/2014/main" id="{50006A77-1B99-4B2A-910B-70597BCBF9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25871" y="2223425"/>
            <a:ext cx="5616617" cy="3078198"/>
          </a:xfrm>
          <a:prstGeom prst="rect">
            <a:avLst/>
          </a:prstGeom>
        </p:spPr>
      </p:pic>
    </p:spTree>
    <p:extLst>
      <p:ext uri="{BB962C8B-B14F-4D97-AF65-F5344CB8AC3E}">
        <p14:creationId xmlns:p14="http://schemas.microsoft.com/office/powerpoint/2010/main" val="4063609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8006-EA4B-47CC-825E-5B4E68EC2188}"/>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Birds Need More Attention than Mammals</a:t>
            </a:r>
          </a:p>
        </p:txBody>
      </p:sp>
      <p:sp>
        <p:nvSpPr>
          <p:cNvPr id="3" name="Content Placeholder 2">
            <a:extLst>
              <a:ext uri="{FF2B5EF4-FFF2-40B4-BE49-F238E27FC236}">
                <a16:creationId xmlns:a16="http://schemas.microsoft.com/office/drawing/2014/main" id="{2FDF3666-432A-4429-A951-180603971E58}"/>
              </a:ext>
            </a:extLst>
          </p:cNvPr>
          <p:cNvSpPr>
            <a:spLocks noGrp="1"/>
          </p:cNvSpPr>
          <p:nvPr>
            <p:ph idx="1"/>
          </p:nvPr>
        </p:nvSpPr>
        <p:spPr>
          <a:xfrm>
            <a:off x="838200" y="1825625"/>
            <a:ext cx="10515600" cy="4667250"/>
          </a:xfrm>
        </p:spPr>
        <p:txBody>
          <a:bodyPr>
            <a:normAutofit lnSpcReduction="10000"/>
          </a:bodyPr>
          <a:lstStyle/>
          <a:p>
            <a:r>
              <a:rPr lang="en-US" sz="3000" dirty="0">
                <a:latin typeface="Tahoma" panose="020B0604030504040204" pitchFamily="34" charset="0"/>
                <a:ea typeface="Tahoma" panose="020B0604030504040204" pitchFamily="34" charset="0"/>
                <a:cs typeface="Tahoma" panose="020B0604030504040204" pitchFamily="34" charset="0"/>
              </a:rPr>
              <a:t>While there is no statistically significant difference in the percentage of tracked Bird species that require protection and the percentage of tracked Mammal species that require protection, it is important to note that Birds and Mammals are not equally represented within the complete list of species being tracked. </a:t>
            </a:r>
          </a:p>
          <a:p>
            <a:r>
              <a:rPr lang="en-US" sz="3000" dirty="0">
                <a:latin typeface="Tahoma" panose="020B0604030504040204" pitchFamily="34" charset="0"/>
                <a:ea typeface="Tahoma" panose="020B0604030504040204" pitchFamily="34" charset="0"/>
                <a:cs typeface="Tahoma" panose="020B0604030504040204" pitchFamily="34" charset="0"/>
              </a:rPr>
              <a:t>Birds make up 9% of all tracked species while Mammals only make up 4% of tracked species. - while both categories require attention from conservation groups, birds have more than twice as many protected species to monitor than mammals and thus may require more resources to monitor.</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707049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8006-EA4B-47CC-825E-5B4E68EC2188}"/>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Foot &amp; Mouth Disease in Sheep Study</a:t>
            </a:r>
          </a:p>
        </p:txBody>
      </p:sp>
      <p:sp>
        <p:nvSpPr>
          <p:cNvPr id="3" name="Content Placeholder 2">
            <a:extLst>
              <a:ext uri="{FF2B5EF4-FFF2-40B4-BE49-F238E27FC236}">
                <a16:creationId xmlns:a16="http://schemas.microsoft.com/office/drawing/2014/main" id="{2FDF3666-432A-4429-A951-180603971E58}"/>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Conservationists in Bryce and Yellowstone National Parks are looking to see if efforts in reducing Foot &amp; Mouth Disease in local sheep populations are effective.</a:t>
            </a:r>
          </a:p>
          <a:p>
            <a:r>
              <a:rPr lang="en-US" dirty="0">
                <a:latin typeface="Tahoma" panose="020B0604030504040204" pitchFamily="34" charset="0"/>
                <a:ea typeface="Tahoma" panose="020B0604030504040204" pitchFamily="34" charset="0"/>
                <a:cs typeface="Tahoma" panose="020B0604030504040204" pitchFamily="34" charset="0"/>
              </a:rPr>
              <a:t>Current data reflects a baseline with 15% of the sheep population samples having the disease. </a:t>
            </a:r>
          </a:p>
          <a:p>
            <a:r>
              <a:rPr lang="en-US" dirty="0">
                <a:latin typeface="Tahoma" panose="020B0604030504040204" pitchFamily="34" charset="0"/>
                <a:ea typeface="Tahoma" panose="020B0604030504040204" pitchFamily="34" charset="0"/>
                <a:cs typeface="Tahoma" panose="020B0604030504040204" pitchFamily="34" charset="0"/>
              </a:rPr>
              <a:t>With a goal of reducing the disease baseline by 5 percentage points (an effect of 33.33%) with 90% confidence, a sample size of 870 observations is required at each park to see if effects are statistically significant. </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77477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8006-EA4B-47CC-825E-5B4E68EC2188}"/>
              </a:ext>
            </a:extLst>
          </p:cNvPr>
          <p:cNvSpPr>
            <a:spLocks noGrp="1"/>
          </p:cNvSpPr>
          <p:nvPr>
            <p:ph type="title"/>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Parks Collect Samples at Different Rates</a:t>
            </a:r>
          </a:p>
        </p:txBody>
      </p:sp>
      <p:sp>
        <p:nvSpPr>
          <p:cNvPr id="3" name="Content Placeholder 2">
            <a:extLst>
              <a:ext uri="{FF2B5EF4-FFF2-40B4-BE49-F238E27FC236}">
                <a16:creationId xmlns:a16="http://schemas.microsoft.com/office/drawing/2014/main" id="{2FDF3666-432A-4429-A951-180603971E58}"/>
              </a:ext>
            </a:extLst>
          </p:cNvPr>
          <p:cNvSpPr>
            <a:spLocks noGrp="1"/>
          </p:cNvSpPr>
          <p:nvPr>
            <p:ph idx="1"/>
          </p:nvPr>
        </p:nvSpPr>
        <p:spPr>
          <a:xfrm>
            <a:off x="838200" y="1610941"/>
            <a:ext cx="10515600" cy="4351338"/>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Data sample collection does not occur as quickly at each park. Highly trafficked Yellowstone National Park generates a greater number of  observations per week than Bryce Canyon National Park for example.</a:t>
            </a:r>
          </a:p>
        </p:txBody>
      </p:sp>
      <p:pic>
        <p:nvPicPr>
          <p:cNvPr id="5" name="Picture 4">
            <a:extLst>
              <a:ext uri="{FF2B5EF4-FFF2-40B4-BE49-F238E27FC236}">
                <a16:creationId xmlns:a16="http://schemas.microsoft.com/office/drawing/2014/main" id="{09BE86E9-CE4F-46F8-A11A-B6A98AC04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51" y="3077843"/>
            <a:ext cx="12067749" cy="3353564"/>
          </a:xfrm>
          <a:prstGeom prst="rect">
            <a:avLst/>
          </a:prstGeom>
        </p:spPr>
      </p:pic>
      <p:pic>
        <p:nvPicPr>
          <p:cNvPr id="7" name="Picture 6">
            <a:extLst>
              <a:ext uri="{FF2B5EF4-FFF2-40B4-BE49-F238E27FC236}">
                <a16:creationId xmlns:a16="http://schemas.microsoft.com/office/drawing/2014/main" id="{2F8F9BF5-3D55-4EF0-B37D-00249AAF1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9680" y="3521128"/>
            <a:ext cx="2867046" cy="1233497"/>
          </a:xfrm>
          <a:prstGeom prst="rect">
            <a:avLst/>
          </a:prstGeom>
        </p:spPr>
      </p:pic>
    </p:spTree>
    <p:extLst>
      <p:ext uri="{BB962C8B-B14F-4D97-AF65-F5344CB8AC3E}">
        <p14:creationId xmlns:p14="http://schemas.microsoft.com/office/powerpoint/2010/main" val="2744719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A8006-EA4B-47CC-825E-5B4E68EC2188}"/>
              </a:ext>
            </a:extLst>
          </p:cNvPr>
          <p:cNvSpPr>
            <a:spLocks noGrp="1"/>
          </p:cNvSpPr>
          <p:nvPr>
            <p:ph type="title"/>
          </p:nvPr>
        </p:nvSpPr>
        <p:spPr>
          <a:xfrm>
            <a:off x="596349" y="365125"/>
            <a:ext cx="10964848" cy="1325563"/>
          </a:xfrm>
        </p:spPr>
        <p:txBody>
          <a:bodyPr/>
          <a:lstStyle/>
          <a:p>
            <a:r>
              <a:rPr lang="en-US" dirty="0">
                <a:latin typeface="Tahoma" panose="020B0604030504040204" pitchFamily="34" charset="0"/>
                <a:ea typeface="Tahoma" panose="020B0604030504040204" pitchFamily="34" charset="0"/>
                <a:cs typeface="Tahoma" panose="020B0604030504040204" pitchFamily="34" charset="0"/>
              </a:rPr>
              <a:t>Required Samples Collected within a Month </a:t>
            </a:r>
          </a:p>
        </p:txBody>
      </p:sp>
      <p:sp>
        <p:nvSpPr>
          <p:cNvPr id="3" name="Content Placeholder 2">
            <a:extLst>
              <a:ext uri="{FF2B5EF4-FFF2-40B4-BE49-F238E27FC236}">
                <a16:creationId xmlns:a16="http://schemas.microsoft.com/office/drawing/2014/main" id="{2FDF3666-432A-4429-A951-180603971E58}"/>
              </a:ext>
            </a:extLst>
          </p:cNvPr>
          <p:cNvSpPr>
            <a:spLocks noGrp="1"/>
          </p:cNvSpPr>
          <p:nvPr>
            <p:ph idx="1"/>
          </p:nvPr>
        </p:nvSpPr>
        <p:spPr/>
        <p:txBody>
          <a:bodyPr>
            <a:normAutofit fontScale="92500" lnSpcReduction="10000"/>
          </a:bodyPr>
          <a:lstStyle/>
          <a:p>
            <a:r>
              <a:rPr lang="en-US" dirty="0">
                <a:latin typeface="Tahoma" panose="020B0604030504040204" pitchFamily="34" charset="0"/>
                <a:ea typeface="Tahoma" panose="020B0604030504040204" pitchFamily="34" charset="0"/>
                <a:cs typeface="Tahoma" panose="020B0604030504040204" pitchFamily="34" charset="0"/>
              </a:rPr>
              <a:t>Highly trafficked Yellowstone National Park collects 507 samples a week and is expected to collect the required 870 samples within </a:t>
            </a:r>
            <a:r>
              <a:rPr lang="en-US" u="sng" dirty="0">
                <a:latin typeface="Tahoma" panose="020B0604030504040204" pitchFamily="34" charset="0"/>
                <a:ea typeface="Tahoma" panose="020B0604030504040204" pitchFamily="34" charset="0"/>
                <a:cs typeface="Tahoma" panose="020B0604030504040204" pitchFamily="34" charset="0"/>
              </a:rPr>
              <a:t>1.7 weeks</a:t>
            </a:r>
            <a:r>
              <a:rPr lang="en-US" dirty="0">
                <a:latin typeface="Tahoma" panose="020B0604030504040204" pitchFamily="34" charset="0"/>
                <a:ea typeface="Tahoma" panose="020B0604030504040204" pitchFamily="34" charset="0"/>
                <a:cs typeface="Tahoma" panose="020B0604030504040204" pitchFamily="34" charset="0"/>
              </a:rPr>
              <a:t>. </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The less frequented Bryce National Park only collects 250 samples a week and is expected to need </a:t>
            </a:r>
            <a:r>
              <a:rPr lang="en-US" u="sng" dirty="0">
                <a:latin typeface="Tahoma" panose="020B0604030504040204" pitchFamily="34" charset="0"/>
                <a:ea typeface="Tahoma" panose="020B0604030504040204" pitchFamily="34" charset="0"/>
                <a:cs typeface="Tahoma" panose="020B0604030504040204" pitchFamily="34" charset="0"/>
              </a:rPr>
              <a:t>3.5 weeks </a:t>
            </a:r>
            <a:r>
              <a:rPr lang="en-US" dirty="0">
                <a:latin typeface="Tahoma" panose="020B0604030504040204" pitchFamily="34" charset="0"/>
                <a:ea typeface="Tahoma" panose="020B0604030504040204" pitchFamily="34" charset="0"/>
                <a:cs typeface="Tahoma" panose="020B0604030504040204" pitchFamily="34" charset="0"/>
              </a:rPr>
              <a:t>in order to collect the required 870 samples.</a:t>
            </a:r>
          </a:p>
          <a:p>
            <a:endParaRPr lang="en-US" dirty="0">
              <a:latin typeface="Tahoma" panose="020B0604030504040204" pitchFamily="34" charset="0"/>
              <a:ea typeface="Tahoma" panose="020B0604030504040204" pitchFamily="34" charset="0"/>
              <a:cs typeface="Tahoma" panose="020B0604030504040204" pitchFamily="34" charset="0"/>
            </a:endParaRPr>
          </a:p>
          <a:p>
            <a:r>
              <a:rPr lang="en-US" dirty="0">
                <a:latin typeface="Tahoma" panose="020B0604030504040204" pitchFamily="34" charset="0"/>
                <a:ea typeface="Tahoma" panose="020B0604030504040204" pitchFamily="34" charset="0"/>
                <a:cs typeface="Tahoma" panose="020B0604030504040204" pitchFamily="34" charset="0"/>
              </a:rPr>
              <a:t>For the study as a whole, the data collection required to infer whether conservation efforts are making a statistically significant impact in reducing the disease should be completed within a month.</a:t>
            </a:r>
          </a:p>
          <a:p>
            <a:endParaRPr lang="en-US"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137514554"/>
      </p:ext>
    </p:extLst>
  </p:cSld>
  <p:clrMapOvr>
    <a:masterClrMapping/>
  </p:clrMapOvr>
</p:sld>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761</Words>
  <Application>Microsoft Office PowerPoint</Application>
  <PresentationFormat>Widescreen</PresentationFormat>
  <Paragraphs>57</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Tahoma</vt:lpstr>
      <vt:lpstr>Office Theme</vt:lpstr>
      <vt:lpstr>Biodiversity Study</vt:lpstr>
      <vt:lpstr>Biodiversity Study Agenda</vt:lpstr>
      <vt:lpstr>Species Data Records Provided by NPS</vt:lpstr>
      <vt:lpstr>High-Level Conclusions for Conservationists</vt:lpstr>
      <vt:lpstr>Birds and Mammals Require Attention</vt:lpstr>
      <vt:lpstr>Birds Need More Attention than Mammals</vt:lpstr>
      <vt:lpstr>Foot &amp; Mouth Disease in Sheep Study</vt:lpstr>
      <vt:lpstr>Parks Collect Samples at Different Rates</vt:lpstr>
      <vt:lpstr>Required Samples Collected within a Month </vt:lpstr>
      <vt:lpstr>Conclusions for Conservationists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Biodiversity Study</dc:title>
  <dc:creator>Jeffrey</dc:creator>
  <cp:lastModifiedBy>Jeffrey</cp:lastModifiedBy>
  <cp:revision>19</cp:revision>
  <dcterms:created xsi:type="dcterms:W3CDTF">2018-08-09T13:41:43Z</dcterms:created>
  <dcterms:modified xsi:type="dcterms:W3CDTF">2018-08-09T16:18:52Z</dcterms:modified>
</cp:coreProperties>
</file>