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89343" autoAdjust="0"/>
  </p:normalViewPr>
  <p:slideViewPr>
    <p:cSldViewPr snapToGrid="0">
      <p:cViewPr varScale="1">
        <p:scale>
          <a:sx n="105" d="100"/>
          <a:sy n="105" d="100"/>
        </p:scale>
        <p:origin x="138" y="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E9256-559E-4A03-9CC6-1DD46B7A23B7}" type="datetimeFigureOut">
              <a:rPr lang="en-US" smtClean="0"/>
              <a:t>11/24/2018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9291A-4D0B-4374-9885-7F50986C03C0}" type="slidenum">
              <a:rPr lang="en-US" smtClean="0"/>
              <a:t>‹#›</a:t>
            </a:fld>
            <a:endParaRPr lang="en-US"/>
          </a:p>
        </p:txBody>
      </p:sp>
    </p:spTree>
    <p:extLst>
      <p:ext uri="{BB962C8B-B14F-4D97-AF65-F5344CB8AC3E}">
        <p14:creationId xmlns:p14="http://schemas.microsoft.com/office/powerpoint/2010/main" val="157388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least two graphs containing exploration of the dataset</a:t>
            </a:r>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4</a:t>
            </a:fld>
            <a:endParaRPr lang="en-US"/>
          </a:p>
        </p:txBody>
      </p:sp>
    </p:spTree>
    <p:extLst>
      <p:ext uri="{BB962C8B-B14F-4D97-AF65-F5344CB8AC3E}">
        <p14:creationId xmlns:p14="http://schemas.microsoft.com/office/powerpoint/2010/main" val="428165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least two graphs containing exploration of the dataset</a:t>
            </a:r>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5</a:t>
            </a:fld>
            <a:endParaRPr lang="en-US"/>
          </a:p>
        </p:txBody>
      </p:sp>
    </p:spTree>
    <p:extLst>
      <p:ext uri="{BB962C8B-B14F-4D97-AF65-F5344CB8AC3E}">
        <p14:creationId xmlns:p14="http://schemas.microsoft.com/office/powerpoint/2010/main" val="110275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explanation of at least two new columns you created and how you did it</a:t>
            </a:r>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8</a:t>
            </a:fld>
            <a:endParaRPr lang="en-US"/>
          </a:p>
        </p:txBody>
      </p:sp>
    </p:spTree>
    <p:extLst>
      <p:ext uri="{BB962C8B-B14F-4D97-AF65-F5344CB8AC3E}">
        <p14:creationId xmlns:p14="http://schemas.microsoft.com/office/powerpoint/2010/main" val="353974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comparison between two classification approaches, including a qualitative discussion of simplicity, time to run the model, and accuracy, precision, and/or recall</a:t>
            </a:r>
          </a:p>
          <a:p>
            <a:endParaRPr lang="en-US" dirty="0"/>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9</a:t>
            </a:fld>
            <a:endParaRPr lang="en-US"/>
          </a:p>
        </p:txBody>
      </p:sp>
    </p:spTree>
    <p:extLst>
      <p:ext uri="{BB962C8B-B14F-4D97-AF65-F5344CB8AC3E}">
        <p14:creationId xmlns:p14="http://schemas.microsoft.com/office/powerpoint/2010/main" val="2490168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comparison between two regression approaches, including a qualitative discussion of simplicity, time to run the model, and accuracy, precision, and/or recall</a:t>
            </a:r>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10</a:t>
            </a:fld>
            <a:endParaRPr lang="en-US"/>
          </a:p>
        </p:txBody>
      </p:sp>
    </p:spTree>
    <p:extLst>
      <p:ext uri="{BB962C8B-B14F-4D97-AF65-F5344CB8AC3E}">
        <p14:creationId xmlns:p14="http://schemas.microsoft.com/office/powerpoint/2010/main" val="103264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overall conclusion, with a preliminary answer to your initial question(s), next steps, and what other data you would like to have in order to better answer your question(s)</a:t>
            </a:r>
          </a:p>
          <a:p>
            <a:endParaRPr lang="en-US" dirty="0"/>
          </a:p>
        </p:txBody>
      </p:sp>
      <p:sp>
        <p:nvSpPr>
          <p:cNvPr id="4" name="Slide Number Placeholder 3"/>
          <p:cNvSpPr>
            <a:spLocks noGrp="1"/>
          </p:cNvSpPr>
          <p:nvPr>
            <p:ph type="sldNum" sz="quarter" idx="5"/>
          </p:nvPr>
        </p:nvSpPr>
        <p:spPr/>
        <p:txBody>
          <a:bodyPr/>
          <a:lstStyle/>
          <a:p>
            <a:fld id="{1CB9291A-4D0B-4374-9885-7F50986C03C0}" type="slidenum">
              <a:rPr lang="en-US" smtClean="0"/>
              <a:t>11</a:t>
            </a:fld>
            <a:endParaRPr lang="en-US"/>
          </a:p>
        </p:txBody>
      </p:sp>
    </p:spTree>
    <p:extLst>
      <p:ext uri="{BB962C8B-B14F-4D97-AF65-F5344CB8AC3E}">
        <p14:creationId xmlns:p14="http://schemas.microsoft.com/office/powerpoint/2010/main" val="102021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154B-7E1E-4E55-9C8B-CCB0EC316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BDFFAC-D7EC-41CB-8588-9C253D4C7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4EBB0B-862C-4E61-A476-554DF7B29A6B}"/>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BA3524CE-374C-42BC-8639-5900693D2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32C5E4-EC98-4930-AD2B-9B12DFAA9B79}"/>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29163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17BA-6072-47DB-B36B-1C25A30BA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AFD5C7-DC2A-4241-B162-17D2BE78C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A7BD3-3B8E-4722-9025-8DFA33D17D07}"/>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A608BD3D-9708-45F2-8B97-897E47CC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C63D8-AFF8-4087-B61F-F7DE1C76DDF9}"/>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98699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BA760-63E0-4A9F-A031-BCBCE7CCD0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C730C8-D62A-4E2C-9607-EA03C20BCD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5BF25-D80F-4700-961C-D785A02517EF}"/>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2F088C26-3506-4249-9D17-9EF8442FE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70C90-21B7-4B64-9620-D8F88C33E66F}"/>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39204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D86F-73C3-4FC5-8598-ABCD907B0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23FBFB-EB2E-4218-8DD7-5BF9AF4320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68954-5FB9-4E20-B7A9-CEA715355B47}"/>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DA4D51F9-610F-4A04-8297-6138E5087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C558E-4826-480F-88DD-68616F82D809}"/>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153907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EC8E-7DBD-44A0-975E-6EA1D12DD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E89E05-CE01-4D01-A547-68F4F40CE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E8A2DF5-BC35-43F2-862E-F448873CAF3C}"/>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8119BCF1-56D4-4791-835E-F2FF037A5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C655D-BE07-472F-B002-29D4F691F1C0}"/>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21956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5445-CFE1-4950-9ED3-FE11D11DD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E88594-4EA0-4744-B27F-1CCB41B815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600269-0AC4-4ABD-A29D-6D6B72D686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5B2AAA-29C4-4426-90F0-D3828AA1109C}"/>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6" name="Footer Placeholder 5">
            <a:extLst>
              <a:ext uri="{FF2B5EF4-FFF2-40B4-BE49-F238E27FC236}">
                <a16:creationId xmlns:a16="http://schemas.microsoft.com/office/drawing/2014/main" id="{EF32C81F-AAD0-4EEA-A906-79C2EB8CD2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041D4-5107-45EC-8459-26B1BC4A5CE8}"/>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88624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7A11-EEC0-4320-A781-A81AC4EE6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03C5C-3B99-4ECF-8E52-66247306C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2C5EDB-BAC1-4B45-AD15-62EDE07F28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5329D-B033-4DCD-9239-8D59B85AB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580939B-281B-462A-93FE-E8C7354E5C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166177-946E-4957-8C48-EB4332219F48}"/>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8" name="Footer Placeholder 7">
            <a:extLst>
              <a:ext uri="{FF2B5EF4-FFF2-40B4-BE49-F238E27FC236}">
                <a16:creationId xmlns:a16="http://schemas.microsoft.com/office/drawing/2014/main" id="{F06DB186-076D-4345-83C1-9EE2CCCA2D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481AB-207C-4711-A2CD-4C4925ED3B29}"/>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78056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0416-5F62-463F-8AA2-1C0EDA913A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470DE7-6B9B-4CD4-8891-85CA9DC8D86F}"/>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4" name="Footer Placeholder 3">
            <a:extLst>
              <a:ext uri="{FF2B5EF4-FFF2-40B4-BE49-F238E27FC236}">
                <a16:creationId xmlns:a16="http://schemas.microsoft.com/office/drawing/2014/main" id="{5BF2EB42-FF94-4816-B87A-D44F693CA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7A302-64AD-4344-95BB-97A4A4381AC7}"/>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315435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783F0-4716-4E76-92C8-5E841A96ED85}"/>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3" name="Footer Placeholder 2">
            <a:extLst>
              <a:ext uri="{FF2B5EF4-FFF2-40B4-BE49-F238E27FC236}">
                <a16:creationId xmlns:a16="http://schemas.microsoft.com/office/drawing/2014/main" id="{534EB1C0-7A5F-4A65-A7DB-297C15ABAF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BAC5D-0442-4794-88C8-4EA31E28A3EB}"/>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139177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DA98-5786-4732-B322-E0C729564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3496D3-4EF9-4B9F-8079-44572385B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70281-81FE-4B07-9FEE-CBB83A52A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22195-BB3B-4D7F-A66F-806701F04625}"/>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6" name="Footer Placeholder 5">
            <a:extLst>
              <a:ext uri="{FF2B5EF4-FFF2-40B4-BE49-F238E27FC236}">
                <a16:creationId xmlns:a16="http://schemas.microsoft.com/office/drawing/2014/main" id="{E9FF16B9-8E99-402C-952D-7885A0FB7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76F8C-B401-415B-A634-47EE55284565}"/>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215394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A4F2-7265-4BC1-9FE8-F704C85F7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A4EBB-9265-4182-A35C-2F7B456334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C3075-CA94-4DC0-90F6-6464AE8A4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DCA72-D086-4083-BEB5-31E10DFCA4A3}"/>
              </a:ext>
            </a:extLst>
          </p:cNvPr>
          <p:cNvSpPr>
            <a:spLocks noGrp="1"/>
          </p:cNvSpPr>
          <p:nvPr>
            <p:ph type="dt" sz="half" idx="10"/>
          </p:nvPr>
        </p:nvSpPr>
        <p:spPr/>
        <p:txBody>
          <a:bodyPr/>
          <a:lstStyle/>
          <a:p>
            <a:fld id="{287ED230-6A2D-49A7-B0F2-6C85E7EC1C9E}" type="datetimeFigureOut">
              <a:rPr lang="en-US" smtClean="0"/>
              <a:t>11/24/2018</a:t>
            </a:fld>
            <a:endParaRPr lang="en-US"/>
          </a:p>
        </p:txBody>
      </p:sp>
      <p:sp>
        <p:nvSpPr>
          <p:cNvPr id="6" name="Footer Placeholder 5">
            <a:extLst>
              <a:ext uri="{FF2B5EF4-FFF2-40B4-BE49-F238E27FC236}">
                <a16:creationId xmlns:a16="http://schemas.microsoft.com/office/drawing/2014/main" id="{74D0FC9C-CC3D-4949-8DE5-142E2C33A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C300D-AE9E-441C-A9A8-36FDE47668DB}"/>
              </a:ext>
            </a:extLst>
          </p:cNvPr>
          <p:cNvSpPr>
            <a:spLocks noGrp="1"/>
          </p:cNvSpPr>
          <p:nvPr>
            <p:ph type="sldNum" sz="quarter" idx="12"/>
          </p:nvPr>
        </p:nvSpPr>
        <p:spPr/>
        <p:txBody>
          <a:bodyPr/>
          <a:lstStyle/>
          <a:p>
            <a:fld id="{EE5C1229-6E69-4E8C-825B-0565A4629449}" type="slidenum">
              <a:rPr lang="en-US" smtClean="0"/>
              <a:t>‹#›</a:t>
            </a:fld>
            <a:endParaRPr lang="en-US"/>
          </a:p>
        </p:txBody>
      </p:sp>
    </p:spTree>
    <p:extLst>
      <p:ext uri="{BB962C8B-B14F-4D97-AF65-F5344CB8AC3E}">
        <p14:creationId xmlns:p14="http://schemas.microsoft.com/office/powerpoint/2010/main" val="166054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0ECFD6-391A-428F-AC99-F35A8F0F5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545595-48CD-4D71-A626-73F9E75B6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44AEA-3106-41A5-99BC-B4C3A11B2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ED230-6A2D-49A7-B0F2-6C85E7EC1C9E}" type="datetimeFigureOut">
              <a:rPr lang="en-US" smtClean="0"/>
              <a:t>11/24/2018</a:t>
            </a:fld>
            <a:endParaRPr lang="en-US"/>
          </a:p>
        </p:txBody>
      </p:sp>
      <p:sp>
        <p:nvSpPr>
          <p:cNvPr id="5" name="Footer Placeholder 4">
            <a:extLst>
              <a:ext uri="{FF2B5EF4-FFF2-40B4-BE49-F238E27FC236}">
                <a16:creationId xmlns:a16="http://schemas.microsoft.com/office/drawing/2014/main" id="{74B9BE9D-BC8E-4D73-9A77-1CD488BFA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9163FA-6B53-4ACD-BDCB-CBA599462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C1229-6E69-4E8C-825B-0565A4629449}" type="slidenum">
              <a:rPr lang="en-US" smtClean="0"/>
              <a:t>‹#›</a:t>
            </a:fld>
            <a:endParaRPr lang="en-US"/>
          </a:p>
        </p:txBody>
      </p:sp>
    </p:spTree>
    <p:extLst>
      <p:ext uri="{BB962C8B-B14F-4D97-AF65-F5344CB8AC3E}">
        <p14:creationId xmlns:p14="http://schemas.microsoft.com/office/powerpoint/2010/main" val="3704057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DCCF-4F65-4B9D-8992-18A776DBA97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06631C-0DC5-4475-ADE9-338A5F14C7F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6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DA6F-7745-4776-B8D6-CF00C882D92C}"/>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4F5603CA-4A30-4B0F-B732-0F41D3A9B7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661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9615-C167-458E-A181-63399404289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81A413C-4646-4345-AE80-1C136E6F162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5855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68DD-3B12-455C-B0A2-E0EC3A2F4F4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9793E27D-DDB2-47C2-B5B0-0358FD4C3840}"/>
              </a:ext>
            </a:extLst>
          </p:cNvPr>
          <p:cNvSpPr>
            <a:spLocks noGrp="1"/>
          </p:cNvSpPr>
          <p:nvPr>
            <p:ph idx="1"/>
          </p:nvPr>
        </p:nvSpPr>
        <p:spPr/>
        <p:txBody>
          <a:bodyPr>
            <a:normAutofit fontScale="92500" lnSpcReduction="20000"/>
          </a:bodyPr>
          <a:lstStyle/>
          <a:p>
            <a:pPr lvl="0"/>
            <a:r>
              <a:rPr lang="en-US" dirty="0"/>
              <a:t>at least two graphs containing exploration of the dataset</a:t>
            </a:r>
          </a:p>
          <a:p>
            <a:pPr lvl="0"/>
            <a:r>
              <a:rPr lang="en-US" dirty="0"/>
              <a:t>a statement of your question (or questions!) and how you arrived there </a:t>
            </a:r>
          </a:p>
          <a:p>
            <a:pPr lvl="0"/>
            <a:r>
              <a:rPr lang="en-US" dirty="0"/>
              <a:t>the explanation of at least two new columns you created and how you did it</a:t>
            </a:r>
          </a:p>
          <a:p>
            <a:pPr lvl="0"/>
            <a:r>
              <a:rPr lang="en-US" dirty="0"/>
              <a:t>the comparison between two classification approaches, including a qualitative discussion of simplicity, time to run the model, and accuracy, precision, and/or recall</a:t>
            </a:r>
          </a:p>
          <a:p>
            <a:pPr lvl="0"/>
            <a:r>
              <a:rPr lang="en-US" dirty="0"/>
              <a:t>the comparison between two regression approaches, including a qualitative discussion of simplicity, time to run the model, and accuracy, precision, and/or recall</a:t>
            </a:r>
          </a:p>
          <a:p>
            <a:pPr lvl="0"/>
            <a:r>
              <a:rPr lang="en-US" dirty="0"/>
              <a:t>an overall conclusion, with a preliminary answer to your initial question(s), next steps, and what other data you would like to have in order to better answer your question(s)</a:t>
            </a:r>
          </a:p>
          <a:p>
            <a:endParaRPr lang="en-US" dirty="0"/>
          </a:p>
        </p:txBody>
      </p:sp>
    </p:spTree>
    <p:extLst>
      <p:ext uri="{BB962C8B-B14F-4D97-AF65-F5344CB8AC3E}">
        <p14:creationId xmlns:p14="http://schemas.microsoft.com/office/powerpoint/2010/main" val="159176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CB69-DEA0-403D-B81D-1F41705A439D}"/>
              </a:ext>
            </a:extLst>
          </p:cNvPr>
          <p:cNvSpPr>
            <a:spLocks noGrp="1"/>
          </p:cNvSpPr>
          <p:nvPr>
            <p:ph type="title"/>
          </p:nvPr>
        </p:nvSpPr>
        <p:spPr/>
        <p:txBody>
          <a:bodyPr/>
          <a:lstStyle/>
          <a:p>
            <a:r>
              <a:rPr lang="en-US" dirty="0"/>
              <a:t>Overview of Data</a:t>
            </a:r>
          </a:p>
        </p:txBody>
      </p:sp>
      <p:sp>
        <p:nvSpPr>
          <p:cNvPr id="3" name="Content Placeholder 2">
            <a:extLst>
              <a:ext uri="{FF2B5EF4-FFF2-40B4-BE49-F238E27FC236}">
                <a16:creationId xmlns:a16="http://schemas.microsoft.com/office/drawing/2014/main" id="{61E3286A-E82B-4683-A8F3-59DE311D3A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855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E94B49-0620-40C5-83CF-458AC1609ABD}"/>
              </a:ext>
            </a:extLst>
          </p:cNvPr>
          <p:cNvSpPr>
            <a:spLocks noGrp="1"/>
          </p:cNvSpPr>
          <p:nvPr>
            <p:ph type="title"/>
          </p:nvPr>
        </p:nvSpPr>
        <p:spPr/>
        <p:txBody>
          <a:bodyPr/>
          <a:lstStyle/>
          <a:p>
            <a:r>
              <a:rPr lang="en-US" dirty="0"/>
              <a:t>Two Graphs</a:t>
            </a:r>
          </a:p>
        </p:txBody>
      </p:sp>
      <p:sp>
        <p:nvSpPr>
          <p:cNvPr id="5" name="Content Placeholder 4">
            <a:extLst>
              <a:ext uri="{FF2B5EF4-FFF2-40B4-BE49-F238E27FC236}">
                <a16:creationId xmlns:a16="http://schemas.microsoft.com/office/drawing/2014/main" id="{BFC32CF5-9BE3-45C4-A51D-64B30415B5B9}"/>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69C150C4-2170-4E5C-966A-29363782400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949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E94B49-0620-40C5-83CF-458AC1609ABD}"/>
              </a:ext>
            </a:extLst>
          </p:cNvPr>
          <p:cNvSpPr>
            <a:spLocks noGrp="1"/>
          </p:cNvSpPr>
          <p:nvPr>
            <p:ph type="title"/>
          </p:nvPr>
        </p:nvSpPr>
        <p:spPr/>
        <p:txBody>
          <a:bodyPr/>
          <a:lstStyle/>
          <a:p>
            <a:r>
              <a:rPr lang="en-US" dirty="0"/>
              <a:t>Two Graphs</a:t>
            </a:r>
          </a:p>
        </p:txBody>
      </p:sp>
      <p:sp>
        <p:nvSpPr>
          <p:cNvPr id="5" name="Content Placeholder 4">
            <a:extLst>
              <a:ext uri="{FF2B5EF4-FFF2-40B4-BE49-F238E27FC236}">
                <a16:creationId xmlns:a16="http://schemas.microsoft.com/office/drawing/2014/main" id="{BFC32CF5-9BE3-45C4-A51D-64B30415B5B9}"/>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69C150C4-2170-4E5C-966A-29363782400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8092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B1C1-0937-4BF5-8B28-712ECC77E31A}"/>
              </a:ext>
            </a:extLst>
          </p:cNvPr>
          <p:cNvSpPr>
            <a:spLocks noGrp="1"/>
          </p:cNvSpPr>
          <p:nvPr>
            <p:ph type="title"/>
          </p:nvPr>
        </p:nvSpPr>
        <p:spPr/>
        <p:txBody>
          <a:bodyPr/>
          <a:lstStyle/>
          <a:p>
            <a:r>
              <a:rPr lang="en-US" dirty="0"/>
              <a:t>Create a Regression Model to Predict Income</a:t>
            </a:r>
          </a:p>
        </p:txBody>
      </p:sp>
      <p:sp>
        <p:nvSpPr>
          <p:cNvPr id="5" name="Content Placeholder 4">
            <a:extLst>
              <a:ext uri="{FF2B5EF4-FFF2-40B4-BE49-F238E27FC236}">
                <a16:creationId xmlns:a16="http://schemas.microsoft.com/office/drawing/2014/main" id="{B1B5926A-94BB-40F3-A089-E4E85C3F5DCD}"/>
              </a:ext>
            </a:extLst>
          </p:cNvPr>
          <p:cNvSpPr>
            <a:spLocks noGrp="1"/>
          </p:cNvSpPr>
          <p:nvPr>
            <p:ph idx="1"/>
          </p:nvPr>
        </p:nvSpPr>
        <p:spPr/>
        <p:txBody>
          <a:bodyPr/>
          <a:lstStyle/>
          <a:p>
            <a:r>
              <a:rPr lang="en-US" dirty="0"/>
              <a:t>Can we use level of education, field of work, and age (an approximation of experience) to accurately predict someone’s income level independent of factors that should not apply anyways such as a person’s gender, sexual orientation, and ethnicity.</a:t>
            </a:r>
          </a:p>
          <a:p>
            <a:r>
              <a:rPr lang="en-US" dirty="0"/>
              <a:t>Later create model with added factors?</a:t>
            </a:r>
          </a:p>
          <a:p>
            <a:r>
              <a:rPr lang="en-US" dirty="0"/>
              <a:t>Location however can be expected to be an influencing factor. To account for this, our first pass will limit data to users living in California. (% of provided profiles live in California which allows us to account to some degree for location while also preserving most of the data set)</a:t>
            </a:r>
          </a:p>
          <a:p>
            <a:endParaRPr lang="en-US" dirty="0"/>
          </a:p>
          <a:p>
            <a:endParaRPr lang="en-US" dirty="0"/>
          </a:p>
        </p:txBody>
      </p:sp>
    </p:spTree>
    <p:extLst>
      <p:ext uri="{BB962C8B-B14F-4D97-AF65-F5344CB8AC3E}">
        <p14:creationId xmlns:p14="http://schemas.microsoft.com/office/powerpoint/2010/main" val="184512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283A-030A-4E66-AECA-16B801A8DB20}"/>
              </a:ext>
            </a:extLst>
          </p:cNvPr>
          <p:cNvSpPr>
            <a:spLocks noGrp="1"/>
          </p:cNvSpPr>
          <p:nvPr>
            <p:ph type="title"/>
          </p:nvPr>
        </p:nvSpPr>
        <p:spPr/>
        <p:txBody>
          <a:bodyPr/>
          <a:lstStyle/>
          <a:p>
            <a:r>
              <a:rPr lang="en-US" dirty="0"/>
              <a:t>Classification Models to Predict Gender</a:t>
            </a:r>
          </a:p>
        </p:txBody>
      </p:sp>
      <p:sp>
        <p:nvSpPr>
          <p:cNvPr id="3" name="Content Placeholder 2">
            <a:extLst>
              <a:ext uri="{FF2B5EF4-FFF2-40B4-BE49-F238E27FC236}">
                <a16:creationId xmlns:a16="http://schemas.microsoft.com/office/drawing/2014/main" id="{FDEC4479-E0C5-4776-B7CF-A426B44467F4}"/>
              </a:ext>
            </a:extLst>
          </p:cNvPr>
          <p:cNvSpPr>
            <a:spLocks noGrp="1"/>
          </p:cNvSpPr>
          <p:nvPr>
            <p:ph idx="1"/>
          </p:nvPr>
        </p:nvSpPr>
        <p:spPr/>
        <p:txBody>
          <a:bodyPr>
            <a:normAutofit fontScale="92500" lnSpcReduction="20000"/>
          </a:bodyPr>
          <a:lstStyle/>
          <a:p>
            <a:r>
              <a:rPr lang="en-US" dirty="0"/>
              <a:t>Recently there have been a nationwide initiatives to encourage more women to venture into science, technology, engineering, and mathematics (STEM) fields based on the data that women generally steer clear these career fields and instead opt for professions in other domains like health and teaching. </a:t>
            </a:r>
          </a:p>
          <a:p>
            <a:r>
              <a:rPr lang="en-US" dirty="0"/>
              <a:t>On an unrelated note, eschewing meat-eating may not be perceived as a masculine trait. Women are also generally perceived to have a more compassionate view of animals than men. For these reasons among others, women may be more inclined than men to adopt a vegan or vegetarian diet.</a:t>
            </a:r>
          </a:p>
          <a:p>
            <a:r>
              <a:rPr lang="en-US" dirty="0"/>
              <a:t>Do either of these assumptions hold true? Can we create a classification model to predict a person’s gender based on their field of work and diet preferences?</a:t>
            </a:r>
          </a:p>
        </p:txBody>
      </p:sp>
    </p:spTree>
    <p:extLst>
      <p:ext uri="{BB962C8B-B14F-4D97-AF65-F5344CB8AC3E}">
        <p14:creationId xmlns:p14="http://schemas.microsoft.com/office/powerpoint/2010/main" val="308924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519AA9-1598-4543-892C-88048D9EE30D}"/>
              </a:ext>
            </a:extLst>
          </p:cNvPr>
          <p:cNvSpPr>
            <a:spLocks noGrp="1"/>
          </p:cNvSpPr>
          <p:nvPr>
            <p:ph type="title"/>
          </p:nvPr>
        </p:nvSpPr>
        <p:spPr/>
        <p:txBody>
          <a:bodyPr/>
          <a:lstStyle/>
          <a:p>
            <a:r>
              <a:rPr lang="en-US" dirty="0"/>
              <a:t>Augmenting Data</a:t>
            </a:r>
          </a:p>
        </p:txBody>
      </p:sp>
      <p:sp>
        <p:nvSpPr>
          <p:cNvPr id="6" name="Content Placeholder 5">
            <a:extLst>
              <a:ext uri="{FF2B5EF4-FFF2-40B4-BE49-F238E27FC236}">
                <a16:creationId xmlns:a16="http://schemas.microsoft.com/office/drawing/2014/main" id="{0773C7FD-97AD-4E9A-89B5-F044A97EDFD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467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6C9F-FD59-4F1C-9488-75161D248AF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6E8E4EE4-969D-40EE-AE3E-881E883129D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54647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531</Words>
  <Application>Microsoft Office PowerPoint</Application>
  <PresentationFormat>Widescreen</PresentationFormat>
  <Paragraphs>34</Paragraphs>
  <Slides>11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Instructions</vt:lpstr>
      <vt:lpstr>Overview of Data</vt:lpstr>
      <vt:lpstr>Two Graphs</vt:lpstr>
      <vt:lpstr>Two Graphs</vt:lpstr>
      <vt:lpstr>Create a Regression Model to Predict Income</vt:lpstr>
      <vt:lpstr>Classification Models to Predict Gender</vt:lpstr>
      <vt:lpstr>Augmenting Data</vt:lpstr>
      <vt:lpstr>Classification</vt:lpstr>
      <vt:lpstr>Regression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Jeffrey</cp:lastModifiedBy>
  <cp:revision>9</cp:revision>
  <dcterms:created xsi:type="dcterms:W3CDTF">2018-11-24T15:52:48Z</dcterms:created>
  <dcterms:modified xsi:type="dcterms:W3CDTF">2018-11-25T04:01:44Z</dcterms:modified>
</cp:coreProperties>
</file>