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2" r:id="rId2"/>
    <p:sldId id="373" r:id="rId3"/>
    <p:sldId id="365" r:id="rId4"/>
    <p:sldId id="375" r:id="rId5"/>
    <p:sldId id="3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0" autoAdjust="0"/>
    <p:restoredTop sz="94714" autoAdjust="0"/>
  </p:normalViewPr>
  <p:slideViewPr>
    <p:cSldViewPr>
      <p:cViewPr varScale="1">
        <p:scale>
          <a:sx n="89" d="100"/>
          <a:sy n="89" d="100"/>
        </p:scale>
        <p:origin x="-3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B2230-0622-4F0B-8E9E-836E6226D951}" type="datetimeFigureOut">
              <a:rPr lang="en-US" smtClean="0"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C3A9C-02CA-46D2-93C3-C84308F54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80 Template S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79 Template Set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7397-C25C-4F92-8192-2807646A1642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5791200" cy="457200"/>
          </a:xfr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versus local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autocorrelation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954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identify clustering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identify specific clusters (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significant local clusters in the absence of global autocorrelation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distinguish between homogeneity and heterogeneity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e.g., spatial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outliers - highs surrounded by lows, and vice versa)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identify hot/cold spots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quantify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nonstationarity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local deviations from global pattern of spatial autocorrelation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689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6172200" cy="762000"/>
          </a:xfr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LISA (Local Indicators of Spatial Association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33797"/>
              </p:ext>
            </p:extLst>
          </p:nvPr>
        </p:nvGraphicFramePr>
        <p:xfrm>
          <a:off x="381000" y="1066800"/>
          <a:ext cx="822960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3" imgW="4012920" imgH="888840" progId="Equation.3">
                  <p:embed/>
                </p:oleObj>
              </mc:Choice>
              <mc:Fallback>
                <p:oleObj name="Equation" r:id="rId3" imgW="4012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229600" cy="182403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6600"/>
              </p:ext>
            </p:extLst>
          </p:nvPr>
        </p:nvGraphicFramePr>
        <p:xfrm>
          <a:off x="1295400" y="2971800"/>
          <a:ext cx="6629400" cy="376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5" imgW="3581280" imgH="2031840" progId="Equation.3">
                  <p:embed/>
                </p:oleObj>
              </mc:Choice>
              <mc:Fallback>
                <p:oleObj name="Equation" r:id="rId5" imgW="3581280" imgH="2031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6629400" cy="376078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0302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28800" y="152400"/>
            <a:ext cx="61722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LISA (Local Indicators of Spatial Association - Randomization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51332400"/>
              </p:ext>
            </p:extLst>
          </p:nvPr>
        </p:nvGraphicFramePr>
        <p:xfrm>
          <a:off x="1143000" y="1447800"/>
          <a:ext cx="7472363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3" imgW="4508280" imgH="2997000" progId="Equation.3">
                  <p:embed/>
                </p:oleObj>
              </mc:Choice>
              <mc:Fallback>
                <p:oleObj name="Equation" r:id="rId3" imgW="4508280" imgH="29970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7472363" cy="49688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2741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5181600" cy="457200"/>
          </a:xfr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Getis-Ord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86580284"/>
              </p:ext>
            </p:extLst>
          </p:nvPr>
        </p:nvGraphicFramePr>
        <p:xfrm>
          <a:off x="1600200" y="2590800"/>
          <a:ext cx="58674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3" imgW="3124080" imgH="1168200" progId="Equation.3">
                  <p:embed/>
                </p:oleObj>
              </mc:Choice>
              <mc:Fallback>
                <p:oleObj name="Equation" r:id="rId3" imgW="31240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5867400" cy="21955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533400" y="106680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contiguity based upon distance band defined by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sz="2800" baseline="-25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may be obtained from a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semivariogram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plot</a:t>
            </a:r>
          </a:p>
          <a:p>
            <a:pPr marL="228600" indent="-228600"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statistic for each observation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4876800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400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3400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&gt; 0 signifies clustering of high values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400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3400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&lt; 0 signifies clustering of lows values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LISA fails to make this particular distinction</a:t>
            </a:r>
            <a:endParaRPr lang="en-US" sz="3400" baseline="-25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038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28800" y="457200"/>
            <a:ext cx="4648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Relationship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between LISA and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kumimoji="0" lang="en-US" sz="24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4" descr="Scatterplot of Gi vs LISA"/>
          <p:cNvPicPr>
            <a:picLocks noChangeAspect="1" noChangeArrowheads="1"/>
          </p:cNvPicPr>
          <p:nvPr/>
        </p:nvPicPr>
        <p:blipFill>
          <a:blip r:embed="rId2" cstate="print"/>
          <a:srcRect l="1314" t="5360" r="4147" b="3191"/>
          <a:stretch>
            <a:fillRect/>
          </a:stretch>
        </p:blipFill>
        <p:spPr bwMode="auto">
          <a:xfrm>
            <a:off x="2514600" y="1371600"/>
            <a:ext cx="5562600" cy="362426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5181600"/>
            <a:ext cx="8229600" cy="1524000"/>
          </a:xfrm>
          <a:prstGeom prst="rect">
            <a:avLst/>
          </a:prstGeom>
          <a:ln w="38100" cap="flat">
            <a:noFill/>
            <a:prstDash val="sysDot"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quadratic trend is why LISA cannot reliably distinguish between HH and LL clusters, while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can.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710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arth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Template</Template>
  <TotalTime>2511</TotalTime>
  <Words>148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Earth Template</vt:lpstr>
      <vt:lpstr>Equation</vt:lpstr>
      <vt:lpstr>Global versus local autocorrelation</vt:lpstr>
      <vt:lpstr>LISA (Local Indicators of Spatial Association</vt:lpstr>
      <vt:lpstr>PowerPoint Presentation</vt:lpstr>
      <vt:lpstr>Getis-Ord Gi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</dc:creator>
  <cp:lastModifiedBy>jevans</cp:lastModifiedBy>
  <cp:revision>949</cp:revision>
  <dcterms:created xsi:type="dcterms:W3CDTF">2008-08-18T17:46:25Z</dcterms:created>
  <dcterms:modified xsi:type="dcterms:W3CDTF">2012-10-03T18:37:22Z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TC300017211033</vt:lpwstr>
  </property>
</Properties>
</file>