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52" r:id="rId2"/>
    <p:sldId id="331" r:id="rId3"/>
    <p:sldId id="262" r:id="rId4"/>
    <p:sldId id="263" r:id="rId5"/>
    <p:sldId id="264" r:id="rId6"/>
    <p:sldId id="265" r:id="rId7"/>
    <p:sldId id="266" r:id="rId8"/>
    <p:sldId id="280" r:id="rId9"/>
    <p:sldId id="344" r:id="rId10"/>
    <p:sldId id="259" r:id="rId11"/>
    <p:sldId id="342" r:id="rId12"/>
    <p:sldId id="341" r:id="rId13"/>
    <p:sldId id="267" r:id="rId14"/>
    <p:sldId id="347" r:id="rId15"/>
    <p:sldId id="346" r:id="rId16"/>
    <p:sldId id="345" r:id="rId17"/>
    <p:sldId id="333" r:id="rId18"/>
    <p:sldId id="270" r:id="rId19"/>
    <p:sldId id="332" r:id="rId20"/>
    <p:sldId id="271" r:id="rId21"/>
    <p:sldId id="340" r:id="rId22"/>
    <p:sldId id="278" r:id="rId23"/>
    <p:sldId id="277" r:id="rId24"/>
    <p:sldId id="279" r:id="rId25"/>
    <p:sldId id="293" r:id="rId26"/>
    <p:sldId id="296" r:id="rId27"/>
    <p:sldId id="348" r:id="rId28"/>
    <p:sldId id="353" r:id="rId29"/>
    <p:sldId id="354" r:id="rId30"/>
    <p:sldId id="339" r:id="rId31"/>
    <p:sldId id="355" r:id="rId32"/>
    <p:sldId id="272" r:id="rId33"/>
    <p:sldId id="268" r:id="rId34"/>
    <p:sldId id="260" r:id="rId35"/>
    <p:sldId id="269" r:id="rId36"/>
    <p:sldId id="286" r:id="rId37"/>
    <p:sldId id="275" r:id="rId38"/>
    <p:sldId id="261" r:id="rId39"/>
    <p:sldId id="336" r:id="rId40"/>
    <p:sldId id="292" r:id="rId41"/>
    <p:sldId id="284" r:id="rId42"/>
    <p:sldId id="338" r:id="rId43"/>
    <p:sldId id="343" r:id="rId44"/>
    <p:sldId id="329" r:id="rId45"/>
    <p:sldId id="350" r:id="rId46"/>
    <p:sldId id="330" r:id="rId47"/>
    <p:sldId id="351" r:id="rId48"/>
    <p:sldId id="273" r:id="rId49"/>
    <p:sldId id="288" r:id="rId50"/>
    <p:sldId id="274" r:id="rId51"/>
    <p:sldId id="291" r:id="rId52"/>
    <p:sldId id="289" r:id="rId53"/>
    <p:sldId id="281" r:id="rId54"/>
    <p:sldId id="290" r:id="rId55"/>
    <p:sldId id="282" r:id="rId56"/>
    <p:sldId id="337" r:id="rId57"/>
    <p:sldId id="28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3A5B6B-C2E2-454F-9DFF-C58821B59B72}">
          <p14:sldIdLst>
            <p14:sldId id="352"/>
            <p14:sldId id="331"/>
            <p14:sldId id="262"/>
            <p14:sldId id="263"/>
            <p14:sldId id="264"/>
            <p14:sldId id="265"/>
            <p14:sldId id="266"/>
            <p14:sldId id="280"/>
            <p14:sldId id="344"/>
            <p14:sldId id="259"/>
            <p14:sldId id="342"/>
            <p14:sldId id="341"/>
            <p14:sldId id="267"/>
            <p14:sldId id="347"/>
            <p14:sldId id="346"/>
            <p14:sldId id="345"/>
            <p14:sldId id="333"/>
            <p14:sldId id="270"/>
            <p14:sldId id="332"/>
            <p14:sldId id="271"/>
            <p14:sldId id="340"/>
            <p14:sldId id="278"/>
            <p14:sldId id="277"/>
            <p14:sldId id="279"/>
            <p14:sldId id="293"/>
            <p14:sldId id="296"/>
            <p14:sldId id="348"/>
            <p14:sldId id="353"/>
            <p14:sldId id="354"/>
            <p14:sldId id="339"/>
            <p14:sldId id="355"/>
            <p14:sldId id="272"/>
            <p14:sldId id="268"/>
            <p14:sldId id="260"/>
            <p14:sldId id="269"/>
            <p14:sldId id="286"/>
            <p14:sldId id="275"/>
            <p14:sldId id="261"/>
            <p14:sldId id="336"/>
            <p14:sldId id="292"/>
            <p14:sldId id="284"/>
            <p14:sldId id="338"/>
            <p14:sldId id="343"/>
            <p14:sldId id="329"/>
            <p14:sldId id="350"/>
            <p14:sldId id="330"/>
            <p14:sldId id="351"/>
            <p14:sldId id="273"/>
            <p14:sldId id="288"/>
            <p14:sldId id="274"/>
            <p14:sldId id="291"/>
            <p14:sldId id="289"/>
            <p14:sldId id="281"/>
            <p14:sldId id="290"/>
            <p14:sldId id="282"/>
            <p14:sldId id="337"/>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8" d="100"/>
          <a:sy n="78" d="100"/>
        </p:scale>
        <p:origin x="682"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6586D-32C9-4BAE-9826-8C8A34DA2312}" type="datetimeFigureOut">
              <a:rPr lang="en-US" smtClean="0"/>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EBDB83-A559-42E1-AD62-8808DDEFBB82}" type="slidenum">
              <a:rPr lang="en-US" smtClean="0"/>
              <a:t>‹#›</a:t>
            </a:fld>
            <a:endParaRPr lang="en-US"/>
          </a:p>
        </p:txBody>
      </p:sp>
    </p:spTree>
    <p:extLst>
      <p:ext uri="{BB962C8B-B14F-4D97-AF65-F5344CB8AC3E}">
        <p14:creationId xmlns:p14="http://schemas.microsoft.com/office/powerpoint/2010/main" val="365434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42884E-B8AD-4428-8552-21738CA537D5}"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88474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2884E-B8AD-4428-8552-21738CA537D5}"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57762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2884E-B8AD-4428-8552-21738CA537D5}"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173928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2884E-B8AD-4428-8552-21738CA537D5}"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113791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42884E-B8AD-4428-8552-21738CA537D5}" type="datetimeFigureOut">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54018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42884E-B8AD-4428-8552-21738CA537D5}"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43315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42884E-B8AD-4428-8552-21738CA537D5}"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113912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42884E-B8AD-4428-8552-21738CA537D5}"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09419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2884E-B8AD-4428-8552-21738CA537D5}"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267676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2884E-B8AD-4428-8552-21738CA537D5}"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17095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2884E-B8AD-4428-8552-21738CA537D5}"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B8427-A85A-4BD9-BAAF-68C364DE2C1D}" type="slidenum">
              <a:rPr lang="en-US" smtClean="0"/>
              <a:t>‹#›</a:t>
            </a:fld>
            <a:endParaRPr lang="en-US"/>
          </a:p>
        </p:txBody>
      </p:sp>
    </p:spTree>
    <p:extLst>
      <p:ext uri="{BB962C8B-B14F-4D97-AF65-F5344CB8AC3E}">
        <p14:creationId xmlns:p14="http://schemas.microsoft.com/office/powerpoint/2010/main" val="350646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2884E-B8AD-4428-8552-21738CA537D5}" type="datetimeFigureOut">
              <a:rPr lang="en-US" smtClean="0"/>
              <a:t>5/9/2022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B8427-A85A-4BD9-BAAF-68C364DE2C1D}" type="slidenum">
              <a:rPr lang="en-US" smtClean="0"/>
              <a:t>‹#›</a:t>
            </a:fld>
            <a:endParaRPr lang="en-US"/>
          </a:p>
        </p:txBody>
      </p:sp>
    </p:spTree>
    <p:extLst>
      <p:ext uri="{BB962C8B-B14F-4D97-AF65-F5344CB8AC3E}">
        <p14:creationId xmlns:p14="http://schemas.microsoft.com/office/powerpoint/2010/main" val="544570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r-spatial.org/r/2022/04/12/evolution.html"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oscarperpinan.github.io/rastervis/"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19600" y="4953000"/>
            <a:ext cx="4360433" cy="1752600"/>
          </a:xfrm>
        </p:spPr>
        <p:txBody>
          <a:bodyPr>
            <a:noAutofit/>
          </a:bodyPr>
          <a:lstStyle/>
          <a:p>
            <a:pPr algn="l"/>
            <a:r>
              <a:rPr lang="en-US" sz="2000" dirty="0">
                <a:solidFill>
                  <a:schemeClr val="tx1"/>
                </a:solidFill>
                <a:latin typeface="Times New Roman" panose="02020603050405020304" pitchFamily="18" charset="0"/>
                <a:cs typeface="Times New Roman" panose="02020603050405020304" pitchFamily="18" charset="0"/>
              </a:rPr>
              <a:t>Jeffrey S. Evans, Ph.D., </a:t>
            </a:r>
          </a:p>
          <a:p>
            <a:pPr algn="l"/>
            <a:r>
              <a:rPr lang="en-US" sz="1800" dirty="0">
                <a:solidFill>
                  <a:schemeClr val="tx1"/>
                </a:solidFill>
                <a:latin typeface="Times New Roman" panose="02020603050405020304" pitchFamily="18" charset="0"/>
                <a:cs typeface="Times New Roman" panose="02020603050405020304" pitchFamily="18" charset="0"/>
              </a:rPr>
              <a:t>Senior Landscape Ecologist &amp; Biometrician</a:t>
            </a:r>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dirty="0">
                <a:solidFill>
                  <a:schemeClr val="tx1"/>
                </a:solidFill>
                <a:latin typeface="Times New Roman" panose="02020603050405020304" pitchFamily="18" charset="0"/>
                <a:cs typeface="Times New Roman" panose="02020603050405020304" pitchFamily="18" charset="0"/>
              </a:rPr>
              <a:t>The Nature Conservancy | Protected Lands Science</a:t>
            </a:r>
          </a:p>
          <a:p>
            <a:pPr algn="l"/>
            <a:r>
              <a:rPr lang="en-US" sz="1200" dirty="0">
                <a:solidFill>
                  <a:schemeClr val="tx1"/>
                </a:solidFill>
                <a:latin typeface="Times New Roman" panose="02020603050405020304" pitchFamily="18" charset="0"/>
                <a:cs typeface="Times New Roman" panose="02020603050405020304" pitchFamily="18" charset="0"/>
              </a:rPr>
              <a:t>Visiting Professor | University of Wyoming | Zoology &amp; Physiology </a:t>
            </a:r>
          </a:p>
          <a:p>
            <a:pPr algn="l"/>
            <a:r>
              <a:rPr lang="en-US" sz="1200" dirty="0">
                <a:solidFill>
                  <a:schemeClr val="tx1"/>
                </a:solidFill>
                <a:latin typeface="Times New Roman" panose="02020603050405020304" pitchFamily="18" charset="0"/>
                <a:cs typeface="Times New Roman" panose="02020603050405020304" pitchFamily="18" charset="0"/>
              </a:rPr>
              <a:t>Laramie, WY | jeffrey_evans@tnc.org | (970) 672-6766</a:t>
            </a:r>
          </a:p>
          <a:p>
            <a:pPr algn="l"/>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46081" name="Picture 1" descr="TNCLogoPrimary_RGB"/>
          <p:cNvPicPr>
            <a:picLocks noChangeAspect="1" noChangeArrowheads="1"/>
          </p:cNvPicPr>
          <p:nvPr/>
        </p:nvPicPr>
        <p:blipFill>
          <a:blip r:embed="rId2" cstate="email"/>
          <a:srcRect/>
          <a:stretch>
            <a:fillRect/>
          </a:stretch>
        </p:blipFill>
        <p:spPr bwMode="auto">
          <a:xfrm>
            <a:off x="304800" y="5100487"/>
            <a:ext cx="2438400" cy="1321820"/>
          </a:xfrm>
          <a:prstGeom prst="rect">
            <a:avLst/>
          </a:prstGeom>
          <a:noFill/>
          <a:scene3d>
            <a:camera prst="orthographicFront"/>
            <a:lightRig rig="threePt" dir="t"/>
          </a:scene3d>
          <a:sp3d>
            <a:bevelT/>
          </a:sp3d>
        </p:spPr>
      </p:pic>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https://lh6.googleusercontent.com/-xvEkjEdoGns/AAAAAAAAAAI/AAAAAAAAAFU/PP0aQQKVSVE/s0-c-k-no-ns/phot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600" y="5100487"/>
            <a:ext cx="1321820" cy="132182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30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69762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lists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609600"/>
            <a:ext cx="8458200" cy="4662815"/>
          </a:xfrm>
          <a:prstGeom prst="rect">
            <a:avLst/>
          </a:prstGeom>
          <a:noFill/>
        </p:spPr>
        <p:txBody>
          <a:bodyPr wrap="square" rtlCol="0">
            <a:spAutoFit/>
          </a:bodyPr>
          <a:lstStyle/>
          <a:p>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l </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list</a:t>
            </a:r>
            <a:r>
              <a:rPr lang="en-US" sz="2000" b="1" dirty="0">
                <a:solidFill>
                  <a:srgbClr val="000080"/>
                </a:solidFill>
                <a:latin typeface="Courier New" panose="02070309020205020404" pitchFamily="49" charset="0"/>
              </a:rPr>
              <a:t>(</a:t>
            </a:r>
            <a:r>
              <a:rPr lang="en-US" sz="2000" dirty="0" err="1">
                <a:solidFill>
                  <a:srgbClr val="8000FF"/>
                </a:solidFill>
                <a:latin typeface="Courier New" panose="02070309020205020404" pitchFamily="49" charset="0"/>
              </a:rPr>
              <a:t>runif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8000FF"/>
                </a:solidFill>
                <a:latin typeface="Courier New" panose="02070309020205020404" pitchFamily="49" charset="0"/>
              </a:rPr>
              <a:t>runif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endParaRPr lang="en-US" sz="2000" dirty="0"/>
          </a:p>
          <a:p>
            <a:endParaRPr lang="en-US" sz="1000" dirty="0">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[[1]]</a:t>
            </a:r>
          </a:p>
          <a:p>
            <a:r>
              <a:rPr lang="en-US" sz="1200" b="1" dirty="0">
                <a:solidFill>
                  <a:srgbClr val="0070C0"/>
                </a:solidFill>
                <a:latin typeface="Times New Roman" panose="02020603050405020304" pitchFamily="18" charset="0"/>
                <a:cs typeface="Times New Roman" panose="02020603050405020304" pitchFamily="18" charset="0"/>
              </a:rPr>
              <a:t>0.960 0.457 0.343 0.479 0.550 0.275 0.895 0.396 0.815 0.084</a:t>
            </a:r>
          </a:p>
          <a:p>
            <a:endParaRPr lang="en-US" sz="9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[[2]]</a:t>
            </a:r>
          </a:p>
          <a:p>
            <a:r>
              <a:rPr lang="en-US" sz="1200" b="1" dirty="0">
                <a:solidFill>
                  <a:srgbClr val="0070C0"/>
                </a:solidFill>
                <a:latin typeface="Times New Roman" panose="02020603050405020304" pitchFamily="18" charset="0"/>
                <a:cs typeface="Times New Roman" panose="02020603050405020304" pitchFamily="18" charset="0"/>
              </a:rPr>
              <a:t>0.684 0.148 0.497 0.735 0.230 0.340 0.086 0.510 0.037 0.718 0.025 0.759 0.244 0.446 0.669</a:t>
            </a:r>
          </a:p>
          <a:p>
            <a:endParaRPr lang="en-US" sz="2000" b="1" dirty="0">
              <a:latin typeface="Times New Roman" panose="02020603050405020304" pitchFamily="18" charset="0"/>
              <a:cs typeface="Times New Roman" panose="02020603050405020304" pitchFamily="18" charset="0"/>
            </a:endParaRPr>
          </a:p>
          <a:p>
            <a:r>
              <a:rPr lang="en-US" sz="2000" dirty="0">
                <a:solidFill>
                  <a:srgbClr val="000000"/>
                </a:solidFill>
                <a:latin typeface="Courier New" panose="02070309020205020404" pitchFamily="49" charset="0"/>
              </a:rPr>
              <a:t>l</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note double bracket to return object in list</a:t>
            </a:r>
            <a:endParaRPr lang="en-US" sz="2000" dirty="0"/>
          </a:p>
          <a:p>
            <a:endParaRPr lang="en-US" sz="1000" b="1"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0.676917901 0.264833974 0.040940561 0.084881507 0.654755290 0.920636447 0.005664547 0.619531529 0.166442874 0.231758205</a:t>
            </a:r>
          </a:p>
          <a:p>
            <a:endParaRPr lang="en-US" sz="1200" b="1"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study.info</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"Experiment-1"</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"Evans"</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"pending"</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group</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a:t>
            </a:r>
            <a:r>
              <a:rPr lang="en-US" sz="1600"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year</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seq</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2000</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2009</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y</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norm</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sd</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b="1" dirty="0">
              <a:latin typeface="Times New Roman" panose="02020603050405020304" pitchFamily="18" charset="0"/>
              <a:cs typeface="Times New Roman" panose="02020603050405020304" pitchFamily="18" charset="0"/>
            </a:endParaRPr>
          </a:p>
          <a:p>
            <a:r>
              <a:rPr lang="en-US" sz="1000" b="1" dirty="0">
                <a:solidFill>
                  <a:srgbClr val="0070C0"/>
                </a:solidFill>
                <a:latin typeface="Times New Roman" panose="02020603050405020304" pitchFamily="18" charset="0"/>
                <a:cs typeface="Times New Roman" panose="02020603050405020304" pitchFamily="18" charset="0"/>
              </a:rPr>
              <a:t>	$study.info</a:t>
            </a:r>
          </a:p>
          <a:p>
            <a:r>
              <a:rPr lang="en-US" sz="1000" b="1" dirty="0">
                <a:solidFill>
                  <a:srgbClr val="0070C0"/>
                </a:solidFill>
                <a:latin typeface="Times New Roman" panose="02020603050405020304" pitchFamily="18" charset="0"/>
                <a:cs typeface="Times New Roman" panose="02020603050405020304" pitchFamily="18" charset="0"/>
              </a:rPr>
              <a:t>	[1] "Experment-1" "Evans"       "pending"    </a:t>
            </a:r>
          </a:p>
          <a:p>
            <a:endParaRPr lang="en-US" sz="1000" b="1" dirty="0">
              <a:solidFill>
                <a:srgbClr val="0070C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67200" y="4495800"/>
            <a:ext cx="3286477" cy="1938992"/>
          </a:xfrm>
          <a:prstGeom prst="rect">
            <a:avLst/>
          </a:prstGeom>
          <a:noFill/>
        </p:spPr>
        <p:txBody>
          <a:bodyPr wrap="none" rtlCol="0">
            <a:spAutoFit/>
          </a:bodyPr>
          <a:lstStyle/>
          <a:p>
            <a:r>
              <a:rPr lang="en-US" sz="1000" b="1" dirty="0">
                <a:solidFill>
                  <a:srgbClr val="0070C0"/>
                </a:solidFill>
                <a:latin typeface="Times New Roman" panose="02020603050405020304" pitchFamily="18" charset="0"/>
                <a:cs typeface="Times New Roman" panose="02020603050405020304" pitchFamily="18" charset="0"/>
              </a:rPr>
              <a:t>$data</a:t>
            </a:r>
          </a:p>
          <a:p>
            <a:r>
              <a:rPr lang="en-US" sz="1000" b="1" dirty="0">
                <a:solidFill>
                  <a:srgbClr val="0070C0"/>
                </a:solidFill>
                <a:latin typeface="Times New Roman" panose="02020603050405020304" pitchFamily="18" charset="0"/>
                <a:cs typeface="Times New Roman" panose="02020603050405020304" pitchFamily="18" charset="0"/>
              </a:rPr>
              <a:t>       group 	year     	y   	norm</a:t>
            </a:r>
          </a:p>
          <a:p>
            <a:r>
              <a:rPr lang="en-US" sz="1000" b="1" dirty="0">
                <a:solidFill>
                  <a:srgbClr val="0070C0"/>
                </a:solidFill>
                <a:latin typeface="Times New Roman" panose="02020603050405020304" pitchFamily="18" charset="0"/>
                <a:cs typeface="Times New Roman" panose="02020603050405020304" pitchFamily="18" charset="0"/>
              </a:rPr>
              <a:t>1      A 	2000 	0.612 	-0.303</a:t>
            </a:r>
          </a:p>
          <a:p>
            <a:r>
              <a:rPr lang="en-US" sz="1000" b="1" dirty="0">
                <a:solidFill>
                  <a:srgbClr val="0070C0"/>
                </a:solidFill>
                <a:latin typeface="Times New Roman" panose="02020603050405020304" pitchFamily="18" charset="0"/>
                <a:cs typeface="Times New Roman" panose="02020603050405020304" pitchFamily="18" charset="0"/>
              </a:rPr>
              <a:t>2      B 	2001 	0.980  	0.109</a:t>
            </a:r>
          </a:p>
          <a:p>
            <a:r>
              <a:rPr lang="en-US" sz="1000" b="1" dirty="0">
                <a:solidFill>
                  <a:srgbClr val="0070C0"/>
                </a:solidFill>
                <a:latin typeface="Times New Roman" panose="02020603050405020304" pitchFamily="18" charset="0"/>
                <a:cs typeface="Times New Roman" panose="02020603050405020304" pitchFamily="18" charset="0"/>
              </a:rPr>
              <a:t>3      A 	2002 	0.403  	1.197</a:t>
            </a:r>
          </a:p>
          <a:p>
            <a:r>
              <a:rPr lang="en-US" sz="1000" b="1" dirty="0">
                <a:solidFill>
                  <a:srgbClr val="0070C0"/>
                </a:solidFill>
                <a:latin typeface="Times New Roman" panose="02020603050405020304" pitchFamily="18" charset="0"/>
                <a:cs typeface="Times New Roman" panose="02020603050405020304" pitchFamily="18" charset="0"/>
              </a:rPr>
              <a:t>4      B 	2003 	0.568  	1.927</a:t>
            </a:r>
          </a:p>
          <a:p>
            <a:r>
              <a:rPr lang="en-US" sz="1000" b="1" dirty="0">
                <a:solidFill>
                  <a:srgbClr val="0070C0"/>
                </a:solidFill>
                <a:latin typeface="Times New Roman" panose="02020603050405020304" pitchFamily="18" charset="0"/>
                <a:cs typeface="Times New Roman" panose="02020603050405020304" pitchFamily="18" charset="0"/>
              </a:rPr>
              <a:t>5      A 	2004 	0.840  	0.742</a:t>
            </a:r>
          </a:p>
          <a:p>
            <a:r>
              <a:rPr lang="en-US" sz="1000" b="1" dirty="0">
                <a:solidFill>
                  <a:srgbClr val="0070C0"/>
                </a:solidFill>
                <a:latin typeface="Times New Roman" panose="02020603050405020304" pitchFamily="18" charset="0"/>
                <a:cs typeface="Times New Roman" panose="02020603050405020304" pitchFamily="18" charset="0"/>
              </a:rPr>
              <a:t>6      B 	2005 	0.050  	3.090</a:t>
            </a:r>
          </a:p>
          <a:p>
            <a:r>
              <a:rPr lang="en-US" sz="1000" b="1" dirty="0">
                <a:solidFill>
                  <a:srgbClr val="0070C0"/>
                </a:solidFill>
                <a:latin typeface="Times New Roman" panose="02020603050405020304" pitchFamily="18" charset="0"/>
                <a:cs typeface="Times New Roman" panose="02020603050405020304" pitchFamily="18" charset="0"/>
              </a:rPr>
              <a:t>7      A 	2006 	0.605 	-0.434</a:t>
            </a:r>
          </a:p>
          <a:p>
            <a:r>
              <a:rPr lang="en-US" sz="1000" b="1" dirty="0">
                <a:solidFill>
                  <a:srgbClr val="0070C0"/>
                </a:solidFill>
                <a:latin typeface="Times New Roman" panose="02020603050405020304" pitchFamily="18" charset="0"/>
                <a:cs typeface="Times New Roman" panose="02020603050405020304" pitchFamily="18" charset="0"/>
              </a:rPr>
              <a:t>8      B 	2007 	0.309  	0.484</a:t>
            </a:r>
          </a:p>
          <a:p>
            <a:r>
              <a:rPr lang="en-US" sz="1000" b="1" dirty="0">
                <a:solidFill>
                  <a:srgbClr val="0070C0"/>
                </a:solidFill>
                <a:latin typeface="Times New Roman" panose="02020603050405020304" pitchFamily="18" charset="0"/>
                <a:cs typeface="Times New Roman" panose="02020603050405020304" pitchFamily="18" charset="0"/>
              </a:rPr>
              <a:t>9      A 	2008 	0.298  	0.325</a:t>
            </a:r>
          </a:p>
          <a:p>
            <a:r>
              <a:rPr lang="en-US" sz="1000" b="1" dirty="0">
                <a:solidFill>
                  <a:srgbClr val="0070C0"/>
                </a:solidFill>
                <a:latin typeface="Times New Roman" panose="02020603050405020304" pitchFamily="18" charset="0"/>
                <a:cs typeface="Times New Roman" panose="02020603050405020304" pitchFamily="18" charset="0"/>
              </a:rPr>
              <a:t>10    B 	2009 	0.338 -	0.143</a:t>
            </a:r>
            <a:endParaRPr lang="en-US"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89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08A309-DBA5-48B9-9791-7169DF27A5FE}"/>
              </a:ext>
            </a:extLst>
          </p:cNvPr>
          <p:cNvSpPr txBox="1"/>
          <p:nvPr/>
        </p:nvSpPr>
        <p:spPr>
          <a:xfrm>
            <a:off x="381000" y="718602"/>
            <a:ext cx="8458200" cy="606319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operate on elements in a list one common function is </a:t>
            </a:r>
            <a:r>
              <a:rPr lang="en-US" dirty="0" err="1">
                <a:solidFill>
                  <a:srgbClr val="8000FF"/>
                </a:solidFill>
                <a:latin typeface="Courier New" panose="02070309020205020404" pitchFamily="49" charset="0"/>
              </a:rPr>
              <a:t>lapply</a:t>
            </a:r>
            <a:r>
              <a:rPr lang="en-US" dirty="0">
                <a:latin typeface="Times New Roman" panose="02020603050405020304" pitchFamily="18" charset="0"/>
                <a:cs typeface="Times New Roman" panose="02020603050405020304" pitchFamily="18" charset="0"/>
              </a:rPr>
              <a:t>, which operates like a for loop across the elements in the list</a:t>
            </a:r>
          </a:p>
          <a:p>
            <a:endParaRPr lang="en-US" sz="12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1000</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unlist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lapply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endParaRPr lang="en-US" sz="1600" dirty="0"/>
          </a:p>
          <a:p>
            <a:endParaRPr lang="en-US" sz="1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also use a function such as </a:t>
            </a:r>
            <a:r>
              <a:rPr lang="en-US" dirty="0" err="1">
                <a:latin typeface="Times New Roman" panose="02020603050405020304" pitchFamily="18" charset="0"/>
                <a:cs typeface="Times New Roman" panose="02020603050405020304" pitchFamily="18" charset="0"/>
              </a:rPr>
              <a:t>do.call</a:t>
            </a:r>
            <a:r>
              <a:rPr lang="en-US" dirty="0">
                <a:latin typeface="Times New Roman" panose="02020603050405020304" pitchFamily="18" charset="0"/>
                <a:cs typeface="Times New Roman" panose="02020603050405020304" pitchFamily="18" charset="0"/>
              </a:rPr>
              <a:t> to apply a function resulting in a new object class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rbind</a:t>
            </a:r>
            <a:r>
              <a:rPr lang="en-US" dirty="0">
                <a:latin typeface="Times New Roman" panose="02020603050405020304" pitchFamily="18" charset="0"/>
                <a:cs typeface="Times New Roman" panose="02020603050405020304" pitchFamily="18" charset="0"/>
              </a:rPr>
              <a:t> all elements into a </a:t>
            </a:r>
            <a:r>
              <a:rPr lang="en-US" dirty="0" err="1">
                <a:latin typeface="Times New Roman" panose="02020603050405020304" pitchFamily="18" charset="0"/>
                <a:cs typeface="Times New Roman" panose="02020603050405020304" pitchFamily="18" charset="0"/>
              </a:rPr>
              <a:t>data.frame</a:t>
            </a:r>
            <a:endParaRPr lang="en-US"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do.call</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rbind</a:t>
            </a:r>
            <a:r>
              <a:rPr lang="en-US" sz="1600" dirty="0">
                <a:solidFill>
                  <a:srgbClr val="000000"/>
                </a:solidFill>
                <a:latin typeface="Courier New" panose="02070309020205020404" pitchFamily="49" charset="0"/>
              </a:rPr>
              <a:t>, l</a:t>
            </a:r>
            <a:r>
              <a:rPr lang="en-US" sz="1600" b="1" dirty="0">
                <a:solidFill>
                  <a:srgbClr val="000080"/>
                </a:solidFill>
                <a:latin typeface="Courier New" panose="02070309020205020404" pitchFamily="49" charset="0"/>
              </a:rPr>
              <a:t>)</a:t>
            </a:r>
            <a:endParaRPr lang="en-US" sz="1600" dirty="0"/>
          </a:p>
          <a:p>
            <a:endParaRPr lang="en-US" sz="1200" dirty="0">
              <a:solidFill>
                <a:srgbClr val="000000"/>
              </a:solidFill>
              <a:latin typeface="Courier New" panose="02070309020205020404" pitchFamily="49" charset="0"/>
            </a:endParaRPr>
          </a:p>
          <a:p>
            <a:r>
              <a:rPr lang="en-US" dirty="0">
                <a:latin typeface="Times New Roman" panose="02020603050405020304" pitchFamily="18" charset="0"/>
                <a:cs typeface="Times New Roman" panose="02020603050405020304" pitchFamily="18" charset="0"/>
              </a:rPr>
              <a:t>Sometimes you have a nested list, </a:t>
            </a:r>
            <a:r>
              <a:rPr lang="en-US" dirty="0" err="1">
                <a:latin typeface="Times New Roman" panose="02020603050405020304" pitchFamily="18" charset="0"/>
                <a:cs typeface="Times New Roman" panose="02020603050405020304" pitchFamily="18" charset="0"/>
              </a:rPr>
              <a:t>whic</a:t>
            </a:r>
            <a:r>
              <a:rPr lang="en-US" dirty="0">
                <a:latin typeface="Times New Roman" panose="02020603050405020304" pitchFamily="18" charset="0"/>
                <a:cs typeface="Times New Roman" panose="02020603050405020304" pitchFamily="18" charset="0"/>
              </a:rPr>
              <a:t> can be quite difficult. Here is a simple example, with nested numeric vectors, showing two examples for returning the mean. </a:t>
            </a:r>
          </a:p>
          <a:p>
            <a:endParaRPr lang="en-US" sz="1200" b="1" dirty="0">
              <a:solidFill>
                <a:srgbClr val="000000"/>
              </a:solidFill>
              <a:latin typeface="Courier New" panose="02070309020205020404" pitchFamily="49" charset="0"/>
            </a:endParaRPr>
          </a:p>
          <a:p>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2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look at 2nd element in 1st </a:t>
            </a:r>
          </a:p>
          <a:p>
            <a:r>
              <a:rPr lang="en-US" sz="10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  </a:t>
            </a:r>
            <a:r>
              <a:rPr lang="en-US" sz="1600" dirty="0" err="1">
                <a:solidFill>
                  <a:srgbClr val="8000FF"/>
                </a:solidFill>
                <a:latin typeface="Courier New" panose="02070309020205020404" pitchFamily="49" charset="0"/>
              </a:rPr>
              <a:t>lapply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sapply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rapply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dat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dirty="0">
                <a:solidFill>
                  <a:srgbClr val="000000"/>
                </a:solidFill>
                <a:latin typeface="Courier New" panose="02070309020205020404" pitchFamily="49" charset="0"/>
              </a:rPr>
              <a:t>, how</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"list"</a:t>
            </a:r>
            <a:r>
              <a:rPr lang="en-US" sz="1600" b="1" dirty="0">
                <a:solidFill>
                  <a:srgbClr val="000080"/>
                </a:solidFill>
                <a:latin typeface="Courier New" panose="02070309020205020404" pitchFamily="49" charset="0"/>
              </a:rPr>
              <a:t>)</a:t>
            </a:r>
            <a:endParaRPr lang="en-US" sz="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BC2000-E3F3-4520-9587-F0975C522E9D}"/>
              </a:ext>
            </a:extLst>
          </p:cNvPr>
          <p:cNvSpPr txBox="1"/>
          <p:nvPr/>
        </p:nvSpPr>
        <p:spPr>
          <a:xfrm>
            <a:off x="228600" y="185202"/>
            <a:ext cx="69762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lists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82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08A309-DBA5-48B9-9791-7169DF27A5FE}"/>
              </a:ext>
            </a:extLst>
          </p:cNvPr>
          <p:cNvSpPr txBox="1"/>
          <p:nvPr/>
        </p:nvSpPr>
        <p:spPr>
          <a:xfrm>
            <a:off x="381000" y="753844"/>
            <a:ext cx="8458200" cy="557075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Say you have ANOVA model results stored in a list (many model objects are list objects as well), to get the p values you double bracket index the summary object and then call the column name using a single bracket. </a:t>
            </a:r>
          </a:p>
          <a:p>
            <a:endParaRPr lang="en-US" sz="1600" b="1" dirty="0">
              <a:solidFill>
                <a:srgbClr val="000080"/>
              </a:solidFill>
              <a:latin typeface="Courier New" panose="02070309020205020404" pitchFamily="49" charset="0"/>
            </a:endParaRPr>
          </a:p>
          <a:p>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mdl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stats</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aov</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yield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block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K, </a:t>
            </a:r>
            <a:r>
              <a:rPr lang="en-US" sz="1600" dirty="0" err="1">
                <a:solidFill>
                  <a:srgbClr val="000000"/>
                </a:solidFill>
                <a:latin typeface="Courier New" panose="02070309020205020404" pitchFamily="49" charset="0"/>
              </a:rPr>
              <a:t>npk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mdl</a:t>
            </a:r>
            <a:r>
              <a:rPr lang="en-US" sz="1600" b="1" dirty="0">
                <a:solidFill>
                  <a:srgbClr val="000080"/>
                </a:solidFill>
                <a:latin typeface="Courier New" panose="02070309020205020404" pitchFamily="49" charset="0"/>
              </a:rPr>
              <a:t>)</a:t>
            </a:r>
            <a:endParaRPr lang="en-US" sz="1600" dirty="0">
              <a:solidFill>
                <a:srgbClr val="000000"/>
              </a:solidFill>
              <a:latin typeface="Courier New" panose="02070309020205020404" pitchFamily="49" charset="0"/>
            </a:endParaRPr>
          </a:p>
          <a:p>
            <a:r>
              <a:rPr lang="en-US" sz="1600" dirty="0">
                <a:solidFill>
                  <a:srgbClr val="8000FF"/>
                </a:solidFill>
                <a:latin typeface="Courier New" panose="02070309020205020404" pitchFamily="49" charset="0"/>
              </a:rPr>
              <a:t>    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mdl</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a:t>
            </a:r>
            <a:r>
              <a:rPr lang="en-US" sz="1600" dirty="0" err="1">
                <a:solidFill>
                  <a:srgbClr val="808080"/>
                </a:solidFill>
                <a:latin typeface="Courier New" panose="02070309020205020404" pitchFamily="49" charset="0"/>
              </a:rPr>
              <a:t>Pr</a:t>
            </a:r>
            <a:r>
              <a:rPr lang="en-US" sz="1600" dirty="0">
                <a:solidFill>
                  <a:srgbClr val="808080"/>
                </a:solidFill>
                <a:latin typeface="Courier New" panose="02070309020205020404" pitchFamily="49" charset="0"/>
              </a:rPr>
              <a:t>(&gt;F)"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dirty="0">
                <a:latin typeface="Times New Roman" panose="02020603050405020304" pitchFamily="18" charset="0"/>
                <a:cs typeface="Times New Roman" panose="02020603050405020304" pitchFamily="18" charset="0"/>
              </a:rPr>
              <a:t>However, now say you had several summary ANOVA objects saved in a list (nested lists in a list). </a:t>
            </a:r>
          </a:p>
          <a:p>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 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for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in</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l</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mdl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dirty="0">
                <a:latin typeface="Times New Roman" panose="02020603050405020304" pitchFamily="18" charset="0"/>
                <a:cs typeface="Times New Roman" panose="02020603050405020304" pitchFamily="18" charset="0"/>
              </a:rPr>
              <a:t>The most transparent way is simply a for loop, but there are apply type solutions as well. </a:t>
            </a:r>
          </a:p>
          <a:p>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row.names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8</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FF"/>
                </a:solidFill>
                <a:latin typeface="Courier New" panose="02070309020205020404" pitchFamily="49" charset="0"/>
              </a:rPr>
              <a:t>    for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in</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cbind</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 </a:t>
            </a:r>
            <a:r>
              <a:rPr lang="en-US" sz="1600" dirty="0" err="1">
                <a:solidFill>
                  <a:srgbClr val="000000"/>
                </a:solidFill>
                <a:latin typeface="Courier New" panose="02070309020205020404" pitchFamily="49" charset="0"/>
              </a:rPr>
              <a:t>na.omit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  names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"parameter"</a:t>
            </a:r>
            <a:r>
              <a:rPr lang="en-US" sz="1600" dirty="0">
                <a:solidFill>
                  <a:srgbClr val="000000"/>
                </a:solidFill>
                <a:latin typeface="Courier New" panose="02070309020205020404" pitchFamily="49" charset="0"/>
              </a:rPr>
              <a:t>, paste0</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"p_"</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t>
            </a:r>
            <a:r>
              <a:rPr lang="en-US" sz="1600" b="1" dirty="0">
                <a:solidFill>
                  <a:srgbClr val="000080"/>
                </a:solidFill>
                <a:latin typeface="Courier New" panose="02070309020205020404" pitchFamily="49" charset="0"/>
              </a:rPr>
              <a:t>)</a:t>
            </a:r>
            <a:endParaRPr lang="en-US" sz="1600" dirty="0"/>
          </a:p>
          <a:p>
            <a:endParaRPr lang="en-US" sz="800" b="1" dirty="0">
              <a:solidFill>
                <a:srgbClr val="0070C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BC2000-E3F3-4520-9587-F0975C522E9D}"/>
              </a:ext>
            </a:extLst>
          </p:cNvPr>
          <p:cNvSpPr txBox="1"/>
          <p:nvPr/>
        </p:nvSpPr>
        <p:spPr>
          <a:xfrm>
            <a:off x="228600" y="220444"/>
            <a:ext cx="69762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lists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61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257795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matrix and arrays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42975"/>
            <a:ext cx="8458200" cy="5539978"/>
          </a:xfrm>
          <a:prstGeom prst="rect">
            <a:avLst/>
          </a:prstGeom>
          <a:noFill/>
        </p:spPr>
        <p:txBody>
          <a:bodyPr wrap="square" rtlCol="0">
            <a:spAutoFit/>
          </a:bodyPr>
          <a:lstStyle/>
          <a:p>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x </a:t>
            </a:r>
            <a:r>
              <a:rPr lang="fr-FR" sz="1600" b="1" dirty="0">
                <a:solidFill>
                  <a:srgbClr val="000080"/>
                </a:solidFill>
                <a:latin typeface="Courier New" panose="02070309020205020404" pitchFamily="49" charset="0"/>
              </a:rPr>
              <a:t>&lt;-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as.matrix</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rbind</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0.509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0.842</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0.509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0.299</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0.842</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0.299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b="1" dirty="0">
                <a:solidFill>
                  <a:srgbClr val="000080"/>
                </a:solidFill>
                <a:latin typeface="Courier New" panose="02070309020205020404" pitchFamily="49" charset="0"/>
              </a:rPr>
              <a:t>))) )</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rownames</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x</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&lt;-</a:t>
            </a:r>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808080"/>
                </a:solidFill>
                <a:latin typeface="Courier New" panose="02070309020205020404" pitchFamily="49" charset="0"/>
              </a:rPr>
              <a:t>"site1"</a:t>
            </a:r>
            <a:r>
              <a:rPr lang="fr-FR" sz="1600" dirty="0">
                <a:solidFill>
                  <a:srgbClr val="000000"/>
                </a:solidFill>
                <a:latin typeface="Courier New" panose="02070309020205020404" pitchFamily="49" charset="0"/>
              </a:rPr>
              <a:t>, </a:t>
            </a:r>
            <a:r>
              <a:rPr lang="fr-FR" sz="1600" dirty="0">
                <a:solidFill>
                  <a:srgbClr val="808080"/>
                </a:solidFill>
                <a:latin typeface="Courier New" panose="02070309020205020404" pitchFamily="49" charset="0"/>
              </a:rPr>
              <a:t>"site2"</a:t>
            </a:r>
            <a:r>
              <a:rPr lang="fr-FR" sz="1600" dirty="0">
                <a:solidFill>
                  <a:srgbClr val="000000"/>
                </a:solidFill>
                <a:latin typeface="Courier New" panose="02070309020205020404" pitchFamily="49" charset="0"/>
              </a:rPr>
              <a:t>, </a:t>
            </a:r>
            <a:r>
              <a:rPr lang="fr-FR" sz="1600" dirty="0">
                <a:solidFill>
                  <a:srgbClr val="808080"/>
                </a:solidFill>
                <a:latin typeface="Courier New" panose="02070309020205020404" pitchFamily="49" charset="0"/>
              </a:rPr>
              <a:t>"site3"</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colnames</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x</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&lt;-</a:t>
            </a:r>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808080"/>
                </a:solidFill>
                <a:latin typeface="Courier New" panose="02070309020205020404" pitchFamily="49" charset="0"/>
              </a:rPr>
              <a:t>"site1"</a:t>
            </a:r>
            <a:r>
              <a:rPr lang="fr-FR" sz="1600" dirty="0">
                <a:solidFill>
                  <a:srgbClr val="000000"/>
                </a:solidFill>
                <a:latin typeface="Courier New" panose="02070309020205020404" pitchFamily="49" charset="0"/>
              </a:rPr>
              <a:t>, </a:t>
            </a:r>
            <a:r>
              <a:rPr lang="fr-FR" sz="1600" dirty="0">
                <a:solidFill>
                  <a:srgbClr val="808080"/>
                </a:solidFill>
                <a:latin typeface="Courier New" panose="02070309020205020404" pitchFamily="49" charset="0"/>
              </a:rPr>
              <a:t>"site2"</a:t>
            </a:r>
            <a:r>
              <a:rPr lang="fr-FR" sz="1600" dirty="0">
                <a:solidFill>
                  <a:srgbClr val="000000"/>
                </a:solidFill>
                <a:latin typeface="Courier New" panose="02070309020205020404" pitchFamily="49" charset="0"/>
              </a:rPr>
              <a:t>, </a:t>
            </a:r>
            <a:r>
              <a:rPr lang="fr-FR" sz="1600" dirty="0">
                <a:solidFill>
                  <a:srgbClr val="808080"/>
                </a:solidFill>
                <a:latin typeface="Courier New" panose="02070309020205020404" pitchFamily="49" charset="0"/>
              </a:rPr>
              <a:t>"site3"</a:t>
            </a:r>
            <a:r>
              <a:rPr lang="fr-FR" sz="1600" b="1" dirty="0">
                <a:solidFill>
                  <a:srgbClr val="000080"/>
                </a:solidFill>
                <a:latin typeface="Courier New" panose="02070309020205020404" pitchFamily="49" charset="0"/>
              </a:rPr>
              <a:t>)</a:t>
            </a:r>
            <a:endParaRPr lang="fr-FR" sz="1600" dirty="0"/>
          </a:p>
          <a:p>
            <a:endParaRPr lang="en-US" sz="100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	site1	site2	site3</a:t>
            </a:r>
          </a:p>
          <a:p>
            <a:r>
              <a:rPr lang="en-US" sz="1400" dirty="0">
                <a:solidFill>
                  <a:srgbClr val="0070C0"/>
                </a:solidFill>
                <a:latin typeface="Times New Roman" panose="02020603050405020304" pitchFamily="18" charset="0"/>
                <a:cs typeface="Times New Roman" panose="02020603050405020304" pitchFamily="18" charset="0"/>
              </a:rPr>
              <a:t>site1 	0 	0.509 	0.842</a:t>
            </a:r>
          </a:p>
          <a:p>
            <a:r>
              <a:rPr lang="en-US" sz="1400" dirty="0">
                <a:solidFill>
                  <a:srgbClr val="0070C0"/>
                </a:solidFill>
                <a:latin typeface="Times New Roman" panose="02020603050405020304" pitchFamily="18" charset="0"/>
                <a:cs typeface="Times New Roman" panose="02020603050405020304" pitchFamily="18" charset="0"/>
              </a:rPr>
              <a:t>site2 	0.509 	0 	0.299</a:t>
            </a:r>
          </a:p>
          <a:p>
            <a:r>
              <a:rPr lang="en-US" sz="1400" dirty="0">
                <a:solidFill>
                  <a:srgbClr val="0070C0"/>
                </a:solidFill>
                <a:latin typeface="Times New Roman" panose="02020603050405020304" pitchFamily="18" charset="0"/>
                <a:cs typeface="Times New Roman" panose="02020603050405020304" pitchFamily="18" charset="0"/>
              </a:rPr>
              <a:t>site3 	0.842 	0.299 	0</a:t>
            </a:r>
          </a:p>
          <a:p>
            <a:endParaRPr lang="en-US" sz="1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matrix</a:t>
            </a:r>
            <a:r>
              <a:rPr lang="en-US" sz="2000" b="1" dirty="0">
                <a:solidFill>
                  <a:srgbClr val="000080"/>
                </a:solidFill>
                <a:latin typeface="Courier New" panose="02070309020205020404" pitchFamily="49" charset="0"/>
              </a:rPr>
              <a:t>(</a:t>
            </a:r>
            <a:r>
              <a:rPr lang="en-US" sz="2000" dirty="0" err="1">
                <a:solidFill>
                  <a:srgbClr val="8000FF"/>
                </a:solidFill>
                <a:latin typeface="Courier New" panose="02070309020205020404" pitchFamily="49" charset="0"/>
              </a:rPr>
              <a:t>runif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8000FF"/>
                </a:solidFill>
                <a:latin typeface="Courier New" panose="02070309020205020404" pitchFamily="49" charset="0"/>
              </a:rPr>
              <a:t>nrow</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5</a:t>
            </a:r>
            <a:r>
              <a:rPr lang="en-US" sz="2000" dirty="0">
                <a:solidFill>
                  <a:srgbClr val="000000"/>
                </a:solidFill>
                <a:latin typeface="Courier New" panose="02070309020205020404" pitchFamily="49" charset="0"/>
              </a:rPr>
              <a:t>, </a:t>
            </a:r>
            <a:r>
              <a:rPr lang="en-US" sz="2000" dirty="0" err="1">
                <a:solidFill>
                  <a:srgbClr val="8000FF"/>
                </a:solidFill>
                <a:latin typeface="Courier New" panose="02070309020205020404" pitchFamily="49" charset="0"/>
              </a:rPr>
              <a:t>ncol</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dirty="0"/>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Diagonal	Lower triangle	          Upper triangle</a:t>
            </a:r>
          </a:p>
          <a:p>
            <a:r>
              <a:rPr lang="en-US" sz="2000" dirty="0" err="1">
                <a:solidFill>
                  <a:srgbClr val="8000FF"/>
                </a:solidFill>
                <a:latin typeface="Courier New" panose="02070309020205020404" pitchFamily="49" charset="0"/>
              </a:rPr>
              <a:t>diag</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x</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lower.tri</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x</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upper.tri</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x</a:t>
            </a:r>
            <a:r>
              <a:rPr lang="en-US" sz="2000" b="1" dirty="0">
                <a:solidFill>
                  <a:srgbClr val="000080"/>
                </a:solidFill>
                <a:latin typeface="Courier New" panose="02070309020205020404" pitchFamily="49" charset="0"/>
              </a:rPr>
              <a:t>)</a:t>
            </a: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Change diagonal to NA                            Change lower triangle to NA </a:t>
            </a:r>
          </a:p>
          <a:p>
            <a:r>
              <a:rPr lang="pl-PL" sz="2000" dirty="0">
                <a:solidFill>
                  <a:srgbClr val="8000FF"/>
                </a:solidFill>
                <a:latin typeface="Courier New" panose="02070309020205020404" pitchFamily="49" charset="0"/>
              </a:rPr>
              <a:t>diag</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x</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 </a:t>
            </a:r>
            <a:r>
              <a:rPr lang="pl-PL" sz="2000" b="1" dirty="0">
                <a:solidFill>
                  <a:srgbClr val="000080"/>
                </a:solidFill>
                <a:latin typeface="Courier New" panose="02070309020205020404" pitchFamily="49" charset="0"/>
              </a:rPr>
              <a:t>&lt;-</a:t>
            </a:r>
            <a:r>
              <a:rPr lang="pl-PL" sz="2000" dirty="0">
                <a:solidFill>
                  <a:srgbClr val="000000"/>
                </a:solidFill>
                <a:latin typeface="Courier New" panose="02070309020205020404" pitchFamily="49" charset="0"/>
              </a:rPr>
              <a:t> </a:t>
            </a:r>
            <a:r>
              <a:rPr lang="pl-PL" sz="2000" b="1" dirty="0">
                <a:solidFill>
                  <a:srgbClr val="0000FF"/>
                </a:solidFill>
                <a:latin typeface="Courier New" panose="02070309020205020404" pitchFamily="49" charset="0"/>
              </a:rPr>
              <a:t>NA</a:t>
            </a:r>
            <a:r>
              <a:rPr lang="pl-PL" sz="2000" dirty="0">
                <a:solidFill>
                  <a:srgbClr val="000000"/>
                </a:solidFill>
                <a:latin typeface="Courier New" panose="02070309020205020404" pitchFamily="49" charset="0"/>
              </a:rPr>
              <a:t> </a:t>
            </a:r>
            <a:r>
              <a:rPr lang="en-US" sz="2000" dirty="0">
                <a:solidFill>
                  <a:srgbClr val="000000"/>
                </a:solidFill>
                <a:latin typeface="Courier New" panose="02070309020205020404" pitchFamily="49" charset="0"/>
              </a:rPr>
              <a:t>             </a:t>
            </a:r>
            <a:r>
              <a:rPr lang="pl-PL" sz="2000" dirty="0">
                <a:solidFill>
                  <a:srgbClr val="000000"/>
                </a:solidFill>
                <a:latin typeface="Courier New" panose="02070309020205020404" pitchFamily="49" charset="0"/>
              </a:rPr>
              <a:t>x</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lower.tri</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x</a:t>
            </a:r>
            <a:r>
              <a:rPr lang="pl-PL" sz="2000" b="1" dirty="0">
                <a:solidFill>
                  <a:srgbClr val="000080"/>
                </a:solidFill>
                <a:latin typeface="Courier New" panose="02070309020205020404" pitchFamily="49" charset="0"/>
              </a:rPr>
              <a:t>)]</a:t>
            </a:r>
            <a:r>
              <a:rPr lang="pl-PL" sz="2000" dirty="0">
                <a:solidFill>
                  <a:srgbClr val="000000"/>
                </a:solidFill>
                <a:latin typeface="Courier New" panose="02070309020205020404" pitchFamily="49" charset="0"/>
              </a:rPr>
              <a:t> </a:t>
            </a:r>
            <a:r>
              <a:rPr lang="pl-PL" sz="2000" b="1" dirty="0">
                <a:solidFill>
                  <a:srgbClr val="000080"/>
                </a:solidFill>
                <a:latin typeface="Courier New" panose="02070309020205020404" pitchFamily="49" charset="0"/>
              </a:rPr>
              <a:t>&lt;-</a:t>
            </a:r>
            <a:r>
              <a:rPr lang="pl-PL" sz="2000" dirty="0">
                <a:solidFill>
                  <a:srgbClr val="000000"/>
                </a:solidFill>
                <a:latin typeface="Courier New" panose="02070309020205020404" pitchFamily="49" charset="0"/>
              </a:rPr>
              <a:t> </a:t>
            </a:r>
            <a:r>
              <a:rPr lang="pl-PL" sz="2000" b="1" dirty="0">
                <a:solidFill>
                  <a:srgbClr val="0000FF"/>
                </a:solidFill>
                <a:latin typeface="Courier New" panose="02070309020205020404" pitchFamily="49" charset="0"/>
              </a:rPr>
              <a:t>NA</a:t>
            </a:r>
            <a:endParaRPr lang="pl-PL" sz="2000" dirty="0"/>
          </a:p>
          <a:p>
            <a:endParaRPr lang="en-US" sz="120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	site1	site2	site3 	            		site1	site2	site3</a:t>
            </a:r>
          </a:p>
          <a:p>
            <a:r>
              <a:rPr lang="en-US" sz="1400" dirty="0">
                <a:solidFill>
                  <a:srgbClr val="0070C0"/>
                </a:solidFill>
                <a:latin typeface="Times New Roman" panose="02020603050405020304" pitchFamily="18" charset="0"/>
                <a:cs typeface="Times New Roman" panose="02020603050405020304" pitchFamily="18" charset="0"/>
              </a:rPr>
              <a:t>site1 	NA 	0.509 	0.842		site1    	0 	0.509 	0.842</a:t>
            </a:r>
          </a:p>
          <a:p>
            <a:r>
              <a:rPr lang="en-US" sz="1400" dirty="0">
                <a:solidFill>
                  <a:srgbClr val="0070C0"/>
                </a:solidFill>
                <a:latin typeface="Times New Roman" panose="02020603050405020304" pitchFamily="18" charset="0"/>
                <a:cs typeface="Times New Roman" panose="02020603050405020304" pitchFamily="18" charset="0"/>
              </a:rPr>
              <a:t>site2 	0.509 	NA	0.299		site2    	NA	0	0.299</a:t>
            </a:r>
          </a:p>
          <a:p>
            <a:r>
              <a:rPr lang="en-US" sz="1400" dirty="0">
                <a:solidFill>
                  <a:srgbClr val="0070C0"/>
                </a:solidFill>
                <a:latin typeface="Times New Roman" panose="02020603050405020304" pitchFamily="18" charset="0"/>
                <a:cs typeface="Times New Roman" panose="02020603050405020304" pitchFamily="18" charset="0"/>
              </a:rPr>
              <a:t>site3 	0.842 	0.299 	NA		site3	NA 	NA 	0</a:t>
            </a:r>
          </a:p>
        </p:txBody>
      </p:sp>
    </p:spTree>
    <p:extLst>
      <p:ext uri="{BB962C8B-B14F-4D97-AF65-F5344CB8AC3E}">
        <p14:creationId xmlns:p14="http://schemas.microsoft.com/office/powerpoint/2010/main" val="324208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257795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matrix and arrays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42975"/>
            <a:ext cx="8458200" cy="5078313"/>
          </a:xfrm>
          <a:prstGeom prst="rect">
            <a:avLst/>
          </a:prstGeom>
          <a:noFill/>
        </p:spPr>
        <p:txBody>
          <a:bodyPr wrap="square" rtlCol="0">
            <a:spAutoFit/>
          </a:bodyPr>
          <a:lstStyle/>
          <a:p>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x </a:t>
            </a:r>
            <a:r>
              <a:rPr lang="fr-FR" sz="1600" b="1" dirty="0">
                <a:solidFill>
                  <a:srgbClr val="000080"/>
                </a:solidFill>
                <a:latin typeface="Courier New" panose="02070309020205020404" pitchFamily="49" charset="0"/>
              </a:rPr>
              <a:t>&lt;-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as.matrix</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rbind</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0.509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0.842</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0.509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0.299</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0.842</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0.299</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b="1" dirty="0">
                <a:solidFill>
                  <a:srgbClr val="000080"/>
                </a:solidFill>
                <a:latin typeface="Courier New" panose="02070309020205020404" pitchFamily="49" charset="0"/>
              </a:rPr>
              <a:t>))) )</a:t>
            </a:r>
            <a:r>
              <a:rPr lang="fr-FR"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y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3</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4</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nrow</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byrow</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TRUE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endParaRPr lang="en-US" sz="1000" dirty="0">
              <a:solidFill>
                <a:srgbClr val="000000"/>
              </a:solidFill>
              <a:latin typeface="Courier New" panose="02070309020205020404" pitchFamily="49" charset="0"/>
            </a:endParaRPr>
          </a:p>
          <a:p>
            <a:r>
              <a:rPr lang="es-ES" sz="1600" dirty="0" err="1">
                <a:solidFill>
                  <a:srgbClr val="008000"/>
                </a:solidFill>
                <a:latin typeface="Courier New" panose="02070309020205020404" pitchFamily="49" charset="0"/>
              </a:rPr>
              <a:t>Inverse</a:t>
            </a:r>
            <a:r>
              <a:rPr lang="es-ES" sz="1600" dirty="0">
                <a:solidFill>
                  <a:srgbClr val="008000"/>
                </a:solidFill>
                <a:latin typeface="Courier New" panose="02070309020205020404" pitchFamily="49" charset="0"/>
              </a:rPr>
              <a:t> </a:t>
            </a:r>
            <a:r>
              <a:rPr lang="es-ES" sz="1600" dirty="0" err="1">
                <a:solidFill>
                  <a:srgbClr val="008000"/>
                </a:solidFill>
                <a:latin typeface="Courier New" panose="02070309020205020404" pitchFamily="49" charset="0"/>
              </a:rPr>
              <a:t>of</a:t>
            </a:r>
            <a:r>
              <a:rPr lang="es-ES" sz="1600" dirty="0">
                <a:solidFill>
                  <a:srgbClr val="008000"/>
                </a:solidFill>
                <a:latin typeface="Courier New" panose="02070309020205020404" pitchFamily="49" charset="0"/>
              </a:rPr>
              <a:t> </a:t>
            </a:r>
            <a:r>
              <a:rPr lang="es-ES" sz="1600" dirty="0" err="1">
                <a:solidFill>
                  <a:srgbClr val="008000"/>
                </a:solidFill>
                <a:latin typeface="Courier New" panose="02070309020205020404" pitchFamily="49" charset="0"/>
              </a:rPr>
              <a:t>matrix</a:t>
            </a:r>
            <a:r>
              <a:rPr lang="es-ES" sz="1600" dirty="0">
                <a:solidFill>
                  <a:srgbClr val="008000"/>
                </a:solidFill>
                <a:latin typeface="Courier New" panose="02070309020205020404" pitchFamily="49" charset="0"/>
              </a:rPr>
              <a:t> 		</a:t>
            </a:r>
            <a:r>
              <a:rPr lang="en-US" sz="1600" dirty="0">
                <a:solidFill>
                  <a:srgbClr val="8000FF"/>
                </a:solidFill>
                <a:latin typeface="Courier New" panose="02070309020205020404" pitchFamily="49" charset="0"/>
              </a:rPr>
              <a:t>solve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endParaRPr lang="en-US" sz="1600" dirty="0"/>
          </a:p>
          <a:p>
            <a:endParaRPr lang="en-US" sz="1600" dirty="0"/>
          </a:p>
          <a:p>
            <a:r>
              <a:rPr lang="es-ES" sz="1600" dirty="0">
                <a:solidFill>
                  <a:srgbClr val="008000"/>
                </a:solidFill>
                <a:latin typeface="Courier New" panose="02070309020205020404" pitchFamily="49" charset="0"/>
              </a:rPr>
              <a:t>Matrix </a:t>
            </a:r>
            <a:r>
              <a:rPr lang="es-ES" sz="1600" dirty="0" err="1">
                <a:solidFill>
                  <a:srgbClr val="008000"/>
                </a:solidFill>
                <a:latin typeface="Courier New" panose="02070309020205020404" pitchFamily="49" charset="0"/>
              </a:rPr>
              <a:t>multiplication</a:t>
            </a:r>
            <a:r>
              <a:rPr lang="es-ES" sz="1600" dirty="0">
                <a:solidFill>
                  <a:srgbClr val="000000"/>
                </a:solidFill>
                <a:latin typeface="Courier New" panose="02070309020205020404" pitchFamily="49" charset="0"/>
              </a:rPr>
              <a:t>		y </a:t>
            </a:r>
            <a:r>
              <a:rPr lang="es-ES" sz="1600" dirty="0">
                <a:solidFill>
                  <a:srgbClr val="804000"/>
                </a:solidFill>
                <a:latin typeface="Courier New" panose="02070309020205020404" pitchFamily="49" charset="0"/>
              </a:rPr>
              <a:t>%*%</a:t>
            </a:r>
            <a:r>
              <a:rPr lang="es-ES" sz="1600" dirty="0">
                <a:solidFill>
                  <a:srgbClr val="000000"/>
                </a:solidFill>
                <a:latin typeface="Courier New" panose="02070309020205020404" pitchFamily="49" charset="0"/>
              </a:rPr>
              <a:t> x </a:t>
            </a:r>
          </a:p>
          <a:p>
            <a:endParaRPr lang="es-ES" sz="1600" dirty="0">
              <a:solidFill>
                <a:srgbClr val="000000"/>
              </a:solidFill>
              <a:latin typeface="Courier New" panose="02070309020205020404" pitchFamily="49" charset="0"/>
            </a:endParaRPr>
          </a:p>
          <a:p>
            <a:r>
              <a:rPr lang="es-ES" sz="1600" dirty="0" err="1">
                <a:solidFill>
                  <a:srgbClr val="008000"/>
                </a:solidFill>
                <a:latin typeface="Courier New" panose="02070309020205020404" pitchFamily="49" charset="0"/>
              </a:rPr>
              <a:t>Transpose</a:t>
            </a:r>
            <a:r>
              <a:rPr lang="es-ES" sz="1600" dirty="0">
                <a:solidFill>
                  <a:srgbClr val="000000"/>
                </a:solidFill>
                <a:latin typeface="Courier New" panose="02070309020205020404" pitchFamily="49" charset="0"/>
              </a:rPr>
              <a:t>			</a:t>
            </a:r>
            <a:r>
              <a:rPr lang="es-ES" sz="1600" dirty="0">
                <a:solidFill>
                  <a:srgbClr val="8000FF"/>
                </a:solidFill>
                <a:latin typeface="Courier New" panose="02070309020205020404" pitchFamily="49" charset="0"/>
              </a:rPr>
              <a:t>t</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y</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 </a:t>
            </a:r>
          </a:p>
          <a:p>
            <a:endParaRPr lang="es-ES" sz="1600" dirty="0">
              <a:solidFill>
                <a:srgbClr val="000000"/>
              </a:solidFill>
              <a:latin typeface="Courier New" panose="02070309020205020404" pitchFamily="49" charset="0"/>
            </a:endParaRPr>
          </a:p>
          <a:p>
            <a:r>
              <a:rPr lang="es-ES" sz="1600" dirty="0" err="1">
                <a:solidFill>
                  <a:srgbClr val="008000"/>
                </a:solidFill>
                <a:latin typeface="Courier New" panose="02070309020205020404" pitchFamily="49" charset="0"/>
              </a:rPr>
              <a:t>Outer</a:t>
            </a:r>
            <a:r>
              <a:rPr lang="es-ES" sz="1600" dirty="0">
                <a:solidFill>
                  <a:srgbClr val="008000"/>
                </a:solidFill>
                <a:latin typeface="Courier New" panose="02070309020205020404" pitchFamily="49" charset="0"/>
              </a:rPr>
              <a:t> </a:t>
            </a:r>
            <a:r>
              <a:rPr lang="es-ES" sz="1600" dirty="0" err="1">
                <a:solidFill>
                  <a:srgbClr val="008000"/>
                </a:solidFill>
                <a:latin typeface="Courier New" panose="02070309020205020404" pitchFamily="49" charset="0"/>
              </a:rPr>
              <a:t>product</a:t>
            </a:r>
            <a:r>
              <a:rPr lang="es-ES" sz="1600" dirty="0">
                <a:solidFill>
                  <a:srgbClr val="000000"/>
                </a:solidFill>
                <a:latin typeface="Courier New" panose="02070309020205020404" pitchFamily="49" charset="0"/>
              </a:rPr>
              <a:t>			y </a:t>
            </a:r>
            <a:r>
              <a:rPr lang="es-ES" sz="1600" dirty="0">
                <a:solidFill>
                  <a:srgbClr val="804000"/>
                </a:solidFill>
                <a:latin typeface="Courier New" panose="02070309020205020404" pitchFamily="49" charset="0"/>
              </a:rPr>
              <a:t>%o%</a:t>
            </a:r>
            <a:r>
              <a:rPr lang="es-ES" sz="1600" dirty="0">
                <a:solidFill>
                  <a:srgbClr val="000000"/>
                </a:solidFill>
                <a:latin typeface="Courier New" panose="02070309020205020404" pitchFamily="49" charset="0"/>
              </a:rPr>
              <a:t> x </a:t>
            </a:r>
          </a:p>
          <a:p>
            <a:endParaRPr lang="es-ES" sz="1600" dirty="0">
              <a:solidFill>
                <a:srgbClr val="000000"/>
              </a:solidFill>
              <a:latin typeface="Courier New" panose="02070309020205020404" pitchFamily="49" charset="0"/>
            </a:endParaRPr>
          </a:p>
          <a:p>
            <a:r>
              <a:rPr lang="es-ES" sz="1600" dirty="0">
                <a:solidFill>
                  <a:srgbClr val="008000"/>
                </a:solidFill>
                <a:latin typeface="Courier New" panose="02070309020205020404" pitchFamily="49" charset="0"/>
              </a:rPr>
              <a:t>Cross </a:t>
            </a:r>
            <a:r>
              <a:rPr lang="es-ES" sz="1600" dirty="0" err="1">
                <a:solidFill>
                  <a:srgbClr val="008000"/>
                </a:solidFill>
                <a:latin typeface="Courier New" panose="02070309020205020404" pitchFamily="49" charset="0"/>
              </a:rPr>
              <a:t>product</a:t>
            </a:r>
            <a:r>
              <a:rPr lang="es-ES" sz="1600" dirty="0">
                <a:solidFill>
                  <a:srgbClr val="008000"/>
                </a:solidFill>
                <a:latin typeface="Courier New" panose="02070309020205020404" pitchFamily="49" charset="0"/>
              </a:rPr>
              <a:t> </a:t>
            </a:r>
            <a:r>
              <a:rPr lang="es-ES" sz="1600" dirty="0">
                <a:solidFill>
                  <a:srgbClr val="000000"/>
                </a:solidFill>
                <a:latin typeface="Courier New" panose="02070309020205020404" pitchFamily="49" charset="0"/>
              </a:rPr>
              <a:t>			</a:t>
            </a:r>
            <a:r>
              <a:rPr lang="es-ES" sz="1600" dirty="0" err="1">
                <a:solidFill>
                  <a:srgbClr val="8000FF"/>
                </a:solidFill>
                <a:latin typeface="Courier New" panose="02070309020205020404" pitchFamily="49" charset="0"/>
              </a:rPr>
              <a:t>crossprod</a:t>
            </a:r>
            <a:r>
              <a:rPr lang="es-ES" sz="1600" b="1" dirty="0">
                <a:solidFill>
                  <a:srgbClr val="000080"/>
                </a:solidFill>
                <a:latin typeface="Courier New" panose="02070309020205020404" pitchFamily="49" charset="0"/>
              </a:rPr>
              <a:t>(</a:t>
            </a:r>
            <a:r>
              <a:rPr lang="es-ES" sz="1600" dirty="0" err="1">
                <a:solidFill>
                  <a:srgbClr val="000000"/>
                </a:solidFill>
                <a:latin typeface="Courier New" panose="02070309020205020404" pitchFamily="49" charset="0"/>
              </a:rPr>
              <a:t>x,y</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 </a:t>
            </a:r>
          </a:p>
          <a:p>
            <a:endParaRPr lang="es-ES" sz="1600" dirty="0">
              <a:solidFill>
                <a:srgbClr val="000000"/>
              </a:solidFill>
              <a:latin typeface="Courier New" panose="02070309020205020404" pitchFamily="49" charset="0"/>
            </a:endParaRPr>
          </a:p>
          <a:p>
            <a:r>
              <a:rPr lang="es-ES" sz="1600" dirty="0" err="1">
                <a:solidFill>
                  <a:srgbClr val="008000"/>
                </a:solidFill>
                <a:latin typeface="Courier New" panose="02070309020205020404" pitchFamily="49" charset="0"/>
              </a:rPr>
              <a:t>Eigan</a:t>
            </a:r>
            <a:r>
              <a:rPr lang="es-ES" sz="1600" dirty="0">
                <a:solidFill>
                  <a:srgbClr val="008000"/>
                </a:solidFill>
                <a:latin typeface="Courier New" panose="02070309020205020404" pitchFamily="49" charset="0"/>
              </a:rPr>
              <a:t> vector</a:t>
            </a:r>
            <a:r>
              <a:rPr lang="es-ES" sz="1600" dirty="0">
                <a:solidFill>
                  <a:srgbClr val="000000"/>
                </a:solidFill>
                <a:latin typeface="Courier New" panose="02070309020205020404" pitchFamily="49" charset="0"/>
              </a:rPr>
              <a:t>			</a:t>
            </a:r>
            <a:r>
              <a:rPr lang="es-ES" sz="1600" dirty="0" err="1">
                <a:solidFill>
                  <a:srgbClr val="8000FF"/>
                </a:solidFill>
                <a:latin typeface="Courier New" panose="02070309020205020404" pitchFamily="49" charset="0"/>
              </a:rPr>
              <a:t>eigen</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y</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 </a:t>
            </a:r>
          </a:p>
          <a:p>
            <a:endParaRPr lang="es-ES" sz="1600" dirty="0">
              <a:solidFill>
                <a:srgbClr val="000000"/>
              </a:solidFill>
              <a:latin typeface="Courier New" panose="02070309020205020404" pitchFamily="49" charset="0"/>
            </a:endParaRPr>
          </a:p>
          <a:p>
            <a:r>
              <a:rPr lang="es-ES" sz="1600" dirty="0">
                <a:solidFill>
                  <a:srgbClr val="008000"/>
                </a:solidFill>
                <a:latin typeface="Courier New" panose="02070309020205020404" pitchFamily="49" charset="0"/>
              </a:rPr>
              <a:t>Single </a:t>
            </a:r>
            <a:r>
              <a:rPr lang="es-ES" sz="1600" dirty="0" err="1">
                <a:solidFill>
                  <a:srgbClr val="008000"/>
                </a:solidFill>
                <a:latin typeface="Courier New" panose="02070309020205020404" pitchFamily="49" charset="0"/>
              </a:rPr>
              <a:t>value</a:t>
            </a:r>
            <a:r>
              <a:rPr lang="es-ES" sz="1600" dirty="0">
                <a:solidFill>
                  <a:srgbClr val="008000"/>
                </a:solidFill>
                <a:latin typeface="Courier New" panose="02070309020205020404" pitchFamily="49" charset="0"/>
              </a:rPr>
              <a:t> </a:t>
            </a:r>
            <a:r>
              <a:rPr lang="es-ES" sz="1600" dirty="0" err="1">
                <a:solidFill>
                  <a:srgbClr val="008000"/>
                </a:solidFill>
                <a:latin typeface="Courier New" panose="02070309020205020404" pitchFamily="49" charset="0"/>
              </a:rPr>
              <a:t>decomposition</a:t>
            </a:r>
            <a:r>
              <a:rPr lang="es-ES" sz="1600" dirty="0">
                <a:solidFill>
                  <a:srgbClr val="000000"/>
                </a:solidFill>
                <a:latin typeface="Courier New" panose="02070309020205020404" pitchFamily="49" charset="0"/>
              </a:rPr>
              <a:t> 	</a:t>
            </a:r>
            <a:r>
              <a:rPr lang="es-ES" sz="1600" dirty="0" err="1">
                <a:solidFill>
                  <a:srgbClr val="8000FF"/>
                </a:solidFill>
                <a:latin typeface="Courier New" panose="02070309020205020404" pitchFamily="49" charset="0"/>
              </a:rPr>
              <a:t>svd</a:t>
            </a:r>
            <a:r>
              <a:rPr lang="es-ES" sz="1600" b="1" dirty="0">
                <a:solidFill>
                  <a:srgbClr val="000080"/>
                </a:solidFill>
                <a:latin typeface="Courier New" panose="02070309020205020404" pitchFamily="49" charset="0"/>
              </a:rPr>
              <a:t>(</a:t>
            </a:r>
            <a:r>
              <a:rPr lang="es-ES" sz="1600" dirty="0">
                <a:solidFill>
                  <a:srgbClr val="000000"/>
                </a:solidFill>
                <a:latin typeface="Courier New" panose="02070309020205020404" pitchFamily="49" charset="0"/>
              </a:rPr>
              <a:t>y</a:t>
            </a:r>
            <a:r>
              <a:rPr lang="es-ES" sz="1600" b="1" dirty="0">
                <a:solidFill>
                  <a:srgbClr val="000080"/>
                </a:solidFill>
                <a:latin typeface="Courier New" panose="02070309020205020404" pitchFamily="49" charset="0"/>
              </a:rPr>
              <a:t>)</a:t>
            </a:r>
            <a:endParaRPr lang="es-ES" sz="1600" dirty="0"/>
          </a:p>
          <a:p>
            <a:endParaRPr lang="en-US" sz="1600" dirty="0"/>
          </a:p>
        </p:txBody>
      </p:sp>
    </p:spTree>
    <p:extLst>
      <p:ext uri="{BB962C8B-B14F-4D97-AF65-F5344CB8AC3E}">
        <p14:creationId xmlns:p14="http://schemas.microsoft.com/office/powerpoint/2010/main" val="10446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95410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tables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42975"/>
            <a:ext cx="8458200" cy="566308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Used for calculating univariate or bivariate frequencies (tabulate or cross-tabulate). The Object is essentially a matrix and can be indexed. </a:t>
            </a: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 return counts or proportions. </a:t>
            </a:r>
          </a:p>
          <a:p>
            <a:endParaRPr lang="en-US" sz="1000" dirty="0">
              <a:latin typeface="Times New Roman" panose="02020603050405020304" pitchFamily="18" charset="0"/>
              <a:cs typeface="Times New Roman" panose="02020603050405020304" pitchFamily="18" charset="0"/>
            </a:endParaRPr>
          </a:p>
          <a:p>
            <a:r>
              <a:rPr lang="en-US" b="1" dirty="0">
                <a:solidFill>
                  <a:srgbClr val="000080"/>
                </a:solidFill>
                <a:latin typeface="Courier New" panose="02070309020205020404" pitchFamily="49" charset="0"/>
              </a:rPr>
              <a:t>  ( </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sample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replace</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TRUE</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  ( </a:t>
            </a:r>
            <a:r>
              <a:rPr lang="en-US" dirty="0">
                <a:solidFill>
                  <a:srgbClr val="000000"/>
                </a:solidFill>
                <a:latin typeface="Courier New" panose="02070309020205020404" pitchFamily="49" charset="0"/>
              </a:rPr>
              <a:t>y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sample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7</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replace</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TRUE</a:t>
            </a: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endParaRPr lang="en-US" sz="1000" dirty="0">
              <a:solidFill>
                <a:srgbClr val="8000FF"/>
              </a:solidFill>
              <a:latin typeface="Courier New" panose="02070309020205020404" pitchFamily="49" charset="0"/>
            </a:endParaRPr>
          </a:p>
          <a:p>
            <a:r>
              <a:rPr lang="en-US" dirty="0">
                <a:solidFill>
                  <a:srgbClr val="8000FF"/>
                </a:solidFill>
                <a:latin typeface="Courier New" panose="02070309020205020404" pitchFamily="49" charset="0"/>
              </a:rPr>
              <a:t>  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prop.table</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dirty="0">
                <a:solidFill>
                  <a:srgbClr val="8000FF"/>
                </a:solidFill>
                <a:latin typeface="Courier New" panose="02070309020205020404" pitchFamily="49" charset="0"/>
              </a:rPr>
              <a:t>  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prop.table</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dirty="0">
                <a:solidFill>
                  <a:srgbClr val="000000"/>
                </a:solidFill>
                <a:latin typeface="Times New Roman" panose="02020603050405020304" pitchFamily="18" charset="0"/>
                <a:cs typeface="Times New Roman" panose="02020603050405020304" pitchFamily="18" charset="0"/>
              </a:rPr>
              <a:t>You can factorize a vector and add an empty level to account for missing levels (</a:t>
            </a:r>
            <a:r>
              <a:rPr lang="en-US" dirty="0" err="1">
                <a:solidFill>
                  <a:srgbClr val="000000"/>
                </a:solidFill>
                <a:latin typeface="Times New Roman" panose="02020603050405020304" pitchFamily="18" charset="0"/>
                <a:cs typeface="Times New Roman" panose="02020603050405020304" pitchFamily="18" charset="0"/>
              </a:rPr>
              <a:t>eg.</a:t>
            </a:r>
            <a:r>
              <a:rPr lang="en-US" dirty="0">
                <a:solidFill>
                  <a:srgbClr val="000000"/>
                </a:solidFill>
                <a:latin typeface="Times New Roman" panose="02020603050405020304" pitchFamily="18" charset="0"/>
                <a:cs typeface="Times New Roman" panose="02020603050405020304" pitchFamily="18" charset="0"/>
              </a:rPr>
              <a:t>, evaluating landcover across time)</a:t>
            </a:r>
          </a:p>
          <a:p>
            <a:endParaRPr lang="en-US" sz="1000"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as.factor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factor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dirty="0">
                <a:solidFill>
                  <a:srgbClr val="8000FF"/>
                </a:solidFill>
                <a:latin typeface="Courier New" panose="02070309020205020404" pitchFamily="49" charset="0"/>
              </a:rPr>
              <a:t>levels</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levels</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unique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"empty"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8000FF"/>
                </a:solidFill>
                <a:latin typeface="Courier New" panose="02070309020205020404" pitchFamily="49" charset="0"/>
              </a:rPr>
              <a:t>  table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endParaRPr lang="en-US" dirty="0"/>
          </a:p>
        </p:txBody>
      </p:sp>
    </p:spTree>
    <p:extLst>
      <p:ext uri="{BB962C8B-B14F-4D97-AF65-F5344CB8AC3E}">
        <p14:creationId xmlns:p14="http://schemas.microsoft.com/office/powerpoint/2010/main" val="356112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No Data, object classes, methods</a:t>
            </a:r>
            <a:br>
              <a:rPr lang="en-US" sz="32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0129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C8E631-EEB8-46A1-AEEC-259A15EE037C}"/>
              </a:ext>
            </a:extLst>
          </p:cNvPr>
          <p:cNvSpPr txBox="1"/>
          <p:nvPr/>
        </p:nvSpPr>
        <p:spPr>
          <a:xfrm>
            <a:off x="228600" y="224135"/>
            <a:ext cx="12715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No Data</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489C1E3-4A8E-4CB1-A301-CE25E6E4E64D}"/>
              </a:ext>
            </a:extLst>
          </p:cNvPr>
          <p:cNvSpPr txBox="1"/>
          <p:nvPr/>
        </p:nvSpPr>
        <p:spPr>
          <a:xfrm>
            <a:off x="381000" y="942975"/>
            <a:ext cx="8458200" cy="51398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Specific class and value(s) for handling </a:t>
            </a:r>
            <a:r>
              <a:rPr lang="en-US" dirty="0" err="1">
                <a:latin typeface="Times New Roman" panose="02020603050405020304" pitchFamily="18" charset="0"/>
                <a:cs typeface="Times New Roman" panose="02020603050405020304" pitchFamily="18" charset="0"/>
              </a:rPr>
              <a:t>nodata</a:t>
            </a:r>
            <a:r>
              <a:rPr lang="en-US"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NA – No data, any missing data</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NaN</a:t>
            </a:r>
            <a:r>
              <a:rPr lang="en-US" b="1" dirty="0">
                <a:latin typeface="Times New Roman" panose="02020603050405020304" pitchFamily="18" charset="0"/>
                <a:cs typeface="Times New Roman" panose="02020603050405020304" pitchFamily="18" charset="0"/>
              </a:rPr>
              <a:t> – Not a number, can't resolve, </a:t>
            </a:r>
            <a:r>
              <a:rPr lang="en-US" b="1" dirty="0" err="1">
                <a:latin typeface="Times New Roman" panose="02020603050405020304" pitchFamily="18" charset="0"/>
                <a:cs typeface="Times New Roman" panose="02020603050405020304" pitchFamily="18" charset="0"/>
              </a:rPr>
              <a:t>eg.</a:t>
            </a:r>
            <a:r>
              <a:rPr lang="en-US" b="1" dirty="0">
                <a:latin typeface="Times New Roman" panose="02020603050405020304" pitchFamily="18" charset="0"/>
                <a:cs typeface="Times New Roman" panose="02020603050405020304" pitchFamily="18" charset="0"/>
              </a:rPr>
              <a:t>, log(0)</a:t>
            </a:r>
          </a:p>
          <a:p>
            <a:r>
              <a:rPr lang="en-US" b="1" dirty="0">
                <a:latin typeface="Times New Roman" panose="02020603050405020304" pitchFamily="18" charset="0"/>
                <a:cs typeface="Times New Roman" panose="02020603050405020304" pitchFamily="18" charset="0"/>
              </a:rPr>
              <a:t>      -Inf – Infinity, divide by zero</a:t>
            </a:r>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0000"/>
                </a:solidFill>
                <a:latin typeface="Courier New" panose="02070309020205020404" pitchFamily="49" charset="0"/>
              </a:rPr>
              <a:t>x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10</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50</a:t>
            </a:r>
            <a:r>
              <a:rPr lang="en-US" sz="1400" dirty="0">
                <a:solidFill>
                  <a:srgbClr val="000000"/>
                </a:solidFill>
                <a:latin typeface="Courier New" panose="02070309020205020404" pitchFamily="49" charset="0"/>
              </a:rPr>
              <a:t>,</a:t>
            </a:r>
            <a:r>
              <a:rPr lang="en-US" sz="1400" b="1" dirty="0">
                <a:solidFill>
                  <a:srgbClr val="0000FF"/>
                </a:solidFill>
                <a:latin typeface="Courier New" panose="02070309020205020404" pitchFamily="49" charset="0"/>
              </a:rPr>
              <a:t>NA</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100</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is.na</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00FF"/>
                </a:solidFill>
                <a:latin typeface="Courier New" panose="02070309020205020404" pitchFamily="49" charset="0"/>
              </a:rPr>
              <a:t>  which</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is.na</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x</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which</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is.na</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endParaRPr lang="en-US" sz="1400" dirty="0"/>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Useful NA functions are; </a:t>
            </a:r>
            <a:r>
              <a:rPr lang="en-US" sz="1400" dirty="0" err="1">
                <a:solidFill>
                  <a:srgbClr val="000000"/>
                </a:solidFill>
                <a:latin typeface="Courier New" panose="02070309020205020404" pitchFamily="49" charset="0"/>
              </a:rPr>
              <a:t>na.omit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and </a:t>
            </a:r>
            <a:r>
              <a:rPr lang="en-US" sz="1400" dirty="0" err="1">
                <a:solidFill>
                  <a:srgbClr val="000000"/>
                </a:solidFill>
                <a:latin typeface="Courier New" panose="02070309020205020404" pitchFamily="49" charset="0"/>
              </a:rPr>
              <a:t>complete.cases</a:t>
            </a:r>
            <a:r>
              <a:rPr lang="en-US" sz="1400" b="1" dirty="0">
                <a:solidFill>
                  <a:srgbClr val="000080"/>
                </a:solidFill>
                <a:latin typeface="Courier New" panose="02070309020205020404" pitchFamily="49" charset="0"/>
              </a:rPr>
              <a:t>()</a:t>
            </a:r>
            <a:endParaRPr lang="en-US" sz="1400" dirty="0"/>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Methods exist for NA’s in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 object that allow global indexing and replacement.</a:t>
            </a:r>
          </a:p>
          <a:p>
            <a:r>
              <a:rPr lang="en-US" sz="1600" b="1" dirty="0">
                <a:solidFill>
                  <a:srgbClr val="0070C0"/>
                </a:solidFill>
                <a:latin typeface="Times New Roman" panose="02020603050405020304" pitchFamily="18" charset="0"/>
                <a:cs typeface="Times New Roman" panose="02020603050405020304" pitchFamily="18" charset="0"/>
              </a:rPr>
              <a:t>	</a:t>
            </a:r>
          </a:p>
          <a:p>
            <a:r>
              <a:rPr lang="en-US" sz="1400" dirty="0" err="1">
                <a:solidFill>
                  <a:srgbClr val="000000"/>
                </a:solidFill>
                <a:latin typeface="Courier New" panose="02070309020205020404" pitchFamily="49" charset="0"/>
              </a:rPr>
              <a:t>data.frame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is.na</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data.frame</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dirty="0">
                <a:solidFill>
                  <a:srgbClr val="FF8000"/>
                </a:solidFill>
                <a:latin typeface="Courier New" panose="02070309020205020404" pitchFamily="49" charset="0"/>
              </a:rPr>
              <a:t>0</a:t>
            </a:r>
            <a:endParaRPr lang="en-US" sz="1400" dirty="0"/>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But there are no methods for </a:t>
            </a:r>
            <a:r>
              <a:rPr lang="en-US" sz="1600" dirty="0" err="1">
                <a:latin typeface="Times New Roman" panose="02020603050405020304" pitchFamily="18" charset="0"/>
                <a:cs typeface="Times New Roman" panose="02020603050405020304" pitchFamily="18" charset="0"/>
              </a:rPr>
              <a:t>NaN</a:t>
            </a:r>
            <a:r>
              <a:rPr lang="en-US" sz="1600" dirty="0">
                <a:latin typeface="Times New Roman" panose="02020603050405020304" pitchFamily="18" charset="0"/>
                <a:cs typeface="Times New Roman" panose="02020603050405020304" pitchFamily="18" charset="0"/>
              </a:rPr>
              <a:t> or –Inf so, here they are</a:t>
            </a:r>
          </a:p>
          <a:p>
            <a:endParaRPr lang="en-US" sz="1600" b="1" dirty="0">
              <a:solidFill>
                <a:srgbClr val="0070C0"/>
              </a:solidFill>
              <a:latin typeface="Times New Roman" panose="02020603050405020304" pitchFamily="18" charset="0"/>
              <a:cs typeface="Times New Roman" panose="02020603050405020304" pitchFamily="18" charset="0"/>
            </a:endParaRPr>
          </a:p>
          <a:p>
            <a:r>
              <a:rPr lang="en-US" sz="1400" dirty="0" err="1">
                <a:solidFill>
                  <a:srgbClr val="000000"/>
                </a:solidFill>
                <a:latin typeface="Courier New" panose="02070309020205020404" pitchFamily="49" charset="0"/>
              </a:rPr>
              <a:t>is.nan.data.frame</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function</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do.call</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cbind</a:t>
            </a:r>
            <a:r>
              <a:rPr lang="en-US" sz="1400" dirty="0">
                <a:solidFill>
                  <a:srgbClr val="000000"/>
                </a:solidFill>
                <a:latin typeface="Courier New" panose="02070309020205020404" pitchFamily="49" charset="0"/>
              </a:rPr>
              <a:t>, </a:t>
            </a:r>
            <a:r>
              <a:rPr lang="en-US" sz="1400" dirty="0" err="1">
                <a:solidFill>
                  <a:srgbClr val="8000FF"/>
                </a:solidFill>
                <a:latin typeface="Courier New" panose="02070309020205020404" pitchFamily="49" charset="0"/>
              </a:rPr>
              <a:t>lapply</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 </a:t>
            </a:r>
            <a:r>
              <a:rPr lang="en-US" sz="1400" dirty="0" err="1">
                <a:solidFill>
                  <a:srgbClr val="000000"/>
                </a:solidFill>
                <a:latin typeface="Courier New" panose="02070309020205020404" pitchFamily="49" charset="0"/>
              </a:rPr>
              <a:t>is.nan</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err="1">
                <a:solidFill>
                  <a:srgbClr val="000000"/>
                </a:solidFill>
                <a:latin typeface="Courier New" panose="02070309020205020404" pitchFamily="49" charset="0"/>
              </a:rPr>
              <a:t>is.infinite.data.frame</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function</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do.call</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cbind</a:t>
            </a:r>
            <a:r>
              <a:rPr lang="en-US" sz="1400" dirty="0">
                <a:solidFill>
                  <a:srgbClr val="000000"/>
                </a:solidFill>
                <a:latin typeface="Courier New" panose="02070309020205020404" pitchFamily="49" charset="0"/>
              </a:rPr>
              <a:t>, </a:t>
            </a:r>
            <a:r>
              <a:rPr lang="en-US" sz="1400" dirty="0" err="1">
                <a:solidFill>
                  <a:srgbClr val="8000FF"/>
                </a:solidFill>
                <a:latin typeface="Courier New" panose="02070309020205020404" pitchFamily="49" charset="0"/>
              </a:rPr>
              <a:t>lapply</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x, </a:t>
            </a:r>
            <a:r>
              <a:rPr lang="en-US" sz="1400" dirty="0" err="1">
                <a:solidFill>
                  <a:srgbClr val="000000"/>
                </a:solidFill>
                <a:latin typeface="Courier New" panose="02070309020205020404" pitchFamily="49" charset="0"/>
              </a:rPr>
              <a:t>is.infinite</a:t>
            </a:r>
            <a:r>
              <a:rPr lang="en-US" sz="1400" b="1" dirty="0">
                <a:solidFill>
                  <a:srgbClr val="000080"/>
                </a:solidFill>
                <a:latin typeface="Courier New" panose="02070309020205020404" pitchFamily="49" charset="0"/>
              </a:rPr>
              <a:t>))</a:t>
            </a:r>
            <a:r>
              <a:rPr lang="en-US" sz="1100" dirty="0">
                <a:solidFill>
                  <a:srgbClr val="000000"/>
                </a:solidFill>
                <a:latin typeface="Courier New" panose="02070309020205020404" pitchFamily="49" charset="0"/>
              </a:rPr>
              <a:t> </a:t>
            </a:r>
            <a:endParaRPr lang="en-US" sz="1100" dirty="0"/>
          </a:p>
        </p:txBody>
      </p:sp>
      <p:sp>
        <p:nvSpPr>
          <p:cNvPr id="6" name="TextBox 5">
            <a:extLst>
              <a:ext uri="{FF2B5EF4-FFF2-40B4-BE49-F238E27FC236}">
                <a16:creationId xmlns:a16="http://schemas.microsoft.com/office/drawing/2014/main" id="{6118D423-0E09-4DA9-A51D-8B4B13403AB8}"/>
              </a:ext>
            </a:extLst>
          </p:cNvPr>
          <p:cNvSpPr txBox="1"/>
          <p:nvPr/>
        </p:nvSpPr>
        <p:spPr>
          <a:xfrm>
            <a:off x="5791200" y="693362"/>
            <a:ext cx="2900153" cy="2431435"/>
          </a:xfrm>
          <a:prstGeom prst="rect">
            <a:avLst/>
          </a:prstGeom>
          <a:noFill/>
        </p:spPr>
        <p:txBody>
          <a:bodyPr wrap="square" rtlCol="0">
            <a:spAutoFit/>
          </a:bodyPr>
          <a:lstStyle/>
          <a:p>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x </a:t>
            </a:r>
            <a:r>
              <a:rPr lang="pl-PL" sz="1600" b="1" dirty="0">
                <a:solidFill>
                  <a:srgbClr val="000080"/>
                </a:solidFill>
                <a:latin typeface="Courier New" panose="02070309020205020404" pitchFamily="49" charset="0"/>
              </a:rPr>
              <a:t>&lt;-</a:t>
            </a:r>
            <a:r>
              <a:rPr lang="pl-PL" sz="1600" dirty="0">
                <a:solidFill>
                  <a:srgbClr val="000000"/>
                </a:solidFill>
                <a:latin typeface="Courier New" panose="02070309020205020404" pitchFamily="49" charset="0"/>
              </a:rPr>
              <a:t> </a:t>
            </a:r>
            <a:r>
              <a:rPr lang="pl-PL" sz="1600" dirty="0">
                <a:solidFill>
                  <a:srgbClr val="8000FF"/>
                </a:solidFill>
                <a:latin typeface="Courier New" panose="02070309020205020404" pitchFamily="49" charset="0"/>
              </a:rPr>
              <a:t>c</a:t>
            </a:r>
            <a:r>
              <a:rPr lang="pl-PL" sz="1600" b="1" dirty="0">
                <a:solidFill>
                  <a:srgbClr val="000080"/>
                </a:solidFill>
                <a:latin typeface="Courier New" panose="02070309020205020404" pitchFamily="49" charset="0"/>
              </a:rPr>
              <a:t>(</a:t>
            </a:r>
            <a:r>
              <a:rPr lang="pl-PL" sz="1600" dirty="0">
                <a:solidFill>
                  <a:srgbClr val="FF8000"/>
                </a:solidFill>
                <a:latin typeface="Courier New" panose="02070309020205020404" pitchFamily="49" charset="0"/>
              </a:rPr>
              <a:t>1</a:t>
            </a:r>
            <a:r>
              <a:rPr lang="pl-PL" sz="1600" dirty="0">
                <a:solidFill>
                  <a:srgbClr val="000000"/>
                </a:solidFill>
                <a:latin typeface="Courier New" panose="02070309020205020404" pitchFamily="49" charset="0"/>
              </a:rPr>
              <a:t>,</a:t>
            </a:r>
            <a:r>
              <a:rPr lang="pl-PL" sz="1600" dirty="0">
                <a:solidFill>
                  <a:srgbClr val="FF8000"/>
                </a:solidFill>
                <a:latin typeface="Courier New" panose="02070309020205020404" pitchFamily="49" charset="0"/>
              </a:rPr>
              <a:t>2</a:t>
            </a:r>
            <a:r>
              <a:rPr lang="pl-PL" sz="1600" dirty="0">
                <a:solidFill>
                  <a:srgbClr val="000000"/>
                </a:solidFill>
                <a:latin typeface="Courier New" panose="02070309020205020404" pitchFamily="49" charset="0"/>
              </a:rPr>
              <a:t>,</a:t>
            </a:r>
            <a:r>
              <a:rPr lang="pl-PL" sz="1600" dirty="0">
                <a:solidFill>
                  <a:srgbClr val="FF8000"/>
                </a:solidFill>
                <a:latin typeface="Courier New" panose="02070309020205020404" pitchFamily="49" charset="0"/>
              </a:rPr>
              <a:t>3</a:t>
            </a:r>
            <a:r>
              <a:rPr lang="pl-PL" sz="1600" dirty="0">
                <a:solidFill>
                  <a:srgbClr val="000000"/>
                </a:solidFill>
                <a:latin typeface="Courier New" panose="02070309020205020404" pitchFamily="49" charset="0"/>
              </a:rPr>
              <a:t>,</a:t>
            </a:r>
            <a:r>
              <a:rPr lang="pl-PL" sz="1600" b="1" dirty="0">
                <a:solidFill>
                  <a:srgbClr val="0000FF"/>
                </a:solidFill>
                <a:latin typeface="Courier New" panose="02070309020205020404" pitchFamily="49" charset="0"/>
              </a:rPr>
              <a:t>NA</a:t>
            </a:r>
            <a:r>
              <a:rPr lang="pl-PL" sz="1600" dirty="0">
                <a:solidFill>
                  <a:srgbClr val="000000"/>
                </a:solidFill>
                <a:latin typeface="Courier New" panose="02070309020205020404" pitchFamily="49" charset="0"/>
              </a:rPr>
              <a:t>,</a:t>
            </a:r>
            <a:r>
              <a:rPr lang="pl-PL" sz="1600" dirty="0">
                <a:solidFill>
                  <a:srgbClr val="FF8000"/>
                </a:solidFill>
                <a:latin typeface="Courier New" panose="02070309020205020404" pitchFamily="49" charset="0"/>
              </a:rPr>
              <a:t>5</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80"/>
                </a:solidFill>
                <a:latin typeface="Courier New" panose="02070309020205020404" pitchFamily="49" charset="0"/>
              </a:rPr>
              <a:t>)</a:t>
            </a:r>
            <a:endParaRPr lang="pl-PL" sz="1600" dirty="0"/>
          </a:p>
          <a:p>
            <a:endParaRPr lang="en-US" sz="1000" dirty="0">
              <a:latin typeface="Times New Roman" panose="02020603050405020304" pitchFamily="18" charset="0"/>
              <a:cs typeface="Times New Roman" panose="02020603050405020304" pitchFamily="18" charset="0"/>
            </a:endParaRPr>
          </a:p>
          <a:p>
            <a:r>
              <a:rPr lang="pl-PL" sz="1600" dirty="0">
                <a:solidFill>
                  <a:srgbClr val="0070C0"/>
                </a:solidFill>
                <a:latin typeface="Times New Roman" panose="02020603050405020304" pitchFamily="18" charset="0"/>
                <a:cs typeface="Times New Roman" panose="02020603050405020304" pitchFamily="18" charset="0"/>
              </a:rPr>
              <a:t>[1]  1  2  3 NA  5</a:t>
            </a:r>
          </a:p>
          <a:p>
            <a:endParaRPr lang="en-US" sz="1000"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is.na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da-DK" sz="1200" dirty="0">
                <a:solidFill>
                  <a:srgbClr val="0070C0"/>
                </a:solidFill>
                <a:latin typeface="Times New Roman" panose="02020603050405020304" pitchFamily="18" charset="0"/>
                <a:cs typeface="Times New Roman" panose="02020603050405020304" pitchFamily="18" charset="0"/>
              </a:rPr>
              <a:t>[1] FALSE FALSE FALSE  TRUE FALSE</a:t>
            </a:r>
            <a:endParaRPr lang="en-US" sz="1200" dirty="0">
              <a:solidFill>
                <a:srgbClr val="0070C0"/>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is.na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endParaRPr lang="en-US" sz="1600"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2 3 0 5</a:t>
            </a:r>
          </a:p>
          <a:p>
            <a:endParaRPr lang="en-US" sz="1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5ACCD9E-BAB7-45E1-9786-38E3C0991CAD}"/>
              </a:ext>
            </a:extLst>
          </p:cNvPr>
          <p:cNvSpPr/>
          <p:nvPr/>
        </p:nvSpPr>
        <p:spPr>
          <a:xfrm>
            <a:off x="5638800" y="609600"/>
            <a:ext cx="3124200" cy="25151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5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573746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Object class identification and verification</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42900" y="762000"/>
            <a:ext cx="8458200" cy="61247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Checking object classes: </a:t>
            </a:r>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y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"B"</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"C"</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r>
              <a:rPr lang="en-US" sz="1600" dirty="0">
                <a:latin typeface="Times New Roman" panose="02020603050405020304" pitchFamily="18" charset="0"/>
                <a:cs typeface="Times New Roman" panose="02020603050405020304" pitchFamily="18" charset="0"/>
              </a:rPr>
              <a:t> </a:t>
            </a:r>
          </a:p>
          <a:p>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"numeric“		[1] "character"</a:t>
            </a:r>
          </a:p>
          <a:p>
            <a:endParaRPr lang="en-US" sz="16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TRUE 		[1] FALSE</a:t>
            </a:r>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FF"/>
                </a:solidFill>
                <a:latin typeface="Courier New" panose="02070309020205020404" pitchFamily="49" charset="0"/>
              </a:rPr>
              <a:t>if</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"y is not numeric"</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"y is not numeric"</a:t>
            </a:r>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FF"/>
                </a:solidFill>
                <a:latin typeface="Courier New" panose="02070309020205020404" pitchFamily="49" charset="0"/>
              </a:rPr>
              <a:t>if</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"character"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"We can use a character now"</a:t>
            </a:r>
            <a:r>
              <a:rPr lang="en-US" sz="1600" b="1" dirty="0">
                <a:solidFill>
                  <a:srgbClr val="000080"/>
                </a:solidFill>
                <a:latin typeface="Courier New" panose="02070309020205020404" pitchFamily="49" charset="0"/>
              </a:rPr>
              <a:t>)</a:t>
            </a:r>
            <a:endParaRPr lang="en-US" sz="1600" dirty="0"/>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"We can use a character now“</a:t>
            </a:r>
          </a:p>
          <a:p>
            <a:endParaRPr lang="en-US" sz="1200" dirty="0">
              <a:solidFill>
                <a:srgbClr val="0070C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Other object classes</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lm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50</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p>
          <a:p>
            <a:endParaRPr lang="en-US" sz="1000" dirty="0"/>
          </a:p>
          <a:p>
            <a:r>
              <a:rPr lang="en-US" sz="1600" dirty="0">
                <a:solidFill>
                  <a:srgbClr val="0070C0"/>
                </a:solidFill>
                <a:latin typeface="Times New Roman" panose="02020603050405020304" pitchFamily="18" charset="0"/>
                <a:cs typeface="Times New Roman" panose="02020603050405020304" pitchFamily="18" charset="0"/>
              </a:rPr>
              <a:t>“</a:t>
            </a:r>
            <a:r>
              <a:rPr lang="en-US" sz="1600" dirty="0" err="1">
                <a:solidFill>
                  <a:srgbClr val="0070C0"/>
                </a:solidFill>
                <a:latin typeface="Times New Roman" panose="02020603050405020304" pitchFamily="18" charset="0"/>
                <a:cs typeface="Times New Roman" panose="02020603050405020304" pitchFamily="18" charset="0"/>
              </a:rPr>
              <a:t>lm</a:t>
            </a:r>
            <a:r>
              <a:rPr lang="en-US" sz="1600" dirty="0">
                <a:solidFill>
                  <a:srgbClr val="0070C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65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1CF246-C87F-4B26-960B-FC9E0BA8145C}"/>
              </a:ext>
            </a:extLst>
          </p:cNvPr>
          <p:cNvSpPr txBox="1"/>
          <p:nvPr/>
        </p:nvSpPr>
        <p:spPr>
          <a:xfrm>
            <a:off x="228600" y="224135"/>
            <a:ext cx="133081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Methods</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3AD194-E534-499A-840A-CB442F912B04}"/>
              </a:ext>
            </a:extLst>
          </p:cNvPr>
          <p:cNvSpPr txBox="1"/>
          <p:nvPr/>
        </p:nvSpPr>
        <p:spPr>
          <a:xfrm>
            <a:off x="342900" y="914400"/>
            <a:ext cx="8458200" cy="563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method is a generic function that is called on various object classes. A few common generic methods are:</a:t>
            </a:r>
          </a:p>
          <a:p>
            <a:endParaRPr lang="en-US" sz="2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summary</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plot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predict</a:t>
            </a:r>
            <a:r>
              <a:rPr lang="en-US" sz="2000" b="1" dirty="0">
                <a:solidFill>
                  <a:srgbClr val="000080"/>
                </a:solidFill>
                <a:latin typeface="Courier New" panose="02070309020205020404" pitchFamily="49" charset="0"/>
              </a:rPr>
              <a:t>()</a:t>
            </a: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background the developer has written a specific method for the object class that is invoked using the generic. One example are the methods associated with the </a:t>
            </a:r>
            <a:r>
              <a:rPr lang="en-US" sz="2000" dirty="0">
                <a:solidFill>
                  <a:srgbClr val="8000FF"/>
                </a:solidFill>
                <a:latin typeface="Courier New" panose="02070309020205020404" pitchFamily="49" charset="0"/>
                <a:cs typeface="Times New Roman" panose="02020603050405020304" pitchFamily="18" charset="0"/>
              </a:rPr>
              <a:t>stats::</a:t>
            </a:r>
            <a:r>
              <a:rPr lang="en-US" sz="2000" dirty="0" err="1">
                <a:solidFill>
                  <a:srgbClr val="8000FF"/>
                </a:solidFill>
                <a:latin typeface="Courier New" panose="02070309020205020404" pitchFamily="49" charset="0"/>
              </a:rPr>
              <a:t>lm</a:t>
            </a:r>
            <a:r>
              <a:rPr lang="en-US" sz="2000" dirty="0">
                <a:solidFill>
                  <a:srgbClr val="000080"/>
                </a:solidFill>
                <a:latin typeface="Times New Roman" panose="02020603050405020304" pitchFamily="18" charset="0"/>
                <a:cs typeface="Times New Roman" panose="02020603050405020304" pitchFamily="18" charset="0"/>
              </a:rPr>
              <a:t>() "</a:t>
            </a:r>
            <a:r>
              <a:rPr lang="en-US" sz="2000" dirty="0" err="1">
                <a:solidFill>
                  <a:srgbClr val="000080"/>
                </a:solidFill>
                <a:latin typeface="Times New Roman" panose="02020603050405020304" pitchFamily="18" charset="0"/>
                <a:cs typeface="Times New Roman" panose="02020603050405020304" pitchFamily="18" charset="0"/>
              </a:rPr>
              <a:t>lm</a:t>
            </a:r>
            <a:r>
              <a:rPr lang="en-US" sz="2000" dirty="0">
                <a:solidFill>
                  <a:srgbClr val="000080"/>
                </a:solidFill>
                <a:latin typeface="Times New Roman" panose="02020603050405020304" pitchFamily="18" charset="0"/>
                <a:cs typeface="Times New Roman" panose="02020603050405020304" pitchFamily="18" charset="0"/>
              </a:rPr>
              <a:t>" class.</a:t>
            </a:r>
            <a:endParaRPr lang="en-US" sz="20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r>
              <a:rPr lang="en-US" sz="2000" dirty="0" err="1">
                <a:solidFill>
                  <a:srgbClr val="8000FF"/>
                </a:solidFill>
                <a:latin typeface="Courier New" panose="02070309020205020404" pitchFamily="49" charset="0"/>
              </a:rPr>
              <a:t>summary.lm</a:t>
            </a:r>
            <a:endParaRPr lang="en-US" sz="2000" b="1" dirty="0">
              <a:solidFill>
                <a:srgbClr val="000080"/>
              </a:solidFill>
              <a:latin typeface="Courier New" panose="02070309020205020404" pitchFamily="49" charset="0"/>
            </a:endParaRPr>
          </a:p>
          <a:p>
            <a:r>
              <a:rPr lang="en-US" sz="2000" dirty="0" err="1">
                <a:solidFill>
                  <a:srgbClr val="8000FF"/>
                </a:solidFill>
                <a:latin typeface="Courier New" panose="02070309020205020404" pitchFamily="49" charset="0"/>
              </a:rPr>
              <a:t>print.lm</a:t>
            </a:r>
            <a:endParaRPr lang="en-US" sz="2000" dirty="0">
              <a:latin typeface="Times New Roman" panose="02020603050405020304" pitchFamily="18" charset="0"/>
              <a:cs typeface="Times New Roman" panose="02020603050405020304" pitchFamily="18" charset="0"/>
            </a:endParaRPr>
          </a:p>
          <a:p>
            <a:r>
              <a:rPr lang="en-US" sz="2000" dirty="0" err="1">
                <a:solidFill>
                  <a:srgbClr val="8000FF"/>
                </a:solidFill>
                <a:latin typeface="Courier New" panose="02070309020205020404" pitchFamily="49" charset="0"/>
              </a:rPr>
              <a:t>plot.lm</a:t>
            </a:r>
            <a:endParaRPr lang="en-US" sz="2000" dirty="0">
              <a:latin typeface="Times New Roman" panose="02020603050405020304" pitchFamily="18" charset="0"/>
              <a:cs typeface="Times New Roman" panose="02020603050405020304" pitchFamily="18" charset="0"/>
            </a:endParaRPr>
          </a:p>
          <a:p>
            <a:r>
              <a:rPr lang="en-US" sz="2000" dirty="0" err="1">
                <a:solidFill>
                  <a:srgbClr val="8000FF"/>
                </a:solidFill>
                <a:latin typeface="Courier New" panose="02070309020205020404" pitchFamily="49" charset="0"/>
              </a:rPr>
              <a:t>predict.lm</a:t>
            </a:r>
            <a:endParaRPr lang="en-US" sz="20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generic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a:solidFill>
                  <a:srgbClr val="8000FF"/>
                </a:solidFill>
                <a:latin typeface="Courier New" panose="02070309020205020404" pitchFamily="49" charset="0"/>
              </a:rPr>
              <a:t>summary</a:t>
            </a:r>
            <a:r>
              <a:rPr lang="en-US" sz="2000" dirty="0">
                <a:latin typeface="Times New Roman" panose="02020603050405020304" pitchFamily="18" charset="0"/>
                <a:cs typeface="Times New Roman" panose="02020603050405020304" pitchFamily="18" charset="0"/>
              </a:rPr>
              <a:t>) looks at the class of the object and then, if available, calls the appropriate method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err="1">
                <a:solidFill>
                  <a:srgbClr val="8000FF"/>
                </a:solidFill>
                <a:latin typeface="Courier New" panose="02070309020205020404" pitchFamily="49" charset="0"/>
              </a:rPr>
              <a:t>summary.lm</a:t>
            </a:r>
            <a:r>
              <a:rPr lang="en-US" sz="2000" dirty="0">
                <a:latin typeface="Times New Roman" panose="02020603050405020304" pitchFamily="18" charset="0"/>
                <a:cs typeface="Times New Roman" panose="02020603050405020304" pitchFamily="18" charset="0"/>
              </a:rPr>
              <a:t>). This is very relevant in understanding how functions, such as </a:t>
            </a:r>
            <a:r>
              <a:rPr lang="en-US" sz="2000" dirty="0">
                <a:solidFill>
                  <a:srgbClr val="8000FF"/>
                </a:solidFill>
                <a:latin typeface="Courier New" panose="02070309020205020404" pitchFamily="49" charset="0"/>
              </a:rPr>
              <a:t>predict</a:t>
            </a:r>
            <a:r>
              <a:rPr lang="en-US" sz="2000" dirty="0">
                <a:solidFill>
                  <a:srgbClr val="8000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raster package, are parametrized.  </a:t>
            </a:r>
          </a:p>
        </p:txBody>
      </p:sp>
    </p:spTree>
    <p:extLst>
      <p:ext uri="{BB962C8B-B14F-4D97-AF65-F5344CB8AC3E}">
        <p14:creationId xmlns:p14="http://schemas.microsoft.com/office/powerpoint/2010/main" val="370025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vector, </a:t>
            </a:r>
            <a:r>
              <a:rPr lang="en-US" sz="3200" b="1" dirty="0" err="1">
                <a:latin typeface="Times New Roman" panose="02020603050405020304" pitchFamily="18" charset="0"/>
                <a:cs typeface="Times New Roman" panose="02020603050405020304" pitchFamily="18" charset="0"/>
              </a:rPr>
              <a:t>data.frame</a:t>
            </a:r>
            <a:r>
              <a:rPr lang="en-US" sz="3200" b="1" dirty="0">
                <a:latin typeface="Times New Roman" panose="02020603050405020304" pitchFamily="18" charset="0"/>
                <a:cs typeface="Times New Roman" panose="02020603050405020304" pitchFamily="18" charset="0"/>
              </a:rPr>
              <a:t> and sampling</a:t>
            </a:r>
            <a:br>
              <a:rPr lang="en-US" sz="32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422743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Object definition and coercion</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90600"/>
            <a:ext cx="8458200" cy="492442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Coercion: </a:t>
            </a:r>
            <a:r>
              <a:rPr lang="en-US" sz="1600" dirty="0" err="1">
                <a:solidFill>
                  <a:srgbClr val="000000"/>
                </a:solidFill>
                <a:latin typeface="Courier New" panose="02070309020205020404" pitchFamily="49" charset="0"/>
              </a:rPr>
              <a:t>as.vector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p>
          <a:p>
            <a:r>
              <a:rPr lang="en-US" sz="1600" dirty="0">
                <a:latin typeface="Times New Roman" panose="02020603050405020304" pitchFamily="18" charset="0"/>
                <a:cs typeface="Times New Roman" panose="02020603050405020304" pitchFamily="18" charset="0"/>
              </a:rPr>
              <a:t>Class definition: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vector</a:t>
            </a:r>
            <a:r>
              <a:rPr lang="en-US" sz="1600" b="1" dirty="0">
                <a:solidFill>
                  <a:srgbClr val="000080"/>
                </a:solidFill>
                <a:latin typeface="Courier New" panose="02070309020205020404" pitchFamily="49" charset="0"/>
              </a:rPr>
              <a:t>()</a:t>
            </a:r>
            <a:endParaRPr lang="en-US" sz="1600" dirty="0"/>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cbind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x.mat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as.matrix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cbind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r>
              <a:rPr lang="en-US" sz="1000" dirty="0">
                <a:latin typeface="Times New Roman" panose="02020603050405020304" pitchFamily="18" charset="0"/>
                <a:cs typeface="Times New Roman" panose="02020603050405020304" pitchFamily="18" charset="0"/>
              </a:rPr>
              <a:t> </a:t>
            </a:r>
          </a:p>
          <a:p>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data.frame</a:t>
            </a:r>
            <a:r>
              <a:rPr lang="en-US" sz="1200" dirty="0">
                <a:solidFill>
                  <a:srgbClr val="0070C0"/>
                </a:solidFill>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class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x.mat</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"matrix"</a:t>
            </a:r>
          </a:p>
          <a:p>
            <a:endParaRPr lang="en-US" sz="16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as.numeric</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"3"</a:t>
            </a:r>
            <a:r>
              <a:rPr lang="en-US" sz="1600" b="1" dirty="0">
                <a:solidFill>
                  <a:srgbClr val="000080"/>
                </a:solidFill>
                <a:latin typeface="Courier New" panose="02070309020205020404" pitchFamily="49" charset="0"/>
              </a:rPr>
              <a:t>))</a:t>
            </a:r>
            <a:endParaRPr lang="en-US" sz="1600" dirty="0"/>
          </a:p>
          <a:p>
            <a:endParaRPr lang="en-US" sz="16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Creating empty objects</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b="1"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000" b="1"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950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loops, apply and functions</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5952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98937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Loops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838200"/>
            <a:ext cx="8610600" cy="4678204"/>
          </a:xfrm>
          <a:prstGeom prst="rect">
            <a:avLst/>
          </a:prstGeom>
        </p:spPr>
        <p:txBody>
          <a:bodyPr wrap="square">
            <a:spAutoFit/>
          </a:bodyPr>
          <a:lstStyle/>
          <a:p>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for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in</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append</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1 2 3 4 5 </a:t>
            </a:r>
          </a:p>
          <a:p>
            <a:endParaRPr lang="en-US" sz="10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x.list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list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for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in</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x.list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a:t>
            </a:r>
          </a:p>
          <a:p>
            <a:r>
              <a:rPr lang="en-US" sz="1200" dirty="0">
                <a:solidFill>
                  <a:srgbClr val="0070C0"/>
                </a:solidFill>
                <a:latin typeface="Times New Roman" panose="02020603050405020304" pitchFamily="18" charset="0"/>
                <a:cs typeface="Times New Roman" panose="02020603050405020304" pitchFamily="18" charset="0"/>
              </a:rPr>
              <a:t>[1] 0.012 0.911 0.176 0.446 0.860</a:t>
            </a:r>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[[2]]</a:t>
            </a:r>
          </a:p>
          <a:p>
            <a:r>
              <a:rPr lang="en-US" sz="1200" dirty="0">
                <a:solidFill>
                  <a:srgbClr val="0070C0"/>
                </a:solidFill>
                <a:latin typeface="Times New Roman" panose="02020603050405020304" pitchFamily="18" charset="0"/>
                <a:cs typeface="Times New Roman" panose="02020603050405020304" pitchFamily="18" charset="0"/>
              </a:rPr>
              <a:t>[1] 0.257 0.755 0.090 0.828 0.006</a:t>
            </a:r>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[[3]]</a:t>
            </a:r>
          </a:p>
          <a:p>
            <a:r>
              <a:rPr lang="en-US" sz="1200" dirty="0">
                <a:solidFill>
                  <a:srgbClr val="0070C0"/>
                </a:solidFill>
                <a:latin typeface="Times New Roman" panose="02020603050405020304" pitchFamily="18" charset="0"/>
                <a:cs typeface="Times New Roman" panose="02020603050405020304" pitchFamily="18" charset="0"/>
              </a:rPr>
              <a:t>[1] 0.014 0.395 0.775 0.738 0.686</a:t>
            </a:r>
          </a:p>
          <a:p>
            <a:endParaRPr lang="en-US" dirty="0">
              <a:latin typeface="Times New Roman" panose="02020603050405020304" pitchFamily="18" charset="0"/>
              <a:cs typeface="Times New Roman" panose="02020603050405020304" pitchFamily="18" charset="0"/>
            </a:endParaRPr>
          </a:p>
          <a:p>
            <a:r>
              <a:rPr lang="en-US" sz="1500" dirty="0">
                <a:solidFill>
                  <a:srgbClr val="000000"/>
                </a:solidFill>
                <a:latin typeface="Courier New" panose="02070309020205020404" pitchFamily="49" charset="0"/>
              </a:rPr>
              <a:t>sepal </a:t>
            </a:r>
            <a:r>
              <a:rPr lang="en-US" sz="1500" b="1" dirty="0">
                <a:solidFill>
                  <a:srgbClr val="000080"/>
                </a:solidFill>
                <a:latin typeface="Courier New" panose="02070309020205020404" pitchFamily="49" charset="0"/>
              </a:rPr>
              <a:t>&lt;-</a:t>
            </a:r>
            <a:r>
              <a:rPr lang="en-US" sz="1500" dirty="0">
                <a:solidFill>
                  <a:srgbClr val="000000"/>
                </a:solidFill>
                <a:latin typeface="Courier New" panose="02070309020205020404" pitchFamily="49" charset="0"/>
              </a:rPr>
              <a:t> </a:t>
            </a:r>
            <a:r>
              <a:rPr lang="en-US" sz="1500" dirty="0">
                <a:solidFill>
                  <a:srgbClr val="8000FF"/>
                </a:solidFill>
                <a:latin typeface="Courier New" panose="02070309020205020404" pitchFamily="49" charset="0"/>
              </a:rPr>
              <a:t>vector</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 </a:t>
            </a:r>
          </a:p>
          <a:p>
            <a:r>
              <a:rPr lang="en-US" sz="1500" b="1" dirty="0">
                <a:solidFill>
                  <a:srgbClr val="000000"/>
                </a:solidFill>
                <a:latin typeface="Courier New" panose="02070309020205020404" pitchFamily="49" charset="0"/>
              </a:rPr>
              <a:t>  </a:t>
            </a:r>
            <a:r>
              <a:rPr lang="en-US" sz="1500" b="1" dirty="0">
                <a:solidFill>
                  <a:srgbClr val="0000FF"/>
                </a:solidFill>
                <a:latin typeface="Courier New" panose="02070309020205020404" pitchFamily="49" charset="0"/>
              </a:rPr>
              <a:t>for</a:t>
            </a:r>
            <a:r>
              <a:rPr lang="en-US" sz="1500" dirty="0">
                <a:solidFill>
                  <a:srgbClr val="000000"/>
                </a:solidFill>
                <a:latin typeface="Courier New" panose="02070309020205020404" pitchFamily="49" charset="0"/>
              </a:rPr>
              <a:t> </a:t>
            </a:r>
            <a:r>
              <a:rPr lang="en-US" sz="1500" b="1" dirty="0">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i</a:t>
            </a:r>
            <a:r>
              <a:rPr lang="en-US" sz="1500" dirty="0">
                <a:solidFill>
                  <a:srgbClr val="000000"/>
                </a:solidFill>
                <a:latin typeface="Courier New" panose="02070309020205020404" pitchFamily="49" charset="0"/>
              </a:rPr>
              <a:t> </a:t>
            </a:r>
            <a:r>
              <a:rPr lang="en-US" sz="1500" b="1" dirty="0">
                <a:solidFill>
                  <a:srgbClr val="0000FF"/>
                </a:solidFill>
                <a:latin typeface="Courier New" panose="02070309020205020404" pitchFamily="49" charset="0"/>
              </a:rPr>
              <a:t>in</a:t>
            </a:r>
            <a:r>
              <a:rPr lang="en-US" sz="1500" dirty="0">
                <a:solidFill>
                  <a:srgbClr val="000000"/>
                </a:solidFill>
                <a:latin typeface="Courier New" panose="02070309020205020404" pitchFamily="49" charset="0"/>
              </a:rPr>
              <a:t> </a:t>
            </a:r>
            <a:r>
              <a:rPr lang="en-US" sz="1500" dirty="0">
                <a:solidFill>
                  <a:srgbClr val="8000FF"/>
                </a:solidFill>
                <a:latin typeface="Courier New" panose="02070309020205020404" pitchFamily="49" charset="0"/>
              </a:rPr>
              <a:t>unique</a:t>
            </a:r>
            <a:r>
              <a:rPr lang="en-US" sz="1500" b="1" dirty="0">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iris</a:t>
            </a:r>
            <a:r>
              <a:rPr lang="en-US" sz="1500" b="1" dirty="0" err="1">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Species</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 </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 </a:t>
            </a:r>
          </a:p>
          <a:p>
            <a:r>
              <a:rPr lang="en-US" sz="1500" dirty="0">
                <a:solidFill>
                  <a:srgbClr val="000000"/>
                </a:solidFill>
                <a:latin typeface="Courier New" panose="02070309020205020404" pitchFamily="49" charset="0"/>
              </a:rPr>
              <a:t>    sepal </a:t>
            </a:r>
            <a:r>
              <a:rPr lang="en-US" sz="1500" b="1" dirty="0">
                <a:solidFill>
                  <a:srgbClr val="000080"/>
                </a:solidFill>
                <a:latin typeface="Courier New" panose="02070309020205020404" pitchFamily="49" charset="0"/>
              </a:rPr>
              <a:t>&lt;-</a:t>
            </a:r>
            <a:r>
              <a:rPr lang="en-US" sz="1500" dirty="0">
                <a:solidFill>
                  <a:srgbClr val="000000"/>
                </a:solidFill>
                <a:latin typeface="Courier New" panose="02070309020205020404" pitchFamily="49" charset="0"/>
              </a:rPr>
              <a:t> </a:t>
            </a:r>
            <a:r>
              <a:rPr lang="en-US" sz="1500" dirty="0">
                <a:solidFill>
                  <a:srgbClr val="8000FF"/>
                </a:solidFill>
                <a:latin typeface="Courier New" panose="02070309020205020404" pitchFamily="49" charset="0"/>
              </a:rPr>
              <a:t>append</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sepal, </a:t>
            </a:r>
            <a:r>
              <a:rPr lang="en-US" sz="1500" dirty="0">
                <a:solidFill>
                  <a:srgbClr val="8000FF"/>
                </a:solidFill>
                <a:latin typeface="Courier New" panose="02070309020205020404" pitchFamily="49" charset="0"/>
              </a:rPr>
              <a:t>mean</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iris</a:t>
            </a:r>
            <a:r>
              <a:rPr lang="en-US" sz="1500" b="1" dirty="0">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iris</a:t>
            </a:r>
            <a:r>
              <a:rPr lang="en-US" sz="1500" b="1" dirty="0" err="1">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Species</a:t>
            </a:r>
            <a:r>
              <a:rPr lang="en-US" sz="1500" dirty="0">
                <a:solidFill>
                  <a:srgbClr val="000000"/>
                </a:solidFill>
                <a:latin typeface="Courier New" panose="02070309020205020404" pitchFamily="49" charset="0"/>
              </a:rPr>
              <a:t> </a:t>
            </a:r>
            <a:r>
              <a:rPr lang="en-US" sz="1500" b="1" dirty="0">
                <a:solidFill>
                  <a:srgbClr val="000080"/>
                </a:solidFill>
                <a:latin typeface="Courier New" panose="02070309020205020404" pitchFamily="49" charset="0"/>
              </a:rPr>
              <a:t>==</a:t>
            </a:r>
            <a:r>
              <a:rPr lang="en-US" sz="1500" b="1" dirty="0">
                <a:solidFill>
                  <a:srgbClr val="000000"/>
                </a:solidFill>
                <a:latin typeface="Courier New" panose="02070309020205020404" pitchFamily="49" charset="0"/>
              </a:rPr>
              <a:t> </a:t>
            </a:r>
            <a:r>
              <a:rPr lang="en-US" sz="1500" dirty="0" err="1">
                <a:solidFill>
                  <a:srgbClr val="000000"/>
                </a:solidFill>
                <a:latin typeface="Courier New" panose="02070309020205020404" pitchFamily="49" charset="0"/>
              </a:rPr>
              <a:t>i</a:t>
            </a:r>
            <a:r>
              <a:rPr lang="en-US" sz="1500" dirty="0">
                <a:solidFill>
                  <a:srgbClr val="000000"/>
                </a:solidFill>
                <a:latin typeface="Courier New" panose="02070309020205020404" pitchFamily="49" charset="0"/>
              </a:rPr>
              <a:t>,</a:t>
            </a:r>
            <a:r>
              <a:rPr lang="en-US" sz="1500" b="1" dirty="0">
                <a:solidFill>
                  <a:srgbClr val="000080"/>
                </a:solidFill>
                <a:latin typeface="Courier New" panose="02070309020205020404" pitchFamily="49" charset="0"/>
              </a:rPr>
              <a:t>]$</a:t>
            </a:r>
            <a:r>
              <a:rPr lang="en-US" sz="1500" dirty="0" err="1">
                <a:solidFill>
                  <a:srgbClr val="000000"/>
                </a:solidFill>
                <a:latin typeface="Courier New" panose="02070309020205020404" pitchFamily="49" charset="0"/>
              </a:rPr>
              <a:t>Sepal.Length</a:t>
            </a:r>
            <a:r>
              <a:rPr lang="en-US" sz="1500" b="1" dirty="0">
                <a:solidFill>
                  <a:srgbClr val="000080"/>
                </a:solidFill>
                <a:latin typeface="Courier New" panose="02070309020205020404" pitchFamily="49" charset="0"/>
              </a:rPr>
              <a:t>))</a:t>
            </a:r>
            <a:r>
              <a:rPr lang="en-US" sz="1500" dirty="0">
                <a:solidFill>
                  <a:srgbClr val="000000"/>
                </a:solidFill>
                <a:latin typeface="Courier New" panose="02070309020205020404" pitchFamily="49" charset="0"/>
              </a:rPr>
              <a:t> </a:t>
            </a:r>
          </a:p>
          <a:p>
            <a:r>
              <a:rPr lang="en-US" sz="1500" b="1" dirty="0">
                <a:solidFill>
                  <a:srgbClr val="000000"/>
                </a:solidFill>
                <a:latin typeface="Courier New" panose="02070309020205020404" pitchFamily="49" charset="0"/>
              </a:rPr>
              <a:t>  </a:t>
            </a:r>
            <a:r>
              <a:rPr lang="en-US" sz="1500" b="1" dirty="0">
                <a:solidFill>
                  <a:srgbClr val="000080"/>
                </a:solidFill>
                <a:latin typeface="Courier New" panose="02070309020205020404" pitchFamily="49" charset="0"/>
              </a:rPr>
              <a:t>}</a:t>
            </a:r>
            <a:endParaRPr lang="en-US" sz="15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5.006 5.936 6.588</a:t>
            </a:r>
          </a:p>
        </p:txBody>
      </p:sp>
      <p:sp>
        <p:nvSpPr>
          <p:cNvPr id="4" name="Rectangle 3"/>
          <p:cNvSpPr/>
          <p:nvPr/>
        </p:nvSpPr>
        <p:spPr>
          <a:xfrm>
            <a:off x="4038600" y="5285571"/>
            <a:ext cx="3505200" cy="1077218"/>
          </a:xfrm>
          <a:prstGeom prst="rect">
            <a:avLst/>
          </a:prstGeom>
        </p:spPr>
        <p:txBody>
          <a:bodyPr wrap="square">
            <a:spAutoFit/>
          </a:bodyPr>
          <a:lstStyle/>
          <a:p>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while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print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endParaRPr lang="en-US" sz="1600" dirty="0"/>
          </a:p>
        </p:txBody>
      </p:sp>
    </p:spTree>
    <p:extLst>
      <p:ext uri="{BB962C8B-B14F-4D97-AF65-F5344CB8AC3E}">
        <p14:creationId xmlns:p14="http://schemas.microsoft.com/office/powerpoint/2010/main" val="202263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352853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Apply family of functions</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381000" y="677882"/>
            <a:ext cx="8382000" cy="6093976"/>
          </a:xfrm>
          <a:prstGeom prst="rect">
            <a:avLst/>
          </a:prstGeom>
        </p:spPr>
        <p:txBody>
          <a:bodyPr wrap="square">
            <a:spAutoFit/>
          </a:bodyPr>
          <a:lstStyle/>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p>
          <a:p>
            <a:r>
              <a:rPr lang="en-US" sz="1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Use “apply” to sum rows and columns of a </a:t>
            </a:r>
            <a:r>
              <a:rPr lang="en-US" dirty="0" err="1">
                <a:latin typeface="Times New Roman" panose="02020603050405020304" pitchFamily="18" charset="0"/>
                <a:cs typeface="Times New Roman" panose="02020603050405020304" pitchFamily="18" charset="0"/>
              </a:rPr>
              <a:t>data.frame</a:t>
            </a:r>
            <a:endParaRPr lang="en-US" dirty="0">
              <a:latin typeface="Times New Roman" panose="02020603050405020304" pitchFamily="18" charset="0"/>
              <a:cs typeface="Times New Roman" panose="02020603050405020304" pitchFamily="18" charset="0"/>
            </a:endParaRPr>
          </a:p>
          <a:p>
            <a:endParaRPr lang="en-US" sz="1000" dirty="0">
              <a:solidFill>
                <a:srgbClr val="8000FF"/>
              </a:solidFill>
              <a:latin typeface="Courier New" panose="02070309020205020404" pitchFamily="49" charset="0"/>
            </a:endParaRPr>
          </a:p>
          <a:p>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4</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MARGIN</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FUN</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rows</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4</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MARGIN</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 FUN</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columns</a:t>
            </a:r>
            <a:endParaRPr lang="en-US" sz="1600" dirty="0"/>
          </a:p>
          <a:p>
            <a:r>
              <a:rPr lang="en-US" sz="1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tapply</a:t>
            </a:r>
            <a:r>
              <a:rPr lang="en-US" dirty="0">
                <a:latin typeface="Times New Roman" panose="02020603050405020304" pitchFamily="18" charset="0"/>
                <a:cs typeface="Times New Roman" panose="02020603050405020304" pitchFamily="18" charset="0"/>
              </a:rPr>
              <a:t>” to return an aggregated mean </a:t>
            </a:r>
          </a:p>
          <a:p>
            <a:r>
              <a:rPr lang="en-US" sz="1600" dirty="0" err="1">
                <a:solidFill>
                  <a:srgbClr val="8000FF"/>
                </a:solidFill>
                <a:latin typeface="Courier New" panose="02070309020205020404" pitchFamily="49" charset="0"/>
              </a:rPr>
              <a:t>tapply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iris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Sepal.Length</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iris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Species</a:t>
            </a:r>
            <a:r>
              <a:rPr lang="en-US" sz="1600" dirty="0">
                <a:solidFill>
                  <a:srgbClr val="000000"/>
                </a:solidFill>
                <a:latin typeface="Courier New" panose="02070309020205020404" pitchFamily="49" charset="0"/>
              </a:rPr>
              <a:t>, FUN</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endParaRPr lang="en-US" sz="1200" b="1" dirty="0">
              <a:latin typeface="Times New Roman" panose="02020603050405020304" pitchFamily="18" charset="0"/>
              <a:cs typeface="Times New Roman" panose="02020603050405020304" pitchFamily="18" charset="0"/>
            </a:endParaRPr>
          </a:p>
          <a:p>
            <a:r>
              <a:rPr lang="en-US" sz="1200" dirty="0" err="1">
                <a:solidFill>
                  <a:srgbClr val="0070C0"/>
                </a:solidFill>
                <a:latin typeface="Times New Roman" panose="02020603050405020304" pitchFamily="18" charset="0"/>
                <a:cs typeface="Times New Roman" panose="02020603050405020304" pitchFamily="18" charset="0"/>
              </a:rPr>
              <a:t>Setosa</a:t>
            </a:r>
            <a:r>
              <a:rPr lang="en-US" sz="1200" dirty="0">
                <a:solidFill>
                  <a:srgbClr val="0070C0"/>
                </a:solidFill>
                <a:latin typeface="Times New Roman" panose="02020603050405020304" pitchFamily="18" charset="0"/>
                <a:cs typeface="Times New Roman" panose="02020603050405020304" pitchFamily="18" charset="0"/>
              </a:rPr>
              <a:t>	versicolor	</a:t>
            </a:r>
            <a:r>
              <a:rPr lang="en-US" sz="1200" dirty="0" err="1">
                <a:solidFill>
                  <a:srgbClr val="0070C0"/>
                </a:solidFill>
                <a:latin typeface="Times New Roman" panose="02020603050405020304" pitchFamily="18" charset="0"/>
                <a:cs typeface="Times New Roman" panose="02020603050405020304" pitchFamily="18" charset="0"/>
              </a:rPr>
              <a:t>virginica</a:t>
            </a:r>
            <a:r>
              <a:rPr lang="en-US" sz="1200" dirty="0">
                <a:solidFill>
                  <a:srgbClr val="0070C0"/>
                </a:solidFill>
                <a:latin typeface="Times New Roman" panose="02020603050405020304" pitchFamily="18" charset="0"/>
                <a:cs typeface="Times New Roman" panose="02020603050405020304" pitchFamily="18" charset="0"/>
              </a:rPr>
              <a:t> </a:t>
            </a:r>
          </a:p>
          <a:p>
            <a:r>
              <a:rPr lang="en-US" sz="1200" dirty="0">
                <a:solidFill>
                  <a:srgbClr val="0070C0"/>
                </a:solidFill>
                <a:latin typeface="Times New Roman" panose="02020603050405020304" pitchFamily="18" charset="0"/>
                <a:cs typeface="Times New Roman" panose="02020603050405020304" pitchFamily="18" charset="0"/>
              </a:rPr>
              <a:t>5.006	5.936	6.588 </a:t>
            </a:r>
          </a:p>
          <a:p>
            <a:endParaRPr lang="en-US" sz="1200" dirty="0">
              <a:solidFill>
                <a:srgbClr val="0070C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lapply</a:t>
            </a:r>
            <a:r>
              <a:rPr lang="en-US" dirty="0">
                <a:latin typeface="Times New Roman" panose="02020603050405020304" pitchFamily="18" charset="0"/>
                <a:cs typeface="Times New Roman" panose="02020603050405020304" pitchFamily="18" charset="0"/>
              </a:rPr>
              <a:t>” to return the mean of each list object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Sepal.Length</a:t>
            </a:r>
            <a:r>
              <a:rPr lang="en-US" dirty="0">
                <a:latin typeface="Times New Roman" panose="02020603050405020304" pitchFamily="18" charset="0"/>
                <a:cs typeface="Times New Roman" panose="02020603050405020304" pitchFamily="18" charset="0"/>
              </a:rPr>
              <a:t> column</a:t>
            </a:r>
          </a:p>
          <a:p>
            <a:endParaRPr lang="en-US" sz="1000" dirty="0">
              <a:latin typeface="Times New Roman" panose="02020603050405020304" pitchFamily="18" charset="0"/>
              <a:cs typeface="Times New Roman" panose="02020603050405020304" pitchFamily="18" charset="0"/>
            </a:endParaRPr>
          </a:p>
          <a:p>
            <a:r>
              <a:rPr lang="en-US" dirty="0" err="1">
                <a:solidFill>
                  <a:srgbClr val="000000"/>
                </a:solidFill>
                <a:latin typeface="Courier New" panose="02070309020205020404" pitchFamily="49" charset="0"/>
              </a:rPr>
              <a:t>spp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a:solidFill>
                  <a:srgbClr val="0000FF"/>
                </a:solidFill>
                <a:latin typeface="Courier New" panose="02070309020205020404" pitchFamily="49" charset="0"/>
              </a:rPr>
              <a:t>  for</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in</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unique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iris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Species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spp</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iris</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iris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Species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8000FF"/>
                </a:solidFill>
                <a:latin typeface="Courier New" panose="02070309020205020404" pitchFamily="49" charset="0"/>
              </a:rPr>
              <a:t>lapply</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dirty="0">
                <a:solidFill>
                  <a:srgbClr val="000000"/>
                </a:solidFill>
                <a:latin typeface="Courier New" panose="02070309020205020404" pitchFamily="49" charset="0"/>
              </a:rPr>
              <a:t>, FUN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mean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Sepal.Length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endParaRPr lang="en-US" sz="1000" b="1" dirty="0">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a:t>
            </a:r>
            <a:r>
              <a:rPr lang="en-US" sz="1200" b="1" dirty="0" err="1">
                <a:solidFill>
                  <a:srgbClr val="0070C0"/>
                </a:solidFill>
                <a:latin typeface="Times New Roman" panose="02020603050405020304" pitchFamily="18" charset="0"/>
                <a:cs typeface="Times New Roman" panose="02020603050405020304" pitchFamily="18" charset="0"/>
              </a:rPr>
              <a:t>setosa</a:t>
            </a:r>
            <a:endParaRPr lang="en-US" sz="12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[1] 5.006</a:t>
            </a:r>
          </a:p>
          <a:p>
            <a:endParaRPr lang="en-US" sz="10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$versicolor</a:t>
            </a:r>
          </a:p>
          <a:p>
            <a:r>
              <a:rPr lang="en-US" sz="1200" b="1" dirty="0">
                <a:solidFill>
                  <a:srgbClr val="0070C0"/>
                </a:solidFill>
                <a:latin typeface="Times New Roman" panose="02020603050405020304" pitchFamily="18" charset="0"/>
                <a:cs typeface="Times New Roman" panose="02020603050405020304" pitchFamily="18" charset="0"/>
              </a:rPr>
              <a:t>[1] 5.936</a:t>
            </a:r>
          </a:p>
          <a:p>
            <a:endParaRPr lang="en-US" sz="10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a:t>
            </a:r>
            <a:r>
              <a:rPr lang="en-US" sz="1200" b="1" dirty="0" err="1">
                <a:solidFill>
                  <a:srgbClr val="0070C0"/>
                </a:solidFill>
                <a:latin typeface="Times New Roman" panose="02020603050405020304" pitchFamily="18" charset="0"/>
                <a:cs typeface="Times New Roman" panose="02020603050405020304" pitchFamily="18" charset="0"/>
              </a:rPr>
              <a:t>virginica</a:t>
            </a:r>
            <a:endParaRPr lang="en-US" sz="1200" b="1" dirty="0">
              <a:solidFill>
                <a:srgbClr val="0070C0"/>
              </a:solidFill>
              <a:latin typeface="Times New Roman" panose="02020603050405020304" pitchFamily="18" charset="0"/>
              <a:cs typeface="Times New Roman" panose="02020603050405020304" pitchFamily="18" charset="0"/>
            </a:endParaRPr>
          </a:p>
          <a:p>
            <a:r>
              <a:rPr lang="en-US" sz="1200" b="1" dirty="0">
                <a:solidFill>
                  <a:srgbClr val="0070C0"/>
                </a:solidFill>
                <a:latin typeface="Times New Roman" panose="02020603050405020304" pitchFamily="18" charset="0"/>
                <a:cs typeface="Times New Roman" panose="02020603050405020304" pitchFamily="18" charset="0"/>
              </a:rPr>
              <a:t>[1] 6.588</a:t>
            </a:r>
          </a:p>
        </p:txBody>
      </p:sp>
    </p:spTree>
    <p:extLst>
      <p:ext uri="{BB962C8B-B14F-4D97-AF65-F5344CB8AC3E}">
        <p14:creationId xmlns:p14="http://schemas.microsoft.com/office/powerpoint/2010/main" val="2612078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20695"/>
            <a:ext cx="14847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Functions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381000" y="903268"/>
            <a:ext cx="8458200" cy="5632311"/>
          </a:xfrm>
          <a:prstGeom prst="rect">
            <a:avLst/>
          </a:prstGeom>
        </p:spPr>
        <p:txBody>
          <a:bodyPr wrap="square">
            <a:spAutoFit/>
          </a:bodyPr>
          <a:lstStyle/>
          <a:p>
            <a:r>
              <a:rPr lang="en-US" sz="2700" b="1" dirty="0">
                <a:latin typeface="Times New Roman" panose="02020603050405020304" pitchFamily="18" charset="0"/>
                <a:cs typeface="Times New Roman" panose="02020603050405020304" pitchFamily="18" charset="0"/>
              </a:rPr>
              <a:t>Scoping</a:t>
            </a:r>
            <a:r>
              <a:rPr lang="en-US" sz="2700" dirty="0">
                <a:latin typeface="Times New Roman" panose="02020603050405020304" pitchFamily="18" charset="0"/>
                <a:cs typeface="Times New Roman" panose="02020603050405020304" pitchFamily="18" charset="0"/>
              </a:rPr>
              <a:t> is the assignment or evaluation of a variable (</a:t>
            </a:r>
            <a:r>
              <a:rPr lang="en-US" sz="2700" dirty="0" err="1">
                <a:latin typeface="Times New Roman" panose="02020603050405020304" pitchFamily="18" charset="0"/>
                <a:cs typeface="Times New Roman" panose="02020603050405020304" pitchFamily="18" charset="0"/>
              </a:rPr>
              <a:t>eg.</a:t>
            </a:r>
            <a:r>
              <a:rPr lang="en-US" sz="2700" dirty="0">
                <a:latin typeface="Times New Roman" panose="02020603050405020304" pitchFamily="18" charset="0"/>
                <a:cs typeface="Times New Roman" panose="02020603050405020304" pitchFamily="18" charset="0"/>
              </a:rPr>
              <a:t>, x) and is associated with the R namespace convention. Careful to not use variable names that are in the global namespace environment (</a:t>
            </a:r>
            <a:r>
              <a:rPr lang="en-US" sz="2700" dirty="0" err="1">
                <a:latin typeface="Times New Roman" panose="02020603050405020304" pitchFamily="18" charset="0"/>
                <a:cs typeface="Times New Roman" panose="02020603050405020304" pitchFamily="18" charset="0"/>
              </a:rPr>
              <a:t>eg.</a:t>
            </a:r>
            <a:r>
              <a:rPr lang="en-US" sz="2700" dirty="0">
                <a:latin typeface="Times New Roman" panose="02020603050405020304" pitchFamily="18" charset="0"/>
                <a:cs typeface="Times New Roman" panose="02020603050405020304" pitchFamily="18" charset="0"/>
              </a:rPr>
              <a:t>, c, data, …)</a:t>
            </a:r>
          </a:p>
          <a:p>
            <a:endParaRPr lang="en-US" sz="12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Validation</a:t>
            </a:r>
            <a:r>
              <a:rPr lang="en-US" sz="2700" dirty="0">
                <a:latin typeface="Times New Roman" panose="02020603050405020304" pitchFamily="18" charset="0"/>
                <a:cs typeface="Times New Roman" panose="02020603050405020304" pitchFamily="18" charset="0"/>
              </a:rPr>
              <a:t> is error handling in the function before execution (</a:t>
            </a:r>
            <a:r>
              <a:rPr lang="en-US" sz="2700" dirty="0" err="1">
                <a:latin typeface="Times New Roman" panose="02020603050405020304" pitchFamily="18" charset="0"/>
                <a:cs typeface="Times New Roman" panose="02020603050405020304" pitchFamily="18" charset="0"/>
              </a:rPr>
              <a:t>eg.</a:t>
            </a:r>
            <a:r>
              <a:rPr lang="en-US" sz="2700" dirty="0">
                <a:latin typeface="Times New Roman" panose="02020603050405020304" pitchFamily="18" charset="0"/>
                <a:cs typeface="Times New Roman" panose="02020603050405020304" pitchFamily="18" charset="0"/>
              </a:rPr>
              <a:t>, check that x is numeric).</a:t>
            </a:r>
          </a:p>
          <a:p>
            <a:endParaRPr lang="en-US" sz="12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Assignment</a:t>
            </a:r>
            <a:r>
              <a:rPr lang="en-US" sz="2700" dirty="0">
                <a:latin typeface="Times New Roman" panose="02020603050405020304" pitchFamily="18" charset="0"/>
                <a:cs typeface="Times New Roman" panose="02020603050405020304" pitchFamily="18" charset="0"/>
              </a:rPr>
              <a:t> is the creation and class definition of output  (</a:t>
            </a:r>
            <a:r>
              <a:rPr lang="en-US" sz="2700" dirty="0" err="1">
                <a:latin typeface="Times New Roman" panose="02020603050405020304" pitchFamily="18" charset="0"/>
                <a:cs typeface="Times New Roman" panose="02020603050405020304" pitchFamily="18" charset="0"/>
              </a:rPr>
              <a:t>eg.</a:t>
            </a:r>
            <a:r>
              <a:rPr lang="en-US" sz="2700" dirty="0">
                <a:latin typeface="Times New Roman" panose="02020603050405020304" pitchFamily="18" charset="0"/>
                <a:cs typeface="Times New Roman" panose="02020603050405020304" pitchFamily="18" charset="0"/>
              </a:rPr>
              <a:t>, making sure that output is numeric)</a:t>
            </a:r>
          </a:p>
          <a:p>
            <a:endParaRPr lang="en-US" sz="1200" dirty="0">
              <a:latin typeface="Times New Roman" panose="02020603050405020304" pitchFamily="18" charset="0"/>
              <a:cs typeface="Times New Roman" panose="02020603050405020304" pitchFamily="18" charset="0"/>
            </a:endParaRPr>
          </a:p>
          <a:p>
            <a:r>
              <a:rPr lang="en-US" sz="2700" b="1" dirty="0">
                <a:latin typeface="Times New Roman" panose="02020603050405020304" pitchFamily="18" charset="0"/>
                <a:cs typeface="Times New Roman" panose="02020603050405020304" pitchFamily="18" charset="0"/>
              </a:rPr>
              <a:t>Environment</a:t>
            </a:r>
            <a:r>
              <a:rPr lang="en-US" sz="2700" dirty="0">
                <a:latin typeface="Times New Roman" panose="02020603050405020304" pitchFamily="18" charset="0"/>
                <a:cs typeface="Times New Roman" panose="02020603050405020304" pitchFamily="18" charset="0"/>
              </a:rPr>
              <a:t> contains arguments and objects within a function environment. If an object is not found, then it looks in the global environment. Global objects will not be overwritten.</a:t>
            </a:r>
          </a:p>
        </p:txBody>
      </p:sp>
    </p:spTree>
    <p:extLst>
      <p:ext uri="{BB962C8B-B14F-4D97-AF65-F5344CB8AC3E}">
        <p14:creationId xmlns:p14="http://schemas.microsoft.com/office/powerpoint/2010/main" val="225154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14847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Functions</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228600" y="810935"/>
            <a:ext cx="8534400" cy="5632311"/>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Object, arguments, body  OR  </a:t>
            </a:r>
            <a:r>
              <a:rPr lang="en-US" dirty="0">
                <a:solidFill>
                  <a:srgbClr val="000000"/>
                </a:solidFill>
                <a:latin typeface="Courier New" panose="02070309020205020404" pitchFamily="49" charset="0"/>
              </a:rPr>
              <a:t>object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arguments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body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sz="2000"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a mean function we need two components </a:t>
            </a:r>
            <a:r>
              <a:rPr lang="en-US" sz="2000" b="1" dirty="0">
                <a:latin typeface="Times New Roman" panose="02020603050405020304" pitchFamily="18" charset="0"/>
                <a:cs typeface="Times New Roman" panose="02020603050405020304" pitchFamily="18" charset="0"/>
              </a:rPr>
              <a:t>1/N</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sum of x</a:t>
            </a:r>
          </a:p>
          <a:p>
            <a:endParaRPr lang="en-US" sz="1200" dirty="0">
              <a:latin typeface="Times New Roman" panose="02020603050405020304" pitchFamily="18" charset="0"/>
              <a:cs typeface="Times New Roman" panose="02020603050405020304" pitchFamily="18" charset="0"/>
            </a:endParaRPr>
          </a:p>
          <a:p>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endParaRPr lang="en-US" sz="1600" dirty="0"/>
          </a:p>
          <a:p>
            <a:endParaRPr lang="en-US" sz="20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my.mean</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Let’s look at expanding the function to check validity of x and remove NA values. </a:t>
            </a:r>
          </a:p>
          <a:p>
            <a:endParaRPr lang="en-US" sz="20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my.mean</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na.rm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TRUE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FF"/>
                </a:solidFill>
                <a:latin typeface="Courier New" panose="02070309020205020404" pitchFamily="49" charset="0"/>
              </a:rPr>
              <a:t>  if</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stop</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"x is not 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validation</a:t>
            </a:r>
            <a:r>
              <a:rPr lang="en-US" sz="1600" dirty="0">
                <a:solidFill>
                  <a:srgbClr val="000000"/>
                </a:solidFill>
                <a:latin typeface="Courier New" panose="02070309020205020404" pitchFamily="49" charset="0"/>
              </a:rPr>
              <a:t> </a:t>
            </a:r>
          </a:p>
          <a:p>
            <a:r>
              <a:rPr lang="en-US" sz="1600" b="1" dirty="0">
                <a:solidFill>
                  <a:srgbClr val="0000FF"/>
                </a:solidFill>
                <a:latin typeface="Courier New" panose="02070309020205020404" pitchFamily="49" charset="0"/>
              </a:rPr>
              <a:t>  if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na.rm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is.na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scoping</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as.vector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assignment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endParaRPr lang="en-US" sz="1600" dirty="0"/>
          </a:p>
          <a:p>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502308" y="1447800"/>
                <a:ext cx="1402692"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𝜇</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𝑁</m:t>
                          </m:r>
                        </m:den>
                      </m:f>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𝑁</m:t>
                          </m:r>
                        </m:sup>
                        <m:e>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nary>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02308" y="1447800"/>
                <a:ext cx="1402692" cy="87665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53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87708"/>
            <a:ext cx="8382000" cy="4832092"/>
          </a:xfrm>
          <a:prstGeom prst="rect">
            <a:avLst/>
          </a:prstGeom>
        </p:spPr>
        <p:txBody>
          <a:bodyPr wrap="square">
            <a:spAutoFit/>
          </a:bodyPr>
          <a:lstStyle/>
          <a:p>
            <a:r>
              <a:rPr lang="en-US" sz="2200" b="1" dirty="0">
                <a:latin typeface="Times New Roman" panose="02020603050405020304" pitchFamily="18" charset="0"/>
                <a:cs typeface="Times New Roman" panose="02020603050405020304" pitchFamily="18" charset="0"/>
              </a:rPr>
              <a:t>Mapping a function –</a:t>
            </a:r>
            <a:r>
              <a:rPr lang="en-US" sz="2200" dirty="0">
                <a:latin typeface="Times New Roman" panose="02020603050405020304" pitchFamily="18" charset="0"/>
                <a:cs typeface="Times New Roman" panose="02020603050405020304" pitchFamily="18" charset="0"/>
              </a:rPr>
              <a:t> Before writing a function define the procedural steps need to accomplish the output. Do not think of this in terms of R functions but, rather the output needed in each step.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Dissecting a function</a:t>
            </a:r>
            <a:r>
              <a:rPr lang="en-US" sz="2200" dirty="0">
                <a:latin typeface="Times New Roman" panose="02020603050405020304" pitchFamily="18" charset="0"/>
                <a:cs typeface="Times New Roman" panose="02020603050405020304" pitchFamily="18" charset="0"/>
              </a:rPr>
              <a:t> – Dissecting existing functions is a critical skill. This involves:</a:t>
            </a:r>
          </a:p>
          <a:p>
            <a:r>
              <a:rPr lang="en-US" sz="2200" dirty="0">
                <a:latin typeface="Times New Roman" panose="02020603050405020304" pitchFamily="18" charset="0"/>
                <a:cs typeface="Times New Roman" panose="02020603050405020304" pitchFamily="18" charset="0"/>
              </a:rPr>
              <a:t> </a:t>
            </a:r>
          </a:p>
          <a:p>
            <a:pPr marL="457200" indent="-457200">
              <a:buAutoNum type="arabicParenR"/>
            </a:pPr>
            <a:r>
              <a:rPr lang="en-US" sz="2200" dirty="0">
                <a:latin typeface="Times New Roman" panose="02020603050405020304" pitchFamily="18" charset="0"/>
                <a:cs typeface="Times New Roman" panose="02020603050405020304" pitchFamily="18" charset="0"/>
              </a:rPr>
              <a:t>Defining the required parameters (arguments) using the correct object classes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x =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object, d = single numeric value)</a:t>
            </a:r>
          </a:p>
          <a:p>
            <a:pPr marL="457200" indent="-457200">
              <a:buAutoNum type="arabicParenR"/>
            </a:pPr>
            <a:r>
              <a:rPr lang="en-US" sz="2200" dirty="0">
                <a:latin typeface="Times New Roman" panose="02020603050405020304" pitchFamily="18" charset="0"/>
                <a:cs typeface="Times New Roman" panose="02020603050405020304" pitchFamily="18" charset="0"/>
              </a:rPr>
              <a:t>Stepping through the function.</a:t>
            </a:r>
          </a:p>
          <a:p>
            <a:pPr marL="457200" indent="-457200">
              <a:buAutoNum type="arabicParenR"/>
            </a:pPr>
            <a:r>
              <a:rPr lang="en-US" sz="2200" dirty="0">
                <a:latin typeface="Times New Roman" panose="02020603050405020304" pitchFamily="18" charset="0"/>
                <a:cs typeface="Times New Roman" panose="02020603050405020304" pitchFamily="18" charset="0"/>
              </a:rPr>
              <a:t>For each step in the function you must understand each function calls purpose and associated arguments as well as the resulting object classes.  </a:t>
            </a:r>
          </a:p>
          <a:p>
            <a:endParaRPr lang="en-US"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8600" y="300335"/>
            <a:ext cx="148470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Functions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87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file manipulation</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1964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90977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File manipulation</a:t>
            </a:r>
          </a:p>
        </p:txBody>
      </p:sp>
      <p:sp>
        <p:nvSpPr>
          <p:cNvPr id="3" name="TextBox 2"/>
          <p:cNvSpPr txBox="1"/>
          <p:nvPr/>
        </p:nvSpPr>
        <p:spPr>
          <a:xfrm>
            <a:off x="228600" y="685800"/>
            <a:ext cx="4419600" cy="6063198"/>
          </a:xfrm>
          <a:prstGeom prst="rect">
            <a:avLst/>
          </a:prstGeom>
          <a:noFill/>
        </p:spPr>
        <p:txBody>
          <a:bodyPr wrap="square" rtlCol="0">
            <a:spAutoFit/>
          </a:bodyPr>
          <a:lstStyle/>
          <a:p>
            <a:r>
              <a:rPr lang="en-US" sz="1600" dirty="0">
                <a:solidFill>
                  <a:srgbClr val="008000"/>
                </a:solidFill>
                <a:effectLst/>
                <a:latin typeface="Courier New" panose="02070309020205020404" pitchFamily="49" charset="0"/>
              </a:rPr>
              <a:t>set working directory</a:t>
            </a:r>
            <a:r>
              <a:rPr lang="en-US" sz="1600" dirty="0">
                <a:solidFill>
                  <a:srgbClr val="000000"/>
                </a:solidFill>
                <a:effectLst/>
                <a:latin typeface="Courier New" panose="02070309020205020404" pitchFamily="49" charset="0"/>
              </a:rPr>
              <a:t> </a:t>
            </a:r>
            <a:r>
              <a:rPr lang="en-US" sz="1600" dirty="0" err="1">
                <a:solidFill>
                  <a:srgbClr val="8000FF"/>
                </a:solidFill>
                <a:effectLst/>
                <a:latin typeface="Courier New" panose="02070309020205020404" pitchFamily="49" charset="0"/>
              </a:rPr>
              <a:t>setwd</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"C:/Users"</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endParaRPr lang="en-US" sz="1600" dirty="0">
              <a:solidFill>
                <a:srgbClr val="008000"/>
              </a:solidFill>
              <a:latin typeface="Courier New" panose="02070309020205020404" pitchFamily="49" charset="0"/>
            </a:endParaRPr>
          </a:p>
          <a:p>
            <a:r>
              <a:rPr lang="en-US" sz="1600" dirty="0">
                <a:solidFill>
                  <a:srgbClr val="008000"/>
                </a:solidFill>
                <a:effectLst/>
                <a:latin typeface="Courier New" panose="02070309020205020404" pitchFamily="49" charset="0"/>
              </a:rPr>
              <a:t>get current working directory</a:t>
            </a:r>
            <a:r>
              <a:rPr lang="en-US" sz="1600" dirty="0">
                <a:solidFill>
                  <a:srgbClr val="000000"/>
                </a:solidFill>
                <a:effectLst/>
                <a:latin typeface="Courier New" panose="02070309020205020404" pitchFamily="49" charset="0"/>
              </a:rPr>
              <a:t> </a:t>
            </a:r>
          </a:p>
          <a:p>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endParaRPr lang="en-US" sz="1600" dirty="0">
              <a:solidFill>
                <a:srgbClr val="008000"/>
              </a:solidFill>
              <a:effectLst/>
              <a:latin typeface="Courier New" panose="02070309020205020404" pitchFamily="49" charset="0"/>
            </a:endParaRPr>
          </a:p>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Construct file path </a:t>
            </a:r>
            <a:r>
              <a:rPr lang="en-US" sz="1600" dirty="0" err="1">
                <a:solidFill>
                  <a:srgbClr val="000000"/>
                </a:solidFill>
                <a:effectLst/>
                <a:latin typeface="Courier New" panose="02070309020205020404" pitchFamily="49" charset="0"/>
              </a:rPr>
              <a:t>file.path</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"C:/mydir"</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"newfile.txt"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a:solidFill>
                  <a:srgbClr val="008000"/>
                </a:solidFill>
                <a:effectLst/>
                <a:latin typeface="Courier New" panose="02070309020205020404" pitchFamily="49" charset="0"/>
              </a:rPr>
              <a:t>Create new directory</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dir.create</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a:t>
            </a:r>
            <a:r>
              <a:rPr lang="en-US" sz="1600" dirty="0" err="1">
                <a:solidFill>
                  <a:srgbClr val="808080"/>
                </a:solidFill>
                <a:effectLst/>
                <a:latin typeface="Courier New" panose="02070309020205020404" pitchFamily="49" charset="0"/>
              </a:rPr>
              <a:t>new_folder</a:t>
            </a:r>
            <a:r>
              <a:rPr lang="en-US" sz="1600" dirty="0">
                <a:solidFill>
                  <a:srgbClr val="808080"/>
                </a:solidFill>
                <a:effectLst/>
                <a:latin typeface="Courier New" panose="02070309020205020404" pitchFamily="49" charset="0"/>
              </a:rPr>
              <a: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endParaRPr lang="en-US" sz="1600" dirty="0">
              <a:solidFill>
                <a:srgbClr val="008000"/>
              </a:solidFill>
              <a:latin typeface="Courier New" panose="02070309020205020404" pitchFamily="49" charset="0"/>
            </a:endParaRPr>
          </a:p>
          <a:p>
            <a:r>
              <a:rPr lang="en-US" sz="1600" dirty="0">
                <a:solidFill>
                  <a:srgbClr val="008000"/>
                </a:solidFill>
                <a:effectLst/>
                <a:latin typeface="Courier New" panose="02070309020205020404" pitchFamily="49" charset="0"/>
              </a:rPr>
              <a:t>Copy a file to new location</a:t>
            </a:r>
            <a:r>
              <a:rPr lang="en-US" sz="1600" dirty="0">
                <a:solidFill>
                  <a:srgbClr val="000000"/>
                </a:solidFill>
                <a:effectLst/>
                <a:latin typeface="Courier New" panose="02070309020205020404" pitchFamily="49" charset="0"/>
              </a:rPr>
              <a:t> </a:t>
            </a:r>
          </a:p>
          <a:p>
            <a:endParaRPr lang="en-US" sz="1600" dirty="0">
              <a:solidFill>
                <a:srgbClr val="000000"/>
              </a:solidFill>
              <a:effectLst/>
              <a:latin typeface="Courier New" panose="02070309020205020404" pitchFamily="49" charset="0"/>
            </a:endParaRPr>
          </a:p>
          <a:p>
            <a:r>
              <a:rPr lang="en-US" sz="1600" dirty="0" err="1">
                <a:solidFill>
                  <a:srgbClr val="000000"/>
                </a:solidFill>
                <a:effectLst/>
                <a:latin typeface="Courier New" panose="02070309020205020404" pitchFamily="49" charset="0"/>
              </a:rPr>
              <a:t>file.copy</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"newfile.txt"</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"C:/spatialR"</a:t>
            </a:r>
            <a:r>
              <a:rPr lang="en-US" sz="1600" b="1" dirty="0">
                <a:solidFill>
                  <a:srgbClr val="000080"/>
                </a:solidFill>
                <a:effectLst/>
                <a:latin typeface="Courier New" panose="02070309020205020404" pitchFamily="49" charset="0"/>
              </a:rPr>
              <a:t>)</a:t>
            </a:r>
            <a:endParaRPr lang="en-US" sz="1600" dirty="0">
              <a:solidFill>
                <a:srgbClr val="000000"/>
              </a:solidFill>
              <a:effectLst/>
              <a:latin typeface="Courier New" panose="02070309020205020404" pitchFamily="49" charset="0"/>
            </a:endParaRPr>
          </a:p>
          <a:p>
            <a:endParaRPr lang="en-US" sz="1600" dirty="0">
              <a:solidFill>
                <a:srgbClr val="000000"/>
              </a:solidFill>
              <a:latin typeface="Courier New" panose="02070309020205020404" pitchFamily="49" charset="0"/>
            </a:endParaRPr>
          </a:p>
          <a:p>
            <a:r>
              <a:rPr lang="en-US" sz="1600" dirty="0">
                <a:solidFill>
                  <a:srgbClr val="008000"/>
                </a:solidFill>
                <a:effectLst/>
                <a:latin typeface="Courier New" panose="02070309020205020404" pitchFamily="49" charset="0"/>
              </a:rPr>
              <a:t>Create new empty file</a:t>
            </a:r>
            <a:endParaRPr lang="en-US" sz="1600" dirty="0">
              <a:solidFill>
                <a:srgbClr val="000000"/>
              </a:solidFill>
              <a:effectLst/>
              <a:latin typeface="Courier New" panose="02070309020205020404" pitchFamily="49" charset="0"/>
            </a:endParaRPr>
          </a:p>
          <a:p>
            <a:r>
              <a:rPr lang="en-US" sz="1600" dirty="0" err="1">
                <a:solidFill>
                  <a:srgbClr val="8000FF"/>
                </a:solidFill>
                <a:latin typeface="Courier New" panose="02070309020205020404" pitchFamily="49" charset="0"/>
              </a:rPr>
              <a:t>file.create</a:t>
            </a:r>
            <a:r>
              <a:rPr lang="en-US" sz="1600"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"newfile.txt"</a:t>
            </a:r>
            <a:r>
              <a:rPr lang="en-US" sz="1600" dirty="0">
                <a:solidFill>
                  <a:srgbClr val="000080"/>
                </a:solidFill>
                <a:effectLst/>
                <a:latin typeface="Courier New" panose="02070309020205020404" pitchFamily="49" charset="0"/>
              </a:rPr>
              <a:t>)</a:t>
            </a:r>
            <a:endParaRPr lang="en-US" sz="1600" dirty="0">
              <a:solidFill>
                <a:srgbClr val="000000"/>
              </a:solidFill>
              <a:effectLst/>
              <a:latin typeface="Courier New" panose="02070309020205020404" pitchFamily="49" charset="0"/>
            </a:endParaRPr>
          </a:p>
          <a:p>
            <a:endParaRPr lang="en-US" sz="1600" dirty="0">
              <a:solidFill>
                <a:srgbClr val="000000"/>
              </a:solidFill>
              <a:latin typeface="Courier New" panose="02070309020205020404" pitchFamily="49" charset="0"/>
            </a:endParaRPr>
          </a:p>
          <a:p>
            <a:r>
              <a:rPr lang="en-US" sz="1600" dirty="0" err="1">
                <a:solidFill>
                  <a:srgbClr val="8000FF"/>
                </a:solidFill>
                <a:effectLst/>
                <a:latin typeface="Courier New" panose="02070309020205020404" pitchFamily="49" charset="0"/>
              </a:rPr>
              <a:t>sapply</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paste0</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"file"</a:t>
            </a:r>
            <a:r>
              <a:rPr lang="en-US" sz="1600" dirty="0">
                <a:solidFill>
                  <a:srgbClr val="000000"/>
                </a:solidFill>
                <a:effectLst/>
                <a:latin typeface="Courier New" panose="02070309020205020404" pitchFamily="49" charset="0"/>
              </a:rPr>
              <a:t>, </a:t>
            </a:r>
            <a:r>
              <a:rPr lang="en-US" sz="1600" dirty="0">
                <a:solidFill>
                  <a:srgbClr val="FF8000"/>
                </a:solidFill>
                <a:effectLst/>
                <a:latin typeface="Courier New" panose="02070309020205020404" pitchFamily="49" charset="0"/>
              </a:rPr>
              <a:t>1</a:t>
            </a:r>
            <a:r>
              <a:rPr lang="en-US" sz="1600" b="1" dirty="0">
                <a:solidFill>
                  <a:srgbClr val="000080"/>
                </a:solidFill>
                <a:effectLst/>
                <a:latin typeface="Courier New" panose="02070309020205020404" pitchFamily="49" charset="0"/>
              </a:rPr>
              <a:t>:</a:t>
            </a:r>
            <a:r>
              <a:rPr lang="en-US" sz="1600" dirty="0">
                <a:solidFill>
                  <a:srgbClr val="FF8000"/>
                </a:solidFill>
                <a:effectLst/>
                <a:latin typeface="Courier New" panose="02070309020205020404" pitchFamily="49" charset="0"/>
              </a:rPr>
              <a:t>10</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".txt"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file.create</a:t>
            </a:r>
            <a:r>
              <a:rPr lang="en-US" sz="1600" b="1" dirty="0">
                <a:solidFill>
                  <a:srgbClr val="000080"/>
                </a:solidFill>
                <a:effectLst/>
                <a:latin typeface="Courier New" panose="02070309020205020404" pitchFamily="49" charset="0"/>
              </a:rPr>
              <a:t>)</a:t>
            </a:r>
            <a:endParaRPr lang="en-US" sz="1600" dirty="0">
              <a:effectLst/>
            </a:endParaRPr>
          </a:p>
          <a:p>
            <a:endParaRPr lang="en-US" sz="1600" dirty="0">
              <a:solidFill>
                <a:srgbClr val="000000"/>
              </a:solidFill>
              <a:latin typeface="Courier New" panose="02070309020205020404" pitchFamily="49" charset="0"/>
            </a:endParaRPr>
          </a:p>
        </p:txBody>
      </p:sp>
      <p:sp>
        <p:nvSpPr>
          <p:cNvPr id="4" name="TextBox 3"/>
          <p:cNvSpPr txBox="1"/>
          <p:nvPr/>
        </p:nvSpPr>
        <p:spPr>
          <a:xfrm>
            <a:off x="4724402" y="166092"/>
            <a:ext cx="4267198" cy="6401753"/>
          </a:xfrm>
          <a:prstGeom prst="rect">
            <a:avLst/>
          </a:prstGeom>
          <a:noFill/>
        </p:spPr>
        <p:txBody>
          <a:bodyPr wrap="square" rtlCol="0">
            <a:spAutoFit/>
          </a:bodyPr>
          <a:lstStyle/>
          <a:p>
            <a:endParaRPr lang="en-US" sz="10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List all the files in a directory</a:t>
            </a:r>
            <a:r>
              <a:rPr lang="en-US" sz="1600" dirty="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"C:/path/to/somewhere/else"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endParaRPr lang="en-US" sz="1600" dirty="0">
              <a:solidFill>
                <a:srgbClr val="008000"/>
              </a:solidFill>
              <a:latin typeface="Courier New" panose="02070309020205020404" pitchFamily="49" charset="0"/>
            </a:endParaRPr>
          </a:p>
          <a:p>
            <a:r>
              <a:rPr lang="en-US" sz="1600" dirty="0">
                <a:solidFill>
                  <a:srgbClr val="008000"/>
                </a:solidFill>
                <a:effectLst/>
                <a:latin typeface="Courier New" panose="02070309020205020404" pitchFamily="49" charset="0"/>
              </a:rPr>
              <a:t>list all files and sub-directories</a:t>
            </a:r>
          </a:p>
          <a:p>
            <a:endParaRPr lang="en-US" sz="1600" dirty="0">
              <a:solidFill>
                <a:srgbClr val="000000"/>
              </a:solidFill>
              <a:effectLst/>
              <a:latin typeface="Courier New" panose="02070309020205020404" pitchFamily="49" charset="0"/>
            </a:endParaRPr>
          </a:p>
          <a:p>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recursive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TRUE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full.names</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TRUE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endParaRPr lang="en-US" sz="1600" dirty="0">
              <a:solidFill>
                <a:srgbClr val="008000"/>
              </a:solidFill>
              <a:latin typeface="Courier New" panose="02070309020205020404" pitchFamily="49" charset="0"/>
            </a:endParaRPr>
          </a:p>
          <a:p>
            <a:r>
              <a:rPr lang="en-US" sz="1600" dirty="0">
                <a:solidFill>
                  <a:srgbClr val="008000"/>
                </a:solidFill>
                <a:effectLst/>
                <a:latin typeface="Courier New" panose="02070309020205020404" pitchFamily="49" charset="0"/>
              </a:rPr>
              <a:t>Using wildcard, following common expressions</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endParaRPr lang="en-US" sz="1600" dirty="0">
              <a:solidFill>
                <a:srgbClr val="000000"/>
              </a:solidFill>
              <a:effectLst/>
              <a:latin typeface="Courier New" panose="02070309020205020404" pitchFamily="49" charset="0"/>
            </a:endParaRPr>
          </a:p>
          <a:p>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8000FF"/>
                </a:solidFill>
                <a:effectLst/>
                <a:latin typeface="Courier New" panose="02070309020205020404" pitchFamily="49" charset="0"/>
              </a:rPr>
              <a:t>getwd</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a:t>
            </a:r>
            <a:r>
              <a:rPr lang="en-US" sz="1600" dirty="0" err="1">
                <a:solidFill>
                  <a:srgbClr val="808080"/>
                </a:solidFill>
                <a:effectLst/>
                <a:latin typeface="Courier New" panose="02070309020205020404" pitchFamily="49" charset="0"/>
              </a:rPr>
              <a:t>shp</a:t>
            </a:r>
            <a:r>
              <a:rPr lang="en-US" sz="1600" dirty="0">
                <a:solidFill>
                  <a:srgbClr val="808080"/>
                </a:solidFill>
                <a:effectLst/>
                <a:latin typeface="Courier New" panose="02070309020205020404" pitchFamily="49" charset="0"/>
              </a:rPr>
              <a: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 </a:t>
            </a:r>
          </a:p>
          <a:p>
            <a:r>
              <a:rPr lang="en-US" sz="1600" dirty="0">
                <a:solidFill>
                  <a:srgbClr val="008000"/>
                </a:solidFill>
                <a:effectLst/>
                <a:latin typeface="Courier New" panose="02070309020205020404" pitchFamily="49" charset="0"/>
              </a:rPr>
              <a:t>Now, say you want to read many shapefiles in a directory</a:t>
            </a:r>
            <a:r>
              <a:rPr lang="en-US" sz="1600" dirty="0">
                <a:solidFill>
                  <a:srgbClr val="000000"/>
                </a:solidFill>
                <a:effectLst/>
                <a:latin typeface="Courier New" panose="02070309020205020404" pitchFamily="49" charset="0"/>
              </a:rPr>
              <a:t> </a:t>
            </a:r>
          </a:p>
          <a:p>
            <a:endParaRPr lang="en-US" sz="1600" dirty="0">
              <a:solidFill>
                <a:srgbClr val="000000"/>
              </a:solidFill>
              <a:effectLst/>
              <a:latin typeface="Courier New" panose="02070309020205020404" pitchFamily="49" charset="0"/>
            </a:endParaRPr>
          </a:p>
          <a:p>
            <a:r>
              <a:rPr lang="en-US" sz="1600" dirty="0" err="1">
                <a:solidFill>
                  <a:srgbClr val="000000"/>
                </a:solidFill>
                <a:effectLst/>
                <a:latin typeface="Courier New" panose="02070309020205020404" pitchFamily="49" charset="0"/>
              </a:rPr>
              <a:t>ddir</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"C:/spatialR/data"</a:t>
            </a:r>
            <a:r>
              <a:rPr lang="en-US" sz="1600" dirty="0">
                <a:solidFill>
                  <a:srgbClr val="000000"/>
                </a:solidFill>
                <a:effectLst/>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err="1">
                <a:solidFill>
                  <a:srgbClr val="8000FF"/>
                </a:solidFill>
                <a:effectLst/>
                <a:latin typeface="Courier New" panose="02070309020205020404" pitchFamily="49" charset="0"/>
              </a:rPr>
              <a:t>lapply</a:t>
            </a:r>
            <a:r>
              <a:rPr lang="en-US" sz="1600" b="1" dirty="0">
                <a:solidFill>
                  <a:srgbClr val="000080"/>
                </a:solidFill>
                <a:effectLst/>
                <a:latin typeface="Courier New" panose="02070309020205020404" pitchFamily="49" charset="0"/>
              </a:rPr>
              <a:t>(</a:t>
            </a:r>
            <a:r>
              <a:rPr lang="en-US" sz="1600" dirty="0" err="1">
                <a:solidFill>
                  <a:srgbClr val="8000FF"/>
                </a:solidFill>
                <a:latin typeface="Courier New" panose="02070309020205020404" pitchFamily="49" charset="0"/>
              </a:rPr>
              <a:t>list.files</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ddir</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a:t>
            </a:r>
            <a:r>
              <a:rPr lang="en-US" sz="1600" dirty="0" err="1">
                <a:solidFill>
                  <a:srgbClr val="808080"/>
                </a:solidFill>
                <a:effectLst/>
                <a:latin typeface="Courier New" panose="02070309020205020404" pitchFamily="49" charset="0"/>
              </a:rPr>
              <a:t>shp</a:t>
            </a:r>
            <a:r>
              <a:rPr lang="en-US" sz="1600" dirty="0">
                <a:solidFill>
                  <a:srgbClr val="808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err="1">
                <a:solidFill>
                  <a:srgbClr val="000000"/>
                </a:solidFill>
                <a:effectLst/>
                <a:latin typeface="Courier New" panose="02070309020205020404" pitchFamily="49" charset="0"/>
              </a:rPr>
              <a:t>full.names</a:t>
            </a:r>
            <a:r>
              <a:rPr lang="en-US" sz="1600" dirty="0">
                <a:solidFill>
                  <a:srgbClr val="000000"/>
                </a:solidFill>
                <a:effectLst/>
                <a:latin typeface="Courier New" panose="02070309020205020404" pitchFamily="49" charset="0"/>
              </a:rPr>
              <a:t>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TRUE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sf</a:t>
            </a:r>
            <a:r>
              <a:rPr lang="en-US" sz="1600" b="1" dirty="0">
                <a:solidFill>
                  <a:srgbClr val="000080"/>
                </a:solidFill>
                <a:effectLst/>
                <a:latin typeface="Courier New" panose="02070309020205020404" pitchFamily="49" charset="0"/>
              </a:rPr>
              <a:t>::</a:t>
            </a:r>
            <a:r>
              <a:rPr lang="en-US" sz="1600" dirty="0" err="1">
                <a:solidFill>
                  <a:srgbClr val="000000"/>
                </a:solidFill>
                <a:effectLst/>
                <a:latin typeface="Courier New" panose="02070309020205020404" pitchFamily="49" charset="0"/>
              </a:rPr>
              <a:t>st_read</a:t>
            </a:r>
            <a:r>
              <a:rPr lang="en-US" sz="1600" b="1" dirty="0">
                <a:solidFill>
                  <a:srgbClr val="000080"/>
                </a:solidFill>
                <a:effectLst/>
                <a:latin typeface="Courier New" panose="02070309020205020404" pitchFamily="49" charset="0"/>
              </a:rPr>
              <a:t>)</a:t>
            </a: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228600" y="685800"/>
            <a:ext cx="4191000" cy="594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p:cNvSpPr/>
          <p:nvPr/>
        </p:nvSpPr>
        <p:spPr>
          <a:xfrm>
            <a:off x="4556127" y="152400"/>
            <a:ext cx="4444998"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7488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90977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File manipulation</a:t>
            </a:r>
          </a:p>
        </p:txBody>
      </p:sp>
      <p:sp>
        <p:nvSpPr>
          <p:cNvPr id="4" name="TextBox 3"/>
          <p:cNvSpPr txBox="1"/>
          <p:nvPr/>
        </p:nvSpPr>
        <p:spPr>
          <a:xfrm>
            <a:off x="563880" y="838200"/>
            <a:ext cx="8275320" cy="5509200"/>
          </a:xfrm>
          <a:prstGeom prst="rect">
            <a:avLst/>
          </a:prstGeom>
          <a:noFill/>
        </p:spPr>
        <p:txBody>
          <a:bodyPr wrap="square" rtlCol="0">
            <a:spAutoFit/>
          </a:bodyPr>
          <a:lstStyle/>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 two ways to delete a file</a:t>
            </a:r>
            <a:r>
              <a:rPr lang="en-US" sz="1600" dirty="0">
                <a:solidFill>
                  <a:srgbClr val="000000"/>
                </a:solidFill>
                <a:effectLst/>
                <a:latin typeface="Courier New" panose="02070309020205020404" pitchFamily="49" charset="0"/>
              </a:rPr>
              <a:t> </a:t>
            </a:r>
          </a:p>
          <a:p>
            <a:r>
              <a:rPr lang="en-US" sz="1600" dirty="0">
                <a:solidFill>
                  <a:srgbClr val="8000FF"/>
                </a:solidFill>
                <a:effectLst/>
                <a:latin typeface="Courier New" panose="02070309020205020404" pitchFamily="49" charset="0"/>
              </a:rPr>
              <a:t>unlink</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"file.csv"</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p>
          <a:p>
            <a:r>
              <a:rPr lang="en-US" sz="1600" dirty="0" err="1">
                <a:solidFill>
                  <a:srgbClr val="8000FF"/>
                </a:solidFill>
                <a:latin typeface="Courier New" panose="02070309020205020404" pitchFamily="49" charset="0"/>
              </a:rPr>
              <a:t>file.remove</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"file.csv"</a:t>
            </a:r>
            <a:r>
              <a:rPr lang="en-US" sz="1600" b="1" dirty="0">
                <a:solidFill>
                  <a:srgbClr val="000080"/>
                </a:solidFill>
                <a:effectLst/>
                <a:latin typeface="Courier New" panose="02070309020205020404" pitchFamily="49" charset="0"/>
              </a:rPr>
              <a:t>)</a:t>
            </a:r>
            <a:endParaRPr lang="en-US" sz="1600" dirty="0">
              <a:solidFill>
                <a:srgbClr val="000000"/>
              </a:solidFill>
              <a:effectLst/>
              <a:latin typeface="Courier New" panose="02070309020205020404" pitchFamily="49" charset="0"/>
            </a:endParaRPr>
          </a:p>
          <a:p>
            <a:endParaRPr lang="en-US" sz="1600" dirty="0">
              <a:solidFill>
                <a:srgbClr val="000000"/>
              </a:solidFill>
              <a:latin typeface="Courier New" panose="02070309020205020404" pitchFamily="49" charset="0"/>
            </a:endParaRPr>
          </a:p>
          <a:p>
            <a:r>
              <a:rPr lang="en-US" sz="1600" dirty="0">
                <a:solidFill>
                  <a:srgbClr val="008000"/>
                </a:solidFill>
                <a:effectLst/>
                <a:latin typeface="Courier New" panose="02070309020205020404" pitchFamily="49" charset="0"/>
              </a:rPr>
              <a:t>delete a directory, must add recursive = TRUE if there are</a:t>
            </a:r>
            <a:r>
              <a:rPr lang="en-US" sz="1600" dirty="0">
                <a:solidFill>
                  <a:srgbClr val="000000"/>
                </a:solidFill>
                <a:effectLst/>
                <a:latin typeface="Courier New" panose="02070309020205020404" pitchFamily="49" charset="0"/>
              </a:rPr>
              <a:t> </a:t>
            </a:r>
            <a:r>
              <a:rPr lang="en-US" sz="1600" dirty="0">
                <a:solidFill>
                  <a:srgbClr val="008000"/>
                </a:solidFill>
                <a:effectLst/>
                <a:latin typeface="Courier New" panose="02070309020205020404" pitchFamily="49" charset="0"/>
              </a:rPr>
              <a:t>subdirectories. </a:t>
            </a:r>
          </a:p>
          <a:p>
            <a:r>
              <a:rPr lang="en-US" sz="1600" dirty="0">
                <a:solidFill>
                  <a:srgbClr val="8000FF"/>
                </a:solidFill>
                <a:effectLst/>
                <a:latin typeface="Courier New" panose="02070309020205020404" pitchFamily="49" charset="0"/>
              </a:rPr>
              <a:t>unlink</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"C:/mydir/junk"</a:t>
            </a:r>
            <a:r>
              <a:rPr lang="en-US" sz="1600" dirty="0">
                <a:solidFill>
                  <a:srgbClr val="000000"/>
                </a:solidFill>
                <a:effectLst/>
                <a:latin typeface="Courier New" panose="02070309020205020404" pitchFamily="49" charset="0"/>
              </a:rPr>
              <a:t>, recursive </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b="1" dirty="0">
                <a:solidFill>
                  <a:srgbClr val="0000FF"/>
                </a:solidFill>
                <a:effectLst/>
                <a:latin typeface="Courier New" panose="02070309020205020404" pitchFamily="49" charset="0"/>
              </a:rPr>
              <a:t>TRUE</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latin typeface="Courier New" panose="02070309020205020404" pitchFamily="49" charset="0"/>
            </a:endParaRPr>
          </a:p>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Delete multiple files</a:t>
            </a:r>
            <a:r>
              <a:rPr lang="en-US" sz="1600" dirty="0">
                <a:solidFill>
                  <a:srgbClr val="000000"/>
                </a:solidFill>
                <a:effectLst/>
                <a:latin typeface="Courier New" panose="02070309020205020404" pitchFamily="49" charset="0"/>
              </a:rPr>
              <a:t> </a:t>
            </a:r>
            <a:r>
              <a:rPr lang="en-US" sz="1600" dirty="0" err="1">
                <a:solidFill>
                  <a:srgbClr val="8000FF"/>
                </a:solidFill>
                <a:effectLst/>
                <a:latin typeface="Courier New" panose="02070309020205020404" pitchFamily="49" charset="0"/>
              </a:rPr>
              <a:t>sapply</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paste0</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"file"</a:t>
            </a:r>
            <a:r>
              <a:rPr lang="en-US" sz="1600" dirty="0">
                <a:solidFill>
                  <a:srgbClr val="000000"/>
                </a:solidFill>
                <a:effectLst/>
                <a:latin typeface="Courier New" panose="02070309020205020404" pitchFamily="49" charset="0"/>
              </a:rPr>
              <a:t>, </a:t>
            </a:r>
            <a:r>
              <a:rPr lang="en-US" sz="1600" dirty="0">
                <a:solidFill>
                  <a:srgbClr val="FF8000"/>
                </a:solidFill>
                <a:effectLst/>
                <a:latin typeface="Courier New" panose="02070309020205020404" pitchFamily="49" charset="0"/>
              </a:rPr>
              <a:t>1</a:t>
            </a:r>
            <a:r>
              <a:rPr lang="en-US" sz="1600" b="1" dirty="0">
                <a:solidFill>
                  <a:srgbClr val="000080"/>
                </a:solidFill>
                <a:effectLst/>
                <a:latin typeface="Courier New" panose="02070309020205020404" pitchFamily="49" charset="0"/>
              </a:rPr>
              <a:t>:</a:t>
            </a:r>
            <a:r>
              <a:rPr lang="en-US" sz="1600" dirty="0">
                <a:solidFill>
                  <a:srgbClr val="FF8000"/>
                </a:solidFill>
                <a:effectLst/>
                <a:latin typeface="Courier New" panose="02070309020205020404" pitchFamily="49" charset="0"/>
              </a:rPr>
              <a:t>10</a:t>
            </a:r>
            <a:r>
              <a:rPr lang="en-US" sz="1600" dirty="0">
                <a:solidFill>
                  <a:srgbClr val="000000"/>
                </a:solidFill>
                <a:effectLst/>
                <a:latin typeface="Courier New" panose="02070309020205020404" pitchFamily="49" charset="0"/>
              </a:rPr>
              <a:t>, </a:t>
            </a:r>
            <a:r>
              <a:rPr lang="en-US" sz="1600" dirty="0">
                <a:solidFill>
                  <a:srgbClr val="808080"/>
                </a:solidFill>
                <a:effectLst/>
                <a:latin typeface="Courier New" panose="02070309020205020404" pitchFamily="49" charset="0"/>
              </a:rPr>
              <a:t>".txt"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r>
              <a:rPr lang="en-US" sz="1600" dirty="0">
                <a:solidFill>
                  <a:srgbClr val="8000FF"/>
                </a:solidFill>
                <a:effectLst/>
                <a:latin typeface="Courier New" panose="02070309020205020404" pitchFamily="49" charset="0"/>
              </a:rPr>
              <a:t>unlink</a:t>
            </a:r>
            <a:r>
              <a:rPr lang="en-US" sz="1600" b="1" dirty="0">
                <a:solidFill>
                  <a:srgbClr val="000080"/>
                </a:solidFill>
                <a:effectLst/>
                <a:latin typeface="Courier New" panose="02070309020205020404" pitchFamily="49" charset="0"/>
              </a:rPr>
              <a:t>)</a:t>
            </a:r>
            <a:endParaRPr lang="en-US" sz="1600" b="1" dirty="0">
              <a:solidFill>
                <a:srgbClr val="000000"/>
              </a:solidFill>
              <a:latin typeface="Courier New" panose="02070309020205020404" pitchFamily="49" charset="0"/>
            </a:endParaRPr>
          </a:p>
          <a:p>
            <a:endParaRPr lang="en-US" sz="1600" b="1" dirty="0">
              <a:solidFill>
                <a:srgbClr val="000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check if a file exists</a:t>
            </a:r>
            <a:r>
              <a:rPr lang="en-US" sz="1600" dirty="0">
                <a:solidFill>
                  <a:srgbClr val="000000"/>
                </a:solidFill>
                <a:effectLst/>
                <a:latin typeface="Courier New" panose="02070309020205020404" pitchFamily="49" charset="0"/>
              </a:rPr>
              <a:t> </a:t>
            </a:r>
          </a:p>
          <a:p>
            <a:r>
              <a:rPr lang="en-US" sz="1600" dirty="0" err="1">
                <a:solidFill>
                  <a:srgbClr val="8000FF"/>
                </a:solidFill>
                <a:latin typeface="Courier New" panose="02070309020205020404" pitchFamily="49" charset="0"/>
              </a:rPr>
              <a:t>file.exists</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"C:/path/to/file/some_file.txt"</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latin typeface="Courier New" panose="02070309020205020404" pitchFamily="49" charset="0"/>
            </a:endParaRPr>
          </a:p>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check if a folder exists</a:t>
            </a:r>
            <a:r>
              <a:rPr lang="en-US" sz="1600" dirty="0">
                <a:solidFill>
                  <a:srgbClr val="000000"/>
                </a:solidFill>
                <a:effectLst/>
                <a:latin typeface="Courier New" panose="02070309020205020404" pitchFamily="49" charset="0"/>
              </a:rPr>
              <a:t> </a:t>
            </a:r>
            <a:r>
              <a:rPr lang="en-US" sz="1600" dirty="0" err="1">
                <a:solidFill>
                  <a:srgbClr val="8000FF"/>
                </a:solidFill>
                <a:latin typeface="Courier New" panose="02070309020205020404" pitchFamily="49" charset="0"/>
              </a:rPr>
              <a:t>file.exists</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"C:/path/to/file/some_folder"</a:t>
            </a:r>
            <a:r>
              <a:rPr lang="en-US" sz="1600" b="1" dirty="0">
                <a:solidFill>
                  <a:srgbClr val="000080"/>
                </a:solidFill>
                <a:effectLst/>
                <a:latin typeface="Courier New" panose="02070309020205020404" pitchFamily="49" charset="0"/>
              </a:rPr>
              <a:t>)</a:t>
            </a:r>
            <a:r>
              <a:rPr lang="en-US" sz="1600" dirty="0">
                <a:solidFill>
                  <a:srgbClr val="000000"/>
                </a:solidFill>
                <a:effectLst/>
                <a:latin typeface="Courier New" panose="02070309020205020404" pitchFamily="49" charset="0"/>
              </a:rPr>
              <a:t> </a:t>
            </a:r>
            <a:endParaRPr lang="en-US" sz="1600" dirty="0">
              <a:solidFill>
                <a:srgbClr val="008000"/>
              </a:solidFill>
              <a:latin typeface="Courier New" panose="02070309020205020404" pitchFamily="49" charset="0"/>
            </a:endParaRPr>
          </a:p>
          <a:p>
            <a:endParaRPr lang="en-US" sz="1600" dirty="0">
              <a:solidFill>
                <a:srgbClr val="008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alternatively, check if a folder exists with </a:t>
            </a:r>
            <a:r>
              <a:rPr lang="en-US" sz="1600" dirty="0" err="1">
                <a:solidFill>
                  <a:srgbClr val="008000"/>
                </a:solidFill>
                <a:effectLst/>
                <a:latin typeface="Courier New" panose="02070309020205020404" pitchFamily="49" charset="0"/>
              </a:rPr>
              <a:t>dir.exists</a:t>
            </a:r>
            <a:r>
              <a:rPr lang="en-US" sz="1600" dirty="0">
                <a:solidFill>
                  <a:srgbClr val="000000"/>
                </a:solidFill>
                <a:effectLst/>
                <a:latin typeface="Courier New" panose="02070309020205020404" pitchFamily="49" charset="0"/>
              </a:rPr>
              <a:t> </a:t>
            </a:r>
            <a:r>
              <a:rPr lang="en-US" sz="1600" dirty="0" err="1">
                <a:solidFill>
                  <a:srgbClr val="8000FF"/>
                </a:solidFill>
                <a:effectLst/>
                <a:latin typeface="Courier New" panose="02070309020205020404" pitchFamily="49" charset="0"/>
              </a:rPr>
              <a:t>dir</a:t>
            </a:r>
            <a:r>
              <a:rPr lang="en-US" sz="1600" dirty="0" err="1">
                <a:solidFill>
                  <a:srgbClr val="8000FF"/>
                </a:solidFill>
                <a:latin typeface="Courier New" panose="02070309020205020404" pitchFamily="49" charset="0"/>
              </a:rPr>
              <a:t>.exists</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"C:/path/to/file/some_folder"</a:t>
            </a:r>
            <a:r>
              <a:rPr lang="en-US" sz="1600" b="1" dirty="0">
                <a:solidFill>
                  <a:srgbClr val="000080"/>
                </a:solidFill>
                <a:effectLst/>
                <a:latin typeface="Courier New" panose="02070309020205020404" pitchFamily="49" charset="0"/>
              </a:rPr>
              <a:t>)</a:t>
            </a:r>
            <a:endParaRPr lang="en-US" sz="1600" b="1" dirty="0">
              <a:solidFill>
                <a:srgbClr val="000000"/>
              </a:solidFill>
              <a:latin typeface="Courier New" panose="02070309020205020404" pitchFamily="49" charset="0"/>
            </a:endParaRPr>
          </a:p>
          <a:p>
            <a:endParaRPr lang="en-US" sz="1600" b="1" dirty="0">
              <a:solidFill>
                <a:srgbClr val="000000"/>
              </a:solidFill>
              <a:effectLst/>
              <a:latin typeface="Courier New" panose="02070309020205020404" pitchFamily="49" charset="0"/>
            </a:endParaRPr>
          </a:p>
          <a:p>
            <a:r>
              <a:rPr lang="en-US" sz="1600" dirty="0">
                <a:solidFill>
                  <a:srgbClr val="008000"/>
                </a:solidFill>
                <a:effectLst/>
                <a:latin typeface="Courier New" panose="02070309020205020404" pitchFamily="49" charset="0"/>
              </a:rPr>
              <a:t>Return </a:t>
            </a:r>
            <a:r>
              <a:rPr lang="en-US" sz="1600" dirty="0" err="1">
                <a:solidFill>
                  <a:srgbClr val="008000"/>
                </a:solidFill>
                <a:effectLst/>
                <a:latin typeface="Courier New" panose="02070309020205020404" pitchFamily="49" charset="0"/>
              </a:rPr>
              <a:t>basename</a:t>
            </a:r>
            <a:r>
              <a:rPr lang="en-US" sz="1600" dirty="0">
                <a:solidFill>
                  <a:srgbClr val="008000"/>
                </a:solidFill>
                <a:effectLst/>
                <a:latin typeface="Courier New" panose="02070309020205020404" pitchFamily="49" charset="0"/>
              </a:rPr>
              <a:t> of file (filename from path)</a:t>
            </a:r>
            <a:r>
              <a:rPr lang="en-US" sz="1600" dirty="0">
                <a:solidFill>
                  <a:srgbClr val="000000"/>
                </a:solidFill>
                <a:effectLst/>
                <a:latin typeface="Courier New" panose="02070309020205020404" pitchFamily="49" charset="0"/>
              </a:rPr>
              <a:t> </a:t>
            </a:r>
            <a:r>
              <a:rPr lang="en-US" sz="1600" dirty="0" err="1">
                <a:solidFill>
                  <a:srgbClr val="8000FF"/>
                </a:solidFill>
                <a:effectLst/>
                <a:latin typeface="Courier New" panose="02070309020205020404" pitchFamily="49" charset="0"/>
              </a:rPr>
              <a:t>basename</a:t>
            </a:r>
            <a:r>
              <a:rPr lang="en-US" sz="1600" b="1" dirty="0">
                <a:solidFill>
                  <a:srgbClr val="000080"/>
                </a:solidFill>
                <a:effectLst/>
                <a:latin typeface="Courier New" panose="02070309020205020404" pitchFamily="49" charset="0"/>
              </a:rPr>
              <a:t>(</a:t>
            </a:r>
            <a:r>
              <a:rPr lang="en-US" sz="1600" dirty="0">
                <a:solidFill>
                  <a:srgbClr val="808080"/>
                </a:solidFill>
                <a:effectLst/>
                <a:latin typeface="Courier New" panose="02070309020205020404" pitchFamily="49" charset="0"/>
              </a:rPr>
              <a:t>"C:/path/to/file.txt"</a:t>
            </a:r>
            <a:r>
              <a:rPr lang="en-US" sz="1600" b="1" dirty="0">
                <a:solidFill>
                  <a:srgbClr val="000080"/>
                </a:solidFill>
                <a:effectLst/>
                <a:latin typeface="Courier New" panose="02070309020205020404" pitchFamily="49" charset="0"/>
              </a:rPr>
              <a:t>)</a:t>
            </a:r>
            <a:endParaRPr lang="en-US" sz="1600" dirty="0">
              <a:effectLst/>
            </a:endParaRPr>
          </a:p>
        </p:txBody>
      </p:sp>
      <p:sp>
        <p:nvSpPr>
          <p:cNvPr id="6" name="Rectangle 5"/>
          <p:cNvSpPr/>
          <p:nvPr/>
        </p:nvSpPr>
        <p:spPr>
          <a:xfrm>
            <a:off x="381000" y="685800"/>
            <a:ext cx="8620125" cy="594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153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1279517"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vectors</a:t>
            </a:r>
          </a:p>
        </p:txBody>
      </p:sp>
      <p:sp>
        <p:nvSpPr>
          <p:cNvPr id="3" name="TextBox 2"/>
          <p:cNvSpPr txBox="1"/>
          <p:nvPr/>
        </p:nvSpPr>
        <p:spPr>
          <a:xfrm>
            <a:off x="228600" y="685800"/>
            <a:ext cx="4191000" cy="5593839"/>
          </a:xfrm>
          <a:prstGeom prst="rect">
            <a:avLst/>
          </a:prstGeom>
          <a:noFill/>
        </p:spPr>
        <p:txBody>
          <a:bodyPr wrap="square" rtlCol="0">
            <a:spAutoFit/>
          </a:bodyPr>
          <a:lstStyle/>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2  3  4  5</a:t>
            </a:r>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3</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4</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2  3  4  5</a:t>
            </a:r>
          </a:p>
          <a:p>
            <a:endParaRPr lang="en-US" sz="1000" dirty="0">
              <a:latin typeface="Times New Roman" panose="02020603050405020304" pitchFamily="18" charset="0"/>
              <a:cs typeface="Times New Roman" panose="02020603050405020304" pitchFamily="18" charset="0"/>
            </a:endParaRPr>
          </a:p>
          <a:p>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x </a:t>
            </a:r>
            <a:r>
              <a:rPr lang="pl-PL" sz="1600" b="1" dirty="0">
                <a:solidFill>
                  <a:srgbClr val="000080"/>
                </a:solidFill>
                <a:latin typeface="Courier New" panose="02070309020205020404" pitchFamily="49" charset="0"/>
              </a:rPr>
              <a:t>&lt;-</a:t>
            </a:r>
            <a:r>
              <a:rPr lang="pl-PL" sz="1600" dirty="0">
                <a:solidFill>
                  <a:srgbClr val="000000"/>
                </a:solidFill>
                <a:latin typeface="Courier New" panose="02070309020205020404" pitchFamily="49" charset="0"/>
              </a:rPr>
              <a:t> </a:t>
            </a:r>
            <a:r>
              <a:rPr lang="pl-PL" sz="1600" dirty="0">
                <a:solidFill>
                  <a:srgbClr val="8000FF"/>
                </a:solidFill>
                <a:latin typeface="Courier New" panose="02070309020205020404" pitchFamily="49" charset="0"/>
              </a:rPr>
              <a:t>c</a:t>
            </a:r>
            <a:r>
              <a:rPr lang="pl-PL" sz="1600" b="1" dirty="0">
                <a:solidFill>
                  <a:srgbClr val="000080"/>
                </a:solidFill>
                <a:latin typeface="Courier New" panose="02070309020205020404" pitchFamily="49" charset="0"/>
              </a:rPr>
              <a:t>(</a:t>
            </a:r>
            <a:r>
              <a:rPr lang="pl-PL" sz="1600" dirty="0">
                <a:solidFill>
                  <a:srgbClr val="808080"/>
                </a:solidFill>
                <a:latin typeface="Courier New" panose="02070309020205020404" pitchFamily="49" charset="0"/>
              </a:rPr>
              <a:t>"A"</a:t>
            </a:r>
            <a:r>
              <a:rPr lang="pl-PL" sz="1600" dirty="0">
                <a:solidFill>
                  <a:srgbClr val="000000"/>
                </a:solidFill>
                <a:latin typeface="Courier New" panose="02070309020205020404" pitchFamily="49" charset="0"/>
              </a:rPr>
              <a:t>, </a:t>
            </a:r>
            <a:r>
              <a:rPr lang="pl-PL" sz="1600" dirty="0">
                <a:solidFill>
                  <a:srgbClr val="808080"/>
                </a:solidFill>
                <a:latin typeface="Courier New" panose="02070309020205020404" pitchFamily="49" charset="0"/>
              </a:rPr>
              <a:t>"B"</a:t>
            </a:r>
            <a:r>
              <a:rPr lang="pl-PL" sz="1600" dirty="0">
                <a:solidFill>
                  <a:srgbClr val="000000"/>
                </a:solidFill>
                <a:latin typeface="Courier New" panose="02070309020205020404" pitchFamily="49" charset="0"/>
              </a:rPr>
              <a:t>, </a:t>
            </a:r>
            <a:r>
              <a:rPr lang="pl-PL" sz="1600" dirty="0">
                <a:solidFill>
                  <a:srgbClr val="808080"/>
                </a:solidFill>
                <a:latin typeface="Courier New" panose="02070309020205020404" pitchFamily="49" charset="0"/>
              </a:rPr>
              <a:t>"C"</a:t>
            </a:r>
            <a:r>
              <a:rPr lang="pl-PL" sz="1600" dirty="0">
                <a:solidFill>
                  <a:srgbClr val="000000"/>
                </a:solidFill>
                <a:latin typeface="Courier New" panose="02070309020205020404" pitchFamily="49" charset="0"/>
              </a:rPr>
              <a:t>, </a:t>
            </a:r>
            <a:r>
              <a:rPr lang="pl-PL" sz="1600" dirty="0">
                <a:solidFill>
                  <a:srgbClr val="808080"/>
                </a:solidFill>
                <a:latin typeface="Courier New" panose="02070309020205020404" pitchFamily="49" charset="0"/>
              </a:rPr>
              <a:t>"Z"</a:t>
            </a:r>
            <a:r>
              <a:rPr lang="pl-PL" sz="1600" b="1" dirty="0">
                <a:solidFill>
                  <a:srgbClr val="000080"/>
                </a:solidFill>
                <a:latin typeface="Courier New" panose="02070309020205020404" pitchFamily="49" charset="0"/>
              </a:rPr>
              <a:t>)</a:t>
            </a:r>
            <a:r>
              <a:rPr lang="pl-PL" sz="1600" dirty="0">
                <a:solidFill>
                  <a:srgbClr val="000000"/>
                </a:solidFill>
                <a:latin typeface="Courier New" panose="02070309020205020404" pitchFamily="49" charset="0"/>
              </a:rPr>
              <a:t> </a:t>
            </a:r>
            <a:r>
              <a:rPr lang="pl-PL" sz="1600" b="1" dirty="0">
                <a:solidFill>
                  <a:srgbClr val="000080"/>
                </a:solidFill>
                <a:latin typeface="Courier New" panose="02070309020205020404" pitchFamily="49" charset="0"/>
              </a:rPr>
              <a:t>)</a:t>
            </a:r>
            <a:endParaRPr lang="pl-PL" sz="1600" dirty="0"/>
          </a:p>
          <a:p>
            <a:endParaRPr lang="en-US" sz="1000" dirty="0">
              <a:latin typeface="Times New Roman" panose="02020603050405020304" pitchFamily="18" charset="0"/>
              <a:cs typeface="Times New Roman" panose="02020603050405020304" pitchFamily="18" charset="0"/>
            </a:endParaRPr>
          </a:p>
          <a:p>
            <a:r>
              <a:rPr lang="pl-PL" sz="1600" dirty="0">
                <a:solidFill>
                  <a:srgbClr val="0070C0"/>
                </a:solidFill>
                <a:latin typeface="Times New Roman" panose="02020603050405020304" pitchFamily="18" charset="0"/>
                <a:cs typeface="Times New Roman" panose="02020603050405020304" pitchFamily="18" charset="0"/>
              </a:rPr>
              <a:t>[1] "A" "B" "C" "Z"</a:t>
            </a:r>
          </a:p>
          <a:p>
            <a:endParaRPr lang="en-US" sz="1000" dirty="0">
              <a:latin typeface="Times New Roman" panose="02020603050405020304" pitchFamily="18" charset="0"/>
              <a:cs typeface="Times New Roman" panose="02020603050405020304" pitchFamily="18" charset="0"/>
            </a:endParaRPr>
          </a:p>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endParaRPr lang="pt-BR" sz="1600" dirty="0"/>
          </a:p>
          <a:p>
            <a:endParaRPr lang="en-US" sz="1000" dirty="0">
              <a:latin typeface="Times New Roman" panose="02020603050405020304" pitchFamily="18" charset="0"/>
              <a:cs typeface="Times New Roman" panose="02020603050405020304" pitchFamily="18" charset="0"/>
            </a:endParaRPr>
          </a:p>
          <a:p>
            <a:r>
              <a:rPr lang="pl-PL" dirty="0">
                <a:solidFill>
                  <a:srgbClr val="0070C0"/>
                </a:solidFill>
                <a:latin typeface="Times New Roman" panose="02020603050405020304" pitchFamily="18" charset="0"/>
                <a:cs typeface="Times New Roman" panose="02020603050405020304" pitchFamily="18" charset="0"/>
              </a:rPr>
              <a:t>[1] 1.0 1.5 2.0 2.5 3.0 3.5 4.0 4.5 5.0</a:t>
            </a:r>
          </a:p>
          <a:p>
            <a:endParaRPr lang="en-US" sz="10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1 1 1 1 1 1 1 1 1</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5</a:t>
            </a:r>
          </a:p>
          <a:p>
            <a:endParaRPr lang="en-US" sz="1000" dirty="0">
              <a:solidFill>
                <a:srgbClr val="0070C0"/>
              </a:solidFill>
              <a:latin typeface="Times New Roman" panose="02020603050405020304" pitchFamily="18" charset="0"/>
              <a:cs typeface="Times New Roman" panose="02020603050405020304" pitchFamily="18" charset="0"/>
            </a:endParaRPr>
          </a:p>
          <a:p>
            <a:r>
              <a:rPr lang="fr-FR" sz="1600" dirty="0">
                <a:solidFill>
                  <a:srgbClr val="8000FF"/>
                </a:solidFill>
                <a:latin typeface="Courier New" panose="02070309020205020404" pitchFamily="49" charset="0"/>
              </a:rPr>
              <a:t>unique</a:t>
            </a:r>
            <a:r>
              <a:rPr lang="fr-FR" sz="1600" b="1" dirty="0">
                <a:solidFill>
                  <a:srgbClr val="000080"/>
                </a:solidFill>
                <a:latin typeface="Courier New" panose="02070309020205020404" pitchFamily="49" charset="0"/>
              </a:rPr>
              <a:t>(</a:t>
            </a:r>
            <a:r>
              <a:rPr lang="fr-FR" sz="1600" dirty="0">
                <a:solidFill>
                  <a:srgbClr val="8000FF"/>
                </a:solidFill>
                <a:latin typeface="Courier New" panose="02070309020205020404" pitchFamily="49" charset="0"/>
              </a:rPr>
              <a:t>c</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1</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2</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6</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2</a:t>
            </a:r>
            <a:r>
              <a:rPr lang="fr-FR" sz="1600" b="1" dirty="0">
                <a:solidFill>
                  <a:srgbClr val="000080"/>
                </a:solidFill>
                <a:latin typeface="Courier New" panose="02070309020205020404" pitchFamily="49" charset="0"/>
              </a:rPr>
              <a:t>))</a:t>
            </a:r>
            <a:endParaRPr lang="en-US" b="1"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2 6</a:t>
            </a:r>
          </a:p>
        </p:txBody>
      </p:sp>
      <p:sp>
        <p:nvSpPr>
          <p:cNvPr id="4" name="TextBox 3"/>
          <p:cNvSpPr txBox="1"/>
          <p:nvPr/>
        </p:nvSpPr>
        <p:spPr>
          <a:xfrm>
            <a:off x="5105400" y="166092"/>
            <a:ext cx="3657600" cy="6186309"/>
          </a:xfrm>
          <a:prstGeom prst="rect">
            <a:avLst/>
          </a:prstGeom>
          <a:noFill/>
        </p:spPr>
        <p:txBody>
          <a:bodyPr wrap="square" rtlCol="0">
            <a:spAutoFit/>
          </a:bodyPr>
          <a:lstStyle/>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p>
          <a:p>
            <a:r>
              <a:rPr lang="pt-BR" sz="1600" dirty="0">
                <a:solidFill>
                  <a:srgbClr val="000000"/>
                </a:solidFill>
                <a:latin typeface="Courier New" panose="02070309020205020404" pitchFamily="49" charset="0"/>
              </a:rPr>
              <a:t>  x</a:t>
            </a:r>
            <a:r>
              <a:rPr lang="pt-BR" sz="1600" b="1" dirty="0">
                <a:solidFill>
                  <a:srgbClr val="000080"/>
                </a:solidFill>
                <a:latin typeface="Courier New" panose="02070309020205020404" pitchFamily="49" charset="0"/>
              </a:rPr>
              <a:t>[</a:t>
            </a:r>
            <a:r>
              <a:rPr lang="pt-BR" sz="1600" dirty="0">
                <a:solidFill>
                  <a:srgbClr val="8000FF"/>
                </a:solidFill>
                <a:latin typeface="Courier New" panose="02070309020205020404" pitchFamily="49" charset="0"/>
              </a:rPr>
              <a:t>c</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a:t>
            </a:r>
            <a:r>
              <a:rPr lang="pt-BR" sz="1600" dirty="0">
                <a:solidFill>
                  <a:srgbClr val="FF8000"/>
                </a:solidFill>
                <a:latin typeface="Courier New" panose="02070309020205020404" pitchFamily="49" charset="0"/>
              </a:rPr>
              <a:t>4</a:t>
            </a:r>
            <a:r>
              <a:rPr lang="pt-BR" sz="1600" dirty="0">
                <a:solidFill>
                  <a:srgbClr val="000000"/>
                </a:solidFill>
                <a:latin typeface="Courier New" panose="02070309020205020404" pitchFamily="49" charset="0"/>
              </a:rPr>
              <a:t>,</a:t>
            </a:r>
            <a:r>
              <a:rPr lang="pt-BR" sz="1600" dirty="0">
                <a:solidFill>
                  <a:srgbClr val="FF8000"/>
                </a:solidFill>
                <a:latin typeface="Courier New" panose="02070309020205020404" pitchFamily="49" charset="0"/>
              </a:rPr>
              <a:t>5</a:t>
            </a:r>
            <a:r>
              <a:rPr lang="pt-BR" sz="1600" b="1" dirty="0">
                <a:solidFill>
                  <a:srgbClr val="000080"/>
                </a:solidFill>
                <a:latin typeface="Courier New" panose="02070309020205020404" pitchFamily="49" charset="0"/>
              </a:rPr>
              <a:t>)]</a:t>
            </a:r>
            <a:endParaRPr lang="pt-BR" sz="1600" dirty="0"/>
          </a:p>
          <a:p>
            <a:endParaRPr lang="en-US" sz="1000" b="1" dirty="0">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[1] 1.0 2.5 3.0</a:t>
            </a:r>
          </a:p>
          <a:p>
            <a:endParaRPr lang="en-US" b="1"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endParaRPr lang="en-US" sz="1600" dirty="0"/>
          </a:p>
          <a:p>
            <a:endParaRPr lang="en-US" sz="1000" b="1"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1.0 1.5 2.0 2.5 3.0</a:t>
            </a:r>
          </a:p>
          <a:p>
            <a:r>
              <a:rPr lang="en-US" sz="1000" dirty="0">
                <a:latin typeface="Times New Roman" panose="02020603050405020304" pitchFamily="18" charset="0"/>
                <a:cs typeface="Times New Roman" panose="02020603050405020304" pitchFamily="18" charset="0"/>
              </a:rPr>
              <a:t> </a:t>
            </a:r>
          </a:p>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p>
          <a:p>
            <a:r>
              <a:rPr lang="pt-BR" sz="1600" dirty="0">
                <a:solidFill>
                  <a:srgbClr val="000000"/>
                </a:solidFill>
                <a:latin typeface="Courier New" panose="02070309020205020404" pitchFamily="49" charset="0"/>
              </a:rPr>
              <a:t>  x</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b="1" dirty="0">
                <a:solidFill>
                  <a:srgbClr val="0000FF"/>
                </a:solidFill>
                <a:latin typeface="Courier New" panose="02070309020205020404" pitchFamily="49" charset="0"/>
              </a:rPr>
              <a:t>NA</a:t>
            </a:r>
            <a:endParaRPr lang="pt-BR" sz="1600" dirty="0"/>
          </a:p>
          <a:p>
            <a:endParaRPr lang="en-US" sz="1000" dirty="0">
              <a:solidFill>
                <a:srgbClr val="0070C0"/>
              </a:solidFill>
              <a:latin typeface="Times New Roman" panose="02020603050405020304" pitchFamily="18" charset="0"/>
              <a:cs typeface="Times New Roman" panose="02020603050405020304" pitchFamily="18" charset="0"/>
            </a:endParaRPr>
          </a:p>
          <a:p>
            <a:r>
              <a:rPr lang="pl-PL" sz="1600" dirty="0">
                <a:solidFill>
                  <a:srgbClr val="0070C0"/>
                </a:solidFill>
                <a:latin typeface="Times New Roman" panose="02020603050405020304" pitchFamily="18" charset="0"/>
                <a:cs typeface="Times New Roman" panose="02020603050405020304" pitchFamily="18" charset="0"/>
              </a:rPr>
              <a:t>[1] 0.0 0.0 0.0 0.0  NA 3.5 4.0 4.5 5.0</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000" dirty="0">
              <a:solidFill>
                <a:srgbClr val="0070C0"/>
              </a:solidFill>
              <a:latin typeface="Times New Roman" panose="02020603050405020304" pitchFamily="18" charset="0"/>
              <a:cs typeface="Times New Roman" panose="02020603050405020304" pitchFamily="18" charset="0"/>
            </a:endParaRPr>
          </a:p>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p>
          <a:p>
            <a:r>
              <a:rPr lang="pt-BR" sz="1600" dirty="0">
                <a:solidFill>
                  <a:srgbClr val="000000"/>
                </a:solidFill>
                <a:latin typeface="Courier New" panose="02070309020205020404" pitchFamily="49" charset="0"/>
              </a:rPr>
              <a:t>  x</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3</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0</a:t>
            </a:r>
            <a:endParaRPr lang="pt-BR" sz="1600" dirty="0"/>
          </a:p>
          <a:p>
            <a:r>
              <a:rPr lang="en-US" sz="1000" dirty="0">
                <a:latin typeface="Times New Roman" panose="02020603050405020304" pitchFamily="18" charset="0"/>
                <a:cs typeface="Times New Roman" panose="02020603050405020304" pitchFamily="18" charset="0"/>
              </a:rPr>
              <a:t> </a:t>
            </a:r>
          </a:p>
          <a:p>
            <a:r>
              <a:rPr lang="en-US" sz="1600" dirty="0">
                <a:solidFill>
                  <a:srgbClr val="0070C0"/>
                </a:solidFill>
                <a:latin typeface="Times New Roman" panose="02020603050405020304" pitchFamily="18" charset="0"/>
                <a:cs typeface="Times New Roman" panose="02020603050405020304" pitchFamily="18" charset="0"/>
              </a:rPr>
              <a:t>[1] 0.0 0.0 0.0 0.0 0.0 3.5 4.0 4.5 5.0</a:t>
            </a:r>
          </a:p>
          <a:p>
            <a:endParaRPr lang="en-US" sz="1000" dirty="0">
              <a:latin typeface="Times New Roman" panose="02020603050405020304" pitchFamily="18" charset="0"/>
              <a:cs typeface="Times New Roman" panose="02020603050405020304" pitchFamily="18" charset="0"/>
            </a:endParaRPr>
          </a:p>
          <a:p>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8000FF"/>
                </a:solidFill>
                <a:latin typeface="Courier New" panose="02070309020205020404" pitchFamily="49" charset="0"/>
              </a:rPr>
              <a:t>seq</a:t>
            </a:r>
            <a:r>
              <a:rPr lang="pt-BR" sz="1600" b="1" dirty="0">
                <a:solidFill>
                  <a:srgbClr val="000080"/>
                </a:solidFill>
                <a:latin typeface="Courier New" panose="02070309020205020404" pitchFamily="49" charset="0"/>
              </a:rPr>
              <a:t>(</a:t>
            </a:r>
            <a:r>
              <a:rPr lang="pt-BR" sz="1600" dirty="0">
                <a:solidFill>
                  <a:srgbClr val="FF8000"/>
                </a:solidFill>
                <a:latin typeface="Courier New" panose="02070309020205020404" pitchFamily="49" charset="0"/>
              </a:rPr>
              <a:t>1</a:t>
            </a:r>
            <a:r>
              <a:rPr lang="pt-BR" sz="1600" dirty="0">
                <a:solidFill>
                  <a:srgbClr val="000000"/>
                </a:solidFill>
                <a:latin typeface="Courier New" panose="02070309020205020404" pitchFamily="49" charset="0"/>
              </a:rPr>
              <a:t>,</a:t>
            </a:r>
            <a:r>
              <a:rPr lang="pt-BR" sz="1600" dirty="0">
                <a:solidFill>
                  <a:srgbClr val="FF8000"/>
                </a:solidFill>
                <a:latin typeface="Courier New" panose="02070309020205020404" pitchFamily="49" charset="0"/>
              </a:rPr>
              <a:t>5</a:t>
            </a:r>
            <a:r>
              <a:rPr lang="pt-BR" sz="1600" dirty="0">
                <a:solidFill>
                  <a:srgbClr val="000000"/>
                </a:solidFill>
                <a:latin typeface="Courier New" panose="02070309020205020404" pitchFamily="49" charset="0"/>
              </a:rPr>
              <a:t>,</a:t>
            </a:r>
            <a:r>
              <a:rPr lang="pt-BR" sz="1600" dirty="0">
                <a:solidFill>
                  <a:srgbClr val="FF8000"/>
                </a:solidFill>
                <a:latin typeface="Courier New" panose="02070309020205020404" pitchFamily="49" charset="0"/>
              </a:rPr>
              <a:t>0.5</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p>
          <a:p>
            <a:r>
              <a:rPr lang="pt-BR" sz="1600" dirty="0">
                <a:solidFill>
                  <a:srgbClr val="000000"/>
                </a:solidFill>
                <a:latin typeface="Courier New" panose="02070309020205020404" pitchFamily="49" charset="0"/>
              </a:rPr>
              <a:t>  x</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x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dirty="0">
                <a:solidFill>
                  <a:srgbClr val="FF8000"/>
                </a:solidFill>
                <a:latin typeface="Courier New" panose="02070309020205020404" pitchFamily="49" charset="0"/>
              </a:rPr>
              <a:t>3</a:t>
            </a:r>
            <a:r>
              <a:rPr lang="pt-BR" sz="1600" b="1" dirty="0">
                <a:solidFill>
                  <a:srgbClr val="000080"/>
                </a:solidFill>
                <a:latin typeface="Courier New" panose="02070309020205020404" pitchFamily="49" charset="0"/>
              </a:rPr>
              <a:t>]</a:t>
            </a:r>
            <a:r>
              <a:rPr lang="pt-BR" sz="1600" dirty="0">
                <a:solidFill>
                  <a:srgbClr val="000000"/>
                </a:solidFill>
                <a:latin typeface="Courier New" panose="02070309020205020404" pitchFamily="49" charset="0"/>
              </a:rPr>
              <a:t> </a:t>
            </a:r>
            <a:r>
              <a:rPr lang="pt-BR" sz="1600" b="1" dirty="0">
                <a:solidFill>
                  <a:srgbClr val="000080"/>
                </a:solidFill>
                <a:latin typeface="Courier New" panose="02070309020205020404" pitchFamily="49" charset="0"/>
              </a:rPr>
              <a:t>&lt;-</a:t>
            </a:r>
            <a:r>
              <a:rPr lang="pt-BR" sz="1600" dirty="0">
                <a:solidFill>
                  <a:srgbClr val="000000"/>
                </a:solidFill>
                <a:latin typeface="Courier New" panose="02070309020205020404" pitchFamily="49" charset="0"/>
              </a:rPr>
              <a:t> </a:t>
            </a:r>
            <a:r>
              <a:rPr lang="pt-BR" sz="1600" b="1" dirty="0">
                <a:solidFill>
                  <a:srgbClr val="0000FF"/>
                </a:solidFill>
                <a:latin typeface="Courier New" panose="02070309020205020404" pitchFamily="49" charset="0"/>
              </a:rPr>
              <a:t>NA</a:t>
            </a:r>
            <a:endParaRPr lang="pt-BR" sz="1600" dirty="0"/>
          </a:p>
          <a:p>
            <a:r>
              <a:rPr lang="en-US" sz="1000" dirty="0">
                <a:latin typeface="Times New Roman" panose="02020603050405020304" pitchFamily="18" charset="0"/>
                <a:cs typeface="Times New Roman" panose="02020603050405020304" pitchFamily="18" charset="0"/>
              </a:rPr>
              <a:t>    </a:t>
            </a:r>
          </a:p>
          <a:p>
            <a:r>
              <a:rPr lang="pl-PL" sz="1600" dirty="0">
                <a:solidFill>
                  <a:srgbClr val="0070C0"/>
                </a:solidFill>
                <a:latin typeface="Times New Roman" panose="02020603050405020304" pitchFamily="18" charset="0"/>
                <a:cs typeface="Times New Roman" panose="02020603050405020304" pitchFamily="18" charset="0"/>
              </a:rPr>
              <a:t>[1]  NA  NA  NA  NA  NA 3.5 4.0 4.5 5.0</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000" dirty="0">
              <a:solidFill>
                <a:srgbClr val="0070C0"/>
              </a:solidFill>
              <a:latin typeface="Times New Roman" panose="02020603050405020304" pitchFamily="18" charset="0"/>
              <a:cs typeface="Times New Roman" panose="02020603050405020304" pitchFamily="18" charset="0"/>
            </a:endParaRPr>
          </a:p>
          <a:p>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 x </a:t>
            </a:r>
            <a:r>
              <a:rPr lang="nb-NO" sz="1600" b="1" dirty="0">
                <a:solidFill>
                  <a:srgbClr val="000080"/>
                </a:solidFill>
                <a:latin typeface="Courier New" panose="02070309020205020404" pitchFamily="49" charset="0"/>
              </a:rPr>
              <a:t>&lt;-</a:t>
            </a:r>
            <a:r>
              <a:rPr lang="nb-NO" sz="1600" dirty="0">
                <a:solidFill>
                  <a:srgbClr val="000000"/>
                </a:solidFill>
                <a:latin typeface="Courier New" panose="02070309020205020404" pitchFamily="49" charset="0"/>
              </a:rPr>
              <a:t> </a:t>
            </a:r>
            <a:r>
              <a:rPr lang="nb-NO" sz="1600" dirty="0">
                <a:solidFill>
                  <a:srgbClr val="8000FF"/>
                </a:solidFill>
                <a:latin typeface="Courier New" panose="02070309020205020404" pitchFamily="49" charset="0"/>
              </a:rPr>
              <a:t>seq</a:t>
            </a:r>
            <a:r>
              <a:rPr lang="nb-NO" sz="1600" b="1" dirty="0">
                <a:solidFill>
                  <a:srgbClr val="000080"/>
                </a:solidFill>
                <a:latin typeface="Courier New" panose="02070309020205020404" pitchFamily="49" charset="0"/>
              </a:rPr>
              <a:t>(</a:t>
            </a:r>
            <a:r>
              <a:rPr lang="nb-NO" sz="1600" dirty="0">
                <a:solidFill>
                  <a:srgbClr val="FF8000"/>
                </a:solidFill>
                <a:latin typeface="Courier New" panose="02070309020205020404" pitchFamily="49" charset="0"/>
              </a:rPr>
              <a:t>1</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5</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0.5</a:t>
            </a:r>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 </a:t>
            </a:r>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 </a:t>
            </a:r>
          </a:p>
          <a:p>
            <a:r>
              <a:rPr lang="nb-NO" sz="1600" b="1" dirty="0">
                <a:solidFill>
                  <a:srgbClr val="000080"/>
                </a:solidFill>
                <a:latin typeface="Courier New" panose="02070309020205020404" pitchFamily="49" charset="0"/>
              </a:rPr>
              <a:t>  (</a:t>
            </a:r>
            <a:r>
              <a:rPr lang="nb-NO" sz="1600" dirty="0">
                <a:solidFill>
                  <a:srgbClr val="000000"/>
                </a:solidFill>
                <a:latin typeface="Courier New" panose="02070309020205020404" pitchFamily="49" charset="0"/>
              </a:rPr>
              <a:t> </a:t>
            </a:r>
            <a:r>
              <a:rPr lang="nb-NO" sz="1600" dirty="0">
                <a:solidFill>
                  <a:srgbClr val="8000FF"/>
                </a:solidFill>
                <a:latin typeface="Courier New" panose="02070309020205020404" pitchFamily="49" charset="0"/>
              </a:rPr>
              <a:t>ifelse</a:t>
            </a:r>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x </a:t>
            </a:r>
            <a:r>
              <a:rPr lang="nb-NO" sz="1600" b="1" dirty="0">
                <a:solidFill>
                  <a:srgbClr val="000080"/>
                </a:solidFill>
                <a:latin typeface="Courier New" panose="02070309020205020404" pitchFamily="49" charset="0"/>
              </a:rPr>
              <a:t>&lt;=</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3</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0</a:t>
            </a:r>
            <a:r>
              <a:rPr lang="nb-NO" sz="1600" dirty="0">
                <a:solidFill>
                  <a:srgbClr val="000000"/>
                </a:solidFill>
                <a:latin typeface="Courier New" panose="02070309020205020404" pitchFamily="49" charset="0"/>
              </a:rPr>
              <a:t>, </a:t>
            </a:r>
            <a:r>
              <a:rPr lang="nb-NO" sz="1600" dirty="0">
                <a:solidFill>
                  <a:srgbClr val="FF8000"/>
                </a:solidFill>
                <a:latin typeface="Courier New" panose="02070309020205020404" pitchFamily="49" charset="0"/>
              </a:rPr>
              <a:t>1</a:t>
            </a:r>
            <a:r>
              <a:rPr lang="nb-NO" sz="1600" b="1" dirty="0">
                <a:solidFill>
                  <a:srgbClr val="000080"/>
                </a:solidFill>
                <a:latin typeface="Courier New" panose="02070309020205020404" pitchFamily="49" charset="0"/>
              </a:rPr>
              <a:t>)</a:t>
            </a:r>
            <a:r>
              <a:rPr lang="nb-NO" sz="1600" dirty="0">
                <a:solidFill>
                  <a:srgbClr val="000000"/>
                </a:solidFill>
                <a:latin typeface="Courier New" panose="02070309020205020404" pitchFamily="49" charset="0"/>
              </a:rPr>
              <a:t> </a:t>
            </a:r>
            <a:r>
              <a:rPr lang="nb-NO" sz="1600" b="1" dirty="0">
                <a:solidFill>
                  <a:srgbClr val="000080"/>
                </a:solidFill>
                <a:latin typeface="Courier New" panose="02070309020205020404" pitchFamily="49" charset="0"/>
              </a:rPr>
              <a:t>)</a:t>
            </a:r>
            <a:endParaRPr lang="nb-NO" sz="1600" dirty="0"/>
          </a:p>
          <a:p>
            <a:endParaRPr lang="en-US" sz="1000" b="1"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0 0 0 0 0 1 1 1 1</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28600" y="685800"/>
            <a:ext cx="4191000" cy="5943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53000" y="152400"/>
            <a:ext cx="3810000"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898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spatial object structures, import/export of spatial data</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656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762000"/>
            <a:ext cx="8382000" cy="5386090"/>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Important note: R spatial packages</a:t>
            </a:r>
          </a:p>
          <a:p>
            <a:pPr marL="571500" indent="-571500">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sp</a:t>
            </a:r>
            <a:r>
              <a:rPr lang="en-US" dirty="0">
                <a:latin typeface="Times New Roman" panose="02020603050405020304" pitchFamily="18" charset="0"/>
                <a:cs typeface="Times New Roman" panose="02020603050405020304" pitchFamily="18" charset="0"/>
              </a:rPr>
              <a:t> (S4 class)</a:t>
            </a:r>
          </a:p>
          <a:p>
            <a:pPr marL="571500" indent="-571500">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raster</a:t>
            </a:r>
            <a:r>
              <a:rPr lang="en-US" dirty="0">
                <a:latin typeface="Times New Roman" panose="02020603050405020304" pitchFamily="18" charset="0"/>
                <a:cs typeface="Times New Roman" panose="02020603050405020304" pitchFamily="18" charset="0"/>
              </a:rPr>
              <a:t> (S4 class)</a:t>
            </a:r>
          </a:p>
          <a:p>
            <a:pPr marL="571500" indent="-571500">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rgdal</a:t>
            </a:r>
            <a:r>
              <a:rPr lang="en-US" dirty="0">
                <a:latin typeface="Times New Roman" panose="02020603050405020304" pitchFamily="18" charset="0"/>
                <a:cs typeface="Times New Roman" panose="02020603050405020304" pitchFamily="18" charset="0"/>
              </a:rPr>
              <a:t> (API for GDAL and PROJ4)</a:t>
            </a:r>
          </a:p>
          <a:p>
            <a:pPr marL="571500" indent="-571500">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rgeos</a:t>
            </a:r>
            <a:r>
              <a:rPr lang="en-US" dirty="0">
                <a:latin typeface="Times New Roman" panose="02020603050405020304" pitchFamily="18" charset="0"/>
                <a:cs typeface="Times New Roman" panose="02020603050405020304" pitchFamily="18" charset="0"/>
              </a:rPr>
              <a:t> (API for GEOS)</a:t>
            </a:r>
          </a:p>
          <a:p>
            <a:pPr marL="571500" indent="-571500">
              <a:buFont typeface="Arial" panose="020B0604020202020204" pitchFamily="34" charset="0"/>
              <a:buChar char="•"/>
            </a:pPr>
            <a:r>
              <a:rPr lang="en-US" sz="4400" dirty="0" err="1">
                <a:latin typeface="Times New Roman" panose="02020603050405020304" pitchFamily="18" charset="0"/>
                <a:cs typeface="Times New Roman" panose="02020603050405020304" pitchFamily="18" charset="0"/>
              </a:rPr>
              <a:t>maptools</a:t>
            </a:r>
            <a:r>
              <a:rPr lang="en-US" sz="4400" dirty="0">
                <a:latin typeface="Times New Roman" panose="02020603050405020304" pitchFamily="18" charset="0"/>
                <a:cs typeface="Times New Roman" panose="02020603050405020304" pitchFamily="18" charset="0"/>
              </a:rPr>
              <a:t> </a:t>
            </a:r>
          </a:p>
          <a:p>
            <a:r>
              <a:rPr lang="en-US" sz="4400" dirty="0">
                <a:latin typeface="Times New Roman" panose="02020603050405020304" pitchFamily="18" charset="0"/>
                <a:cs typeface="Times New Roman" panose="02020603050405020304" pitchFamily="18" charset="0"/>
              </a:rPr>
              <a:t>are being depreciated end of 2023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See: </a:t>
            </a:r>
            <a:r>
              <a:rPr lang="en-US" dirty="0">
                <a:latin typeface="Times New Roman" panose="02020603050405020304" pitchFamily="18" charset="0"/>
                <a:cs typeface="Times New Roman" panose="02020603050405020304" pitchFamily="18" charset="0"/>
                <a:hlinkClick r:id="rId2"/>
              </a:rPr>
              <a:t>https://r-spatial.org/r/2022/04/12/evolution.html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211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4135"/>
            <a:ext cx="425712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Object structure and summary</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42975"/>
            <a:ext cx="8458200" cy="440120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Summarizing objects using: </a:t>
            </a:r>
            <a:r>
              <a:rPr lang="en-US" sz="1600" dirty="0" err="1">
                <a:latin typeface="Times New Roman" panose="02020603050405020304" pitchFamily="18" charset="0"/>
                <a:cs typeface="Times New Roman" panose="02020603050405020304" pitchFamily="18" charset="0"/>
              </a:rPr>
              <a:t>str</a:t>
            </a:r>
            <a:r>
              <a:rPr lang="en-US" sz="1600" dirty="0">
                <a:latin typeface="Times New Roman" panose="02020603050405020304" pitchFamily="18" charset="0"/>
                <a:cs typeface="Times New Roman" panose="02020603050405020304" pitchFamily="18" charset="0"/>
              </a:rPr>
              <a:t>(), summary() </a:t>
            </a:r>
          </a:p>
          <a:p>
            <a:endParaRPr lang="en-US" sz="16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endParaRPr lang="en-US" sz="1600" dirty="0"/>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Structure of an object</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str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a:t>
            </a:r>
            <a:r>
              <a:rPr lang="en-US" sz="1200" dirty="0" err="1">
                <a:solidFill>
                  <a:srgbClr val="0070C0"/>
                </a:solidFill>
                <a:latin typeface="Times New Roman" panose="02020603050405020304" pitchFamily="18" charset="0"/>
                <a:cs typeface="Times New Roman" panose="02020603050405020304" pitchFamily="18" charset="0"/>
              </a:rPr>
              <a:t>data.frame</a:t>
            </a:r>
            <a:r>
              <a:rPr lang="en-US" sz="1200" dirty="0">
                <a:solidFill>
                  <a:srgbClr val="0070C0"/>
                </a:solidFill>
                <a:latin typeface="Times New Roman" panose="02020603050405020304" pitchFamily="18" charset="0"/>
                <a:cs typeface="Times New Roman" panose="02020603050405020304" pitchFamily="18" charset="0"/>
              </a:rPr>
              <a:t>':   150 obs. of  5 variables:</a:t>
            </a:r>
          </a:p>
          <a:p>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Sepal.Length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num</a:t>
            </a:r>
            <a:r>
              <a:rPr lang="en-US" sz="1200" dirty="0">
                <a:solidFill>
                  <a:srgbClr val="0070C0"/>
                </a:solidFill>
                <a:latin typeface="Times New Roman" panose="02020603050405020304" pitchFamily="18" charset="0"/>
                <a:cs typeface="Times New Roman" panose="02020603050405020304" pitchFamily="18" charset="0"/>
              </a:rPr>
              <a:t>  5.1 4.9 4.7 4.6 5 5.4 4.6 5 4.4 4.9 ...</a:t>
            </a:r>
          </a:p>
          <a:p>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Sepal.Width</a:t>
            </a:r>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num</a:t>
            </a:r>
            <a:r>
              <a:rPr lang="en-US" sz="1200" dirty="0">
                <a:solidFill>
                  <a:srgbClr val="0070C0"/>
                </a:solidFill>
                <a:latin typeface="Times New Roman" panose="02020603050405020304" pitchFamily="18" charset="0"/>
                <a:cs typeface="Times New Roman" panose="02020603050405020304" pitchFamily="18" charset="0"/>
              </a:rPr>
              <a:t>  3.5 3 3.2 3.1 3.6 3.9 3.4 3.4 2.9 3.1 ...</a:t>
            </a:r>
          </a:p>
          <a:p>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Petal.Length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num</a:t>
            </a:r>
            <a:r>
              <a:rPr lang="en-US" sz="1200" dirty="0">
                <a:solidFill>
                  <a:srgbClr val="0070C0"/>
                </a:solidFill>
                <a:latin typeface="Times New Roman" panose="02020603050405020304" pitchFamily="18" charset="0"/>
                <a:cs typeface="Times New Roman" panose="02020603050405020304" pitchFamily="18" charset="0"/>
              </a:rPr>
              <a:t>  1.4 1.4 1.3 1.5 1.4 1.7 1.4 1.5 1.4 1.5 ...</a:t>
            </a:r>
          </a:p>
          <a:p>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Petal.Width</a:t>
            </a:r>
            <a:r>
              <a:rPr lang="en-US" sz="1200" dirty="0">
                <a:solidFill>
                  <a:srgbClr val="0070C0"/>
                </a:solidFill>
                <a:latin typeface="Times New Roman" panose="02020603050405020304" pitchFamily="18" charset="0"/>
                <a:cs typeface="Times New Roman" panose="02020603050405020304" pitchFamily="18" charset="0"/>
              </a:rPr>
              <a:t> : </a:t>
            </a:r>
            <a:r>
              <a:rPr lang="en-US" sz="1200" dirty="0" err="1">
                <a:solidFill>
                  <a:srgbClr val="0070C0"/>
                </a:solidFill>
                <a:latin typeface="Times New Roman" panose="02020603050405020304" pitchFamily="18" charset="0"/>
                <a:cs typeface="Times New Roman" panose="02020603050405020304" pitchFamily="18" charset="0"/>
              </a:rPr>
              <a:t>num</a:t>
            </a:r>
            <a:r>
              <a:rPr lang="en-US" sz="1200" dirty="0">
                <a:solidFill>
                  <a:srgbClr val="0070C0"/>
                </a:solidFill>
                <a:latin typeface="Times New Roman" panose="02020603050405020304" pitchFamily="18" charset="0"/>
                <a:cs typeface="Times New Roman" panose="02020603050405020304" pitchFamily="18" charset="0"/>
              </a:rPr>
              <a:t>  0.2 0.2 0.2 0.2 0.2 0.4 0.3 0.2 0.2 0.1 ...</a:t>
            </a:r>
          </a:p>
          <a:p>
            <a:r>
              <a:rPr lang="en-US" sz="1200" dirty="0">
                <a:solidFill>
                  <a:srgbClr val="0070C0"/>
                </a:solidFill>
                <a:latin typeface="Times New Roman" panose="02020603050405020304" pitchFamily="18" charset="0"/>
                <a:cs typeface="Times New Roman" panose="02020603050405020304" pitchFamily="18" charset="0"/>
              </a:rPr>
              <a:t> $ Species     : Factor w/ 3 levels "</a:t>
            </a:r>
            <a:r>
              <a:rPr lang="en-US" sz="1200" dirty="0" err="1">
                <a:solidFill>
                  <a:srgbClr val="0070C0"/>
                </a:solidFill>
                <a:latin typeface="Times New Roman" panose="02020603050405020304" pitchFamily="18" charset="0"/>
                <a:cs typeface="Times New Roman" panose="02020603050405020304" pitchFamily="18" charset="0"/>
              </a:rPr>
              <a:t>setosa</a:t>
            </a:r>
            <a:r>
              <a:rPr lang="en-US" sz="1200" dirty="0">
                <a:solidFill>
                  <a:srgbClr val="0070C0"/>
                </a:solidFill>
                <a:latin typeface="Times New Roman" panose="02020603050405020304" pitchFamily="18" charset="0"/>
                <a:cs typeface="Times New Roman" panose="02020603050405020304" pitchFamily="18" charset="0"/>
              </a:rPr>
              <a:t>","versicolor",..: 1 1 1 1 1 1 1 1 1 1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Summarizing object or vector</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Sepal.Length</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 Min. 1st Qu.  Median    Mean 3rd Qu.    Max. </a:t>
            </a:r>
          </a:p>
          <a:p>
            <a:r>
              <a:rPr lang="en-US" sz="1200" dirty="0">
                <a:solidFill>
                  <a:srgbClr val="0070C0"/>
                </a:solidFill>
                <a:latin typeface="Times New Roman" panose="02020603050405020304" pitchFamily="18" charset="0"/>
                <a:cs typeface="Times New Roman" panose="02020603050405020304" pitchFamily="18" charset="0"/>
              </a:rPr>
              <a:t>  4.300   5.100   5.800   5.843   6.400   7.900 </a:t>
            </a:r>
          </a:p>
        </p:txBody>
      </p:sp>
      <p:sp>
        <p:nvSpPr>
          <p:cNvPr id="2" name="TextBox 1"/>
          <p:cNvSpPr txBox="1"/>
          <p:nvPr/>
        </p:nvSpPr>
        <p:spPr>
          <a:xfrm>
            <a:off x="3850000" y="4414897"/>
            <a:ext cx="5141600" cy="2062103"/>
          </a:xfrm>
          <a:prstGeom prst="rect">
            <a:avLst/>
          </a:prstGeom>
          <a:noFill/>
        </p:spPr>
        <p:txBody>
          <a:bodyPr wrap="none" rtlCol="0">
            <a:spAutoFit/>
          </a:bodyPr>
          <a:lstStyle/>
          <a:p>
            <a:r>
              <a:rPr lang="en-US" sz="1600" dirty="0">
                <a:solidFill>
                  <a:srgbClr val="8000FF"/>
                </a:solidFill>
                <a:latin typeface="Courier New" panose="02070309020205020404" pitchFamily="49" charset="0"/>
              </a:rPr>
              <a:t>summary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200" dirty="0" err="1">
                <a:solidFill>
                  <a:srgbClr val="0070C0"/>
                </a:solidFill>
                <a:latin typeface="Times New Roman" panose="02020603050405020304" pitchFamily="18" charset="0"/>
                <a:cs typeface="Times New Roman" panose="02020603050405020304" pitchFamily="18" charset="0"/>
              </a:rPr>
              <a:t>Sepal.Length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Sepal.Width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Petal.Length</a:t>
            </a:r>
            <a:r>
              <a:rPr lang="en-US" sz="1200" dirty="0">
                <a:solidFill>
                  <a:srgbClr val="0070C0"/>
                </a:solidFill>
                <a:latin typeface="Times New Roman" panose="02020603050405020304" pitchFamily="18" charset="0"/>
                <a:cs typeface="Times New Roman" panose="02020603050405020304" pitchFamily="18" charset="0"/>
              </a:rPr>
              <a:t>     </a:t>
            </a:r>
            <a:r>
              <a:rPr lang="en-US" sz="1200" dirty="0" err="1">
                <a:solidFill>
                  <a:srgbClr val="0070C0"/>
                </a:solidFill>
                <a:latin typeface="Times New Roman" panose="02020603050405020304" pitchFamily="18" charset="0"/>
                <a:cs typeface="Times New Roman" panose="02020603050405020304" pitchFamily="18" charset="0"/>
              </a:rPr>
              <a:t>Petal.Width</a:t>
            </a:r>
            <a:r>
              <a:rPr lang="en-US" sz="1200" dirty="0">
                <a:solidFill>
                  <a:srgbClr val="0070C0"/>
                </a:solidFill>
                <a:latin typeface="Times New Roman" panose="02020603050405020304" pitchFamily="18" charset="0"/>
                <a:cs typeface="Times New Roman" panose="02020603050405020304" pitchFamily="18" charset="0"/>
              </a:rPr>
              <a:t>       Species  </a:t>
            </a:r>
          </a:p>
          <a:p>
            <a:r>
              <a:rPr lang="en-US" sz="1200" dirty="0">
                <a:solidFill>
                  <a:srgbClr val="0070C0"/>
                </a:solidFill>
                <a:latin typeface="Times New Roman" panose="02020603050405020304" pitchFamily="18" charset="0"/>
                <a:cs typeface="Times New Roman" panose="02020603050405020304" pitchFamily="18" charset="0"/>
              </a:rPr>
              <a:t>Min.   :4.300    Min.   :2.000     Min.   :1.000    Min.   :0.100      </a:t>
            </a:r>
            <a:r>
              <a:rPr lang="en-US" sz="1200" dirty="0" err="1">
                <a:solidFill>
                  <a:srgbClr val="0070C0"/>
                </a:solidFill>
                <a:latin typeface="Times New Roman" panose="02020603050405020304" pitchFamily="18" charset="0"/>
                <a:cs typeface="Times New Roman" panose="02020603050405020304" pitchFamily="18" charset="0"/>
              </a:rPr>
              <a:t>setosa</a:t>
            </a:r>
            <a:r>
              <a:rPr lang="en-US" sz="1200" dirty="0">
                <a:solidFill>
                  <a:srgbClr val="0070C0"/>
                </a:solidFill>
                <a:latin typeface="Times New Roman" panose="02020603050405020304" pitchFamily="18" charset="0"/>
                <a:cs typeface="Times New Roman" panose="02020603050405020304" pitchFamily="18" charset="0"/>
              </a:rPr>
              <a:t>    :50  </a:t>
            </a:r>
          </a:p>
          <a:p>
            <a:r>
              <a:rPr lang="en-US" sz="1200" dirty="0">
                <a:solidFill>
                  <a:srgbClr val="0070C0"/>
                </a:solidFill>
                <a:latin typeface="Times New Roman" panose="02020603050405020304" pitchFamily="18" charset="0"/>
                <a:cs typeface="Times New Roman" panose="02020603050405020304" pitchFamily="18" charset="0"/>
              </a:rPr>
              <a:t>1st Qu.:5.100   1st Qu.:2.800     1st Qu.:1.600   1st Qu.:0.300     versicolor:50  </a:t>
            </a:r>
          </a:p>
          <a:p>
            <a:r>
              <a:rPr lang="en-US" sz="1200" dirty="0">
                <a:solidFill>
                  <a:srgbClr val="0070C0"/>
                </a:solidFill>
                <a:latin typeface="Times New Roman" panose="02020603050405020304" pitchFamily="18" charset="0"/>
                <a:cs typeface="Times New Roman" panose="02020603050405020304" pitchFamily="18" charset="0"/>
              </a:rPr>
              <a:t>Median :5.800  Median :3.000   Median :4.350  Median :1.300  </a:t>
            </a:r>
            <a:r>
              <a:rPr lang="en-US" sz="1200" dirty="0" err="1">
                <a:solidFill>
                  <a:srgbClr val="0070C0"/>
                </a:solidFill>
                <a:latin typeface="Times New Roman" panose="02020603050405020304" pitchFamily="18" charset="0"/>
                <a:cs typeface="Times New Roman" panose="02020603050405020304" pitchFamily="18" charset="0"/>
              </a:rPr>
              <a:t>virginica</a:t>
            </a:r>
            <a:r>
              <a:rPr lang="en-US" sz="1200" dirty="0">
                <a:solidFill>
                  <a:srgbClr val="0070C0"/>
                </a:solidFill>
                <a:latin typeface="Times New Roman" panose="02020603050405020304" pitchFamily="18" charset="0"/>
                <a:cs typeface="Times New Roman" panose="02020603050405020304" pitchFamily="18" charset="0"/>
              </a:rPr>
              <a:t> :50  </a:t>
            </a:r>
          </a:p>
          <a:p>
            <a:r>
              <a:rPr lang="en-US" sz="1200" dirty="0">
                <a:solidFill>
                  <a:srgbClr val="0070C0"/>
                </a:solidFill>
                <a:latin typeface="Times New Roman" panose="02020603050405020304" pitchFamily="18" charset="0"/>
                <a:cs typeface="Times New Roman" panose="02020603050405020304" pitchFamily="18" charset="0"/>
              </a:rPr>
              <a:t>Mean   :5.843   Mean   :3.057    Mean   :3.758   Mean   :1.199                  </a:t>
            </a:r>
          </a:p>
          <a:p>
            <a:r>
              <a:rPr lang="en-US" sz="1200" dirty="0">
                <a:solidFill>
                  <a:srgbClr val="0070C0"/>
                </a:solidFill>
                <a:latin typeface="Times New Roman" panose="02020603050405020304" pitchFamily="18" charset="0"/>
                <a:cs typeface="Times New Roman" panose="02020603050405020304" pitchFamily="18" charset="0"/>
              </a:rPr>
              <a:t>3rd Qu.:6.400   3rd Qu.:3.300    3rd Qu.:5.100   3rd Qu.:1.800                  </a:t>
            </a:r>
          </a:p>
          <a:p>
            <a:r>
              <a:rPr lang="en-US" sz="1200" dirty="0">
                <a:solidFill>
                  <a:srgbClr val="0070C0"/>
                </a:solidFill>
                <a:latin typeface="Times New Roman" panose="02020603050405020304" pitchFamily="18" charset="0"/>
                <a:cs typeface="Times New Roman" panose="02020603050405020304" pitchFamily="18" charset="0"/>
              </a:rPr>
              <a:t>Max.   :7.900    Max.   :4.400     Max.   :6.900    Max.   :2.500 </a:t>
            </a:r>
          </a:p>
          <a:p>
            <a:endParaRPr lang="en-US" dirty="0"/>
          </a:p>
        </p:txBody>
      </p:sp>
    </p:spTree>
    <p:extLst>
      <p:ext uri="{BB962C8B-B14F-4D97-AF65-F5344CB8AC3E}">
        <p14:creationId xmlns:p14="http://schemas.microsoft.com/office/powerpoint/2010/main" val="354195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556274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S3, S4 and tidy classes (</a:t>
            </a:r>
            <a:r>
              <a:rPr lang="en-US" sz="2400" b="1" dirty="0" err="1">
                <a:latin typeface="Times New Roman" panose="02020603050405020304" pitchFamily="18" charset="0"/>
                <a:cs typeface="Times New Roman" panose="02020603050405020304" pitchFamily="18" charset="0"/>
              </a:rPr>
              <a:t>data.table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trible</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8600" y="841712"/>
            <a:ext cx="8458200" cy="6863417"/>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S3 can only dispatch on it's first argument, whereas S4 can dispatch on multiple arguments.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S3 is very simple and easy to implement but, given the object internals, isn't really a formal object-oriented system.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tidy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tribble) new class abstraction that works with pipe %&gt;% syntax. The sf class is compliant with WKT and common database storage structure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Programmers answer to the limitation of S3 list objects, S4 class adds slots to data structure with internal R class handling. A slot can be called using slot() or @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you want to be able to write methods for function that should do different things if given an object of class(x) or given objects of class(x) and class(y), then S4 provides a far better way to handle such complexities.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S4 provides structured output but, can be emulated using assigned class list outputs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931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99311"/>
            <a:ext cx="512916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S4 </a:t>
            </a:r>
            <a:r>
              <a:rPr lang="en-US" sz="2400" b="1" dirty="0" err="1">
                <a:latin typeface="Times New Roman" panose="02020603050405020304" pitchFamily="18" charset="0"/>
                <a:cs typeface="Times New Roman" panose="02020603050405020304" pitchFamily="18" charset="0"/>
              </a:rPr>
              <a:t>sp</a:t>
            </a:r>
            <a:r>
              <a:rPr lang="en-US" sz="2400" b="1" dirty="0">
                <a:latin typeface="Times New Roman" panose="02020603050405020304" pitchFamily="18" charset="0"/>
                <a:cs typeface="Times New Roman" panose="02020603050405020304" pitchFamily="18" charset="0"/>
              </a:rPr>
              <a:t> spatial class (being depreciated)</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739944"/>
            <a:ext cx="8458200" cy="543225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However, spatial class objects are a special case of S4 that do not adhere to all of the S4 structures. Let’s take a look at a </a:t>
            </a:r>
            <a:r>
              <a:rPr lang="en-US" sz="2000" dirty="0" err="1">
                <a:latin typeface="Times New Roman" panose="02020603050405020304" pitchFamily="18" charset="0"/>
                <a:cs typeface="Times New Roman" panose="02020603050405020304" pitchFamily="18" charset="0"/>
              </a:rPr>
              <a:t>SpatialPointsDataFrame</a:t>
            </a:r>
            <a:r>
              <a:rPr lang="en-US" sz="2000" dirty="0">
                <a:latin typeface="Times New Roman" panose="02020603050405020304" pitchFamily="18" charset="0"/>
                <a:cs typeface="Times New Roman" panose="02020603050405020304" pitchFamily="18" charset="0"/>
              </a:rPr>
              <a:t> S4 object</a:t>
            </a:r>
          </a:p>
          <a:p>
            <a:pPr algn="just"/>
            <a:endParaRPr lang="en-US" sz="2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library</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sp</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r>
              <a:rPr lang="en-US" sz="2000" b="1"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data</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class</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endParaRPr lang="en-US" sz="2000" dirty="0"/>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data.frame</a:t>
            </a:r>
            <a:r>
              <a:rPr lang="en-US" sz="1200" dirty="0">
                <a:solidFill>
                  <a:srgbClr val="0070C0"/>
                </a:solidFill>
                <a:latin typeface="Times New Roman" panose="02020603050405020304" pitchFamily="18" charset="0"/>
                <a:cs typeface="Times New Roman" panose="02020603050405020304" pitchFamily="18" charset="0"/>
              </a:rPr>
              <a:t>"</a:t>
            </a:r>
          </a:p>
          <a:p>
            <a:endParaRPr lang="en-US" sz="1000" b="1"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str</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endParaRPr lang="en-US" sz="2000" dirty="0"/>
          </a:p>
          <a:p>
            <a:r>
              <a:rPr lang="en-US" sz="1000" dirty="0">
                <a:latin typeface="Times New Roman" panose="02020603050405020304" pitchFamily="18" charset="0"/>
                <a:cs typeface="Times New Roman" panose="02020603050405020304" pitchFamily="18" charset="0"/>
              </a:rPr>
              <a:t> </a:t>
            </a:r>
          </a:p>
          <a:p>
            <a:r>
              <a:rPr lang="en-US" sz="1100" dirty="0">
                <a:solidFill>
                  <a:srgbClr val="0070C0"/>
                </a:solidFill>
                <a:latin typeface="Times New Roman" panose="02020603050405020304" pitchFamily="18" charset="0"/>
                <a:cs typeface="Times New Roman" panose="02020603050405020304" pitchFamily="18" charset="0"/>
              </a:rPr>
              <a:t>'</a:t>
            </a:r>
            <a:r>
              <a:rPr lang="en-US" sz="1100" dirty="0" err="1">
                <a:solidFill>
                  <a:srgbClr val="0070C0"/>
                </a:solidFill>
                <a:latin typeface="Times New Roman" panose="02020603050405020304" pitchFamily="18" charset="0"/>
                <a:cs typeface="Times New Roman" panose="02020603050405020304" pitchFamily="18" charset="0"/>
              </a:rPr>
              <a:t>data.frame</a:t>
            </a:r>
            <a:r>
              <a:rPr lang="en-US" sz="1100" dirty="0">
                <a:solidFill>
                  <a:srgbClr val="0070C0"/>
                </a:solidFill>
                <a:latin typeface="Times New Roman" panose="02020603050405020304" pitchFamily="18" charset="0"/>
                <a:cs typeface="Times New Roman" panose="02020603050405020304" pitchFamily="18" charset="0"/>
              </a:rPr>
              <a:t>':   155 obs. of  14 variables:</a:t>
            </a:r>
          </a:p>
          <a:p>
            <a:r>
              <a:rPr lang="en-US" sz="1100" dirty="0">
                <a:solidFill>
                  <a:srgbClr val="0070C0"/>
                </a:solidFill>
                <a:latin typeface="Times New Roman" panose="02020603050405020304" pitchFamily="18" charset="0"/>
                <a:cs typeface="Times New Roman" panose="02020603050405020304" pitchFamily="18" charset="0"/>
              </a:rPr>
              <a:t> $ x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181072 181025 181165 181298 181307 ...</a:t>
            </a:r>
          </a:p>
          <a:p>
            <a:r>
              <a:rPr lang="en-US" sz="1100" dirty="0">
                <a:solidFill>
                  <a:srgbClr val="0070C0"/>
                </a:solidFill>
                <a:latin typeface="Times New Roman" panose="02020603050405020304" pitchFamily="18" charset="0"/>
                <a:cs typeface="Times New Roman" panose="02020603050405020304" pitchFamily="18" charset="0"/>
              </a:rPr>
              <a:t> $ y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333611 333558 333537 333484 333330 ...</a:t>
            </a:r>
          </a:p>
          <a:p>
            <a:r>
              <a:rPr lang="en-US" sz="1100" dirty="0">
                <a:solidFill>
                  <a:srgbClr val="0070C0"/>
                </a:solidFill>
                <a:latin typeface="Times New Roman" panose="02020603050405020304" pitchFamily="18" charset="0"/>
                <a:cs typeface="Times New Roman" panose="02020603050405020304" pitchFamily="18" charset="0"/>
              </a:rPr>
              <a:t> $ cadmium: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11.7 8.6 6.5 2.6 2.8 3 3.2 2.8 2.4 1.6 ...</a:t>
            </a:r>
          </a:p>
          <a:p>
            <a:r>
              <a:rPr lang="en-US" sz="1100" dirty="0">
                <a:solidFill>
                  <a:srgbClr val="0070C0"/>
                </a:solidFill>
                <a:latin typeface="Times New Roman" panose="02020603050405020304" pitchFamily="18" charset="0"/>
                <a:cs typeface="Times New Roman" panose="02020603050405020304" pitchFamily="18" charset="0"/>
              </a:rPr>
              <a:t> $ copper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85 81 68 81 48 61 31 29 37 24 ...</a:t>
            </a:r>
          </a:p>
          <a:p>
            <a:r>
              <a:rPr lang="en-US" sz="1100" dirty="0">
                <a:solidFill>
                  <a:srgbClr val="0070C0"/>
                </a:solidFill>
                <a:latin typeface="Times New Roman" panose="02020603050405020304" pitchFamily="18" charset="0"/>
                <a:cs typeface="Times New Roman" panose="02020603050405020304" pitchFamily="18" charset="0"/>
              </a:rPr>
              <a:t> $ lead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299 277 199 116 117 137 132 150 133 80 ...</a:t>
            </a:r>
          </a:p>
          <a:p>
            <a:r>
              <a:rPr lang="en-US" sz="1100" dirty="0">
                <a:solidFill>
                  <a:srgbClr val="0070C0"/>
                </a:solidFill>
                <a:latin typeface="Times New Roman" panose="02020603050405020304" pitchFamily="18" charset="0"/>
                <a:cs typeface="Times New Roman" panose="02020603050405020304" pitchFamily="18" charset="0"/>
              </a:rPr>
              <a:t> $ zinc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1022 1141 640 257 269 ...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elev</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7.91 6.98 7.8 7.66 7.48 ...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dist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0.00136 0.01222 0.10303 0.19009 0.27709 ...</a:t>
            </a:r>
          </a:p>
          <a:p>
            <a:r>
              <a:rPr lang="en-US" sz="1100" dirty="0">
                <a:solidFill>
                  <a:srgbClr val="0070C0"/>
                </a:solidFill>
                <a:latin typeface="Times New Roman" panose="02020603050405020304" pitchFamily="18" charset="0"/>
                <a:cs typeface="Times New Roman" panose="02020603050405020304" pitchFamily="18" charset="0"/>
              </a:rPr>
              <a:t> $ om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13.6 14 13 8 8.7 7.8 9.2 9.5 10.6 6.3 ...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ffreq</a:t>
            </a:r>
            <a:r>
              <a:rPr lang="en-US" sz="1100" dirty="0">
                <a:solidFill>
                  <a:srgbClr val="0070C0"/>
                </a:solidFill>
                <a:latin typeface="Times New Roman" panose="02020603050405020304" pitchFamily="18" charset="0"/>
                <a:cs typeface="Times New Roman" panose="02020603050405020304" pitchFamily="18" charset="0"/>
              </a:rPr>
              <a:t>  : Factor w/ 3 levels "1","2","3": 1 1 1 1 1 1 1 1 1 1 ...</a:t>
            </a:r>
          </a:p>
          <a:p>
            <a:r>
              <a:rPr lang="en-US" sz="1100" dirty="0">
                <a:solidFill>
                  <a:srgbClr val="0070C0"/>
                </a:solidFill>
                <a:latin typeface="Times New Roman" panose="02020603050405020304" pitchFamily="18" charset="0"/>
                <a:cs typeface="Times New Roman" panose="02020603050405020304" pitchFamily="18" charset="0"/>
              </a:rPr>
              <a:t> $ soil   : Factor w/ 3 levels "1","2","3": 1 1 1 2 2 2 2 1 1 2 ...</a:t>
            </a:r>
          </a:p>
          <a:p>
            <a:r>
              <a:rPr lang="en-US" sz="1100" dirty="0">
                <a:solidFill>
                  <a:srgbClr val="0070C0"/>
                </a:solidFill>
                <a:latin typeface="Times New Roman" panose="02020603050405020304" pitchFamily="18" charset="0"/>
                <a:cs typeface="Times New Roman" panose="02020603050405020304" pitchFamily="18" charset="0"/>
              </a:rPr>
              <a:t> $ lime   : Factor w/ 2 levels "0","1": 2 2 2 1 1 1 1 1 1 1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landuse</a:t>
            </a:r>
            <a:r>
              <a:rPr lang="en-US" sz="1100" dirty="0">
                <a:solidFill>
                  <a:srgbClr val="0070C0"/>
                </a:solidFill>
                <a:latin typeface="Times New Roman" panose="02020603050405020304" pitchFamily="18" charset="0"/>
                <a:cs typeface="Times New Roman" panose="02020603050405020304" pitchFamily="18" charset="0"/>
              </a:rPr>
              <a:t>: Factor w/ 15 levels "</a:t>
            </a:r>
            <a:r>
              <a:rPr lang="en-US" sz="1100" dirty="0" err="1">
                <a:solidFill>
                  <a:srgbClr val="0070C0"/>
                </a:solidFill>
                <a:latin typeface="Times New Roman" panose="02020603050405020304" pitchFamily="18" charset="0"/>
                <a:cs typeface="Times New Roman" panose="02020603050405020304" pitchFamily="18" charset="0"/>
              </a:rPr>
              <a:t>Aa","Ab","Ag</a:t>
            </a:r>
            <a:r>
              <a:rPr lang="en-US" sz="1100" dirty="0">
                <a:solidFill>
                  <a:srgbClr val="0070C0"/>
                </a:solidFill>
                <a:latin typeface="Times New Roman" panose="02020603050405020304" pitchFamily="18" charset="0"/>
                <a:cs typeface="Times New Roman" panose="02020603050405020304" pitchFamily="18" charset="0"/>
              </a:rPr>
              <a:t>",..: 4 4 4 11 4 11 4 2 2 15 ...</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dist.m</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50 30 150 270 380 470 240 120 240 420 ...</a:t>
            </a:r>
          </a:p>
        </p:txBody>
      </p:sp>
    </p:spTree>
    <p:extLst>
      <p:ext uri="{BB962C8B-B14F-4D97-AF65-F5344CB8AC3E}">
        <p14:creationId xmlns:p14="http://schemas.microsoft.com/office/powerpoint/2010/main" val="3181893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4135"/>
            <a:ext cx="280237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S4 (</a:t>
            </a:r>
            <a:r>
              <a:rPr lang="en-US" sz="2400" b="1" dirty="0" err="1">
                <a:latin typeface="Times New Roman" panose="02020603050405020304" pitchFamily="18" charset="0"/>
                <a:cs typeface="Times New Roman" panose="02020603050405020304" pitchFamily="18" charset="0"/>
              </a:rPr>
              <a:t>sp</a:t>
            </a:r>
            <a:r>
              <a:rPr lang="en-US" sz="2400" b="1" dirty="0">
                <a:latin typeface="Times New Roman" panose="02020603050405020304" pitchFamily="18" charset="0"/>
                <a:cs typeface="Times New Roman" panose="02020603050405020304" pitchFamily="18" charset="0"/>
              </a:rPr>
              <a:t>) spatial class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981194"/>
            <a:ext cx="422910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Coerce into </a:t>
            </a:r>
            <a:r>
              <a:rPr lang="en-US" sz="2000" dirty="0" err="1">
                <a:latin typeface="Times New Roman" panose="02020603050405020304" pitchFamily="18" charset="0"/>
                <a:cs typeface="Times New Roman" panose="02020603050405020304" pitchFamily="18" charset="0"/>
              </a:rPr>
              <a:t>SpatialPointsDataFrame</a:t>
            </a:r>
            <a:endParaRPr lang="en-US" sz="2000" dirty="0">
              <a:latin typeface="Times New Roman" panose="02020603050405020304" pitchFamily="18" charset="0"/>
              <a:cs typeface="Times New Roman" panose="02020603050405020304" pitchFamily="18" charset="0"/>
            </a:endParaRPr>
          </a:p>
          <a:p>
            <a:r>
              <a:rPr lang="en-US" sz="2000" dirty="0">
                <a:solidFill>
                  <a:srgbClr val="000000"/>
                </a:solidFill>
                <a:latin typeface="Courier New" panose="02070309020205020404" pitchFamily="49" charset="0"/>
              </a:rPr>
              <a:t>coordinates</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x</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y</a:t>
            </a: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class</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endParaRPr lang="en-US" sz="2000" dirty="0"/>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SpatialPointsDataFrame</a:t>
            </a:r>
            <a:r>
              <a:rPr lang="en-US" sz="1200" dirty="0">
                <a:solidFill>
                  <a:srgbClr val="0070C0"/>
                </a:solidFill>
                <a:latin typeface="Times New Roman" panose="02020603050405020304" pitchFamily="18" charset="0"/>
                <a:cs typeface="Times New Roman" panose="02020603050405020304" pitchFamily="18" charset="0"/>
              </a:rPr>
              <a:t>"</a:t>
            </a:r>
          </a:p>
          <a:p>
            <a:r>
              <a:rPr lang="en-US" sz="1200" dirty="0" err="1">
                <a:solidFill>
                  <a:srgbClr val="0070C0"/>
                </a:solidFill>
                <a:latin typeface="Times New Roman" panose="02020603050405020304" pitchFamily="18" charset="0"/>
                <a:cs typeface="Times New Roman" panose="02020603050405020304" pitchFamily="18" charset="0"/>
              </a:rPr>
              <a:t>attr</a:t>
            </a:r>
            <a:r>
              <a:rPr lang="en-US" sz="1200" dirty="0">
                <a:solidFill>
                  <a:srgbClr val="0070C0"/>
                </a:solidFill>
                <a:latin typeface="Times New Roman" panose="02020603050405020304" pitchFamily="18" charset="0"/>
                <a:cs typeface="Times New Roman" panose="02020603050405020304" pitchFamily="18" charset="0"/>
              </a:rPr>
              <a:t>(,"package")</a:t>
            </a:r>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sp</a:t>
            </a:r>
            <a:r>
              <a:rPr lang="en-US" sz="1200" dirty="0">
                <a:solidFill>
                  <a:srgbClr val="0070C0"/>
                </a:solidFill>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str</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dirty="0" err="1">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str</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b="1" dirty="0">
                <a:solidFill>
                  <a:srgbClr val="000080"/>
                </a:solidFill>
                <a:latin typeface="Courier New" panose="02070309020205020404" pitchFamily="49" charset="0"/>
              </a:rPr>
              <a:t>)</a:t>
            </a:r>
            <a:endParaRPr lang="en-US" sz="2000" dirty="0"/>
          </a:p>
          <a:p>
            <a:endParaRPr lang="en-US" sz="2000" dirty="0">
              <a:latin typeface="Times New Roman" panose="02020603050405020304" pitchFamily="18" charset="0"/>
              <a:cs typeface="Times New Roman" panose="02020603050405020304" pitchFamily="18" charset="0"/>
            </a:endParaRPr>
          </a:p>
          <a:p>
            <a:r>
              <a:rPr lang="en-US" sz="2000" dirty="0">
                <a:solidFill>
                  <a:srgbClr val="8000FF"/>
                </a:solidFill>
                <a:latin typeface="Courier New" panose="02070309020205020404" pitchFamily="49" charset="0"/>
              </a:rPr>
              <a:t>class</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meuse@</a:t>
            </a:r>
            <a:r>
              <a:rPr lang="en-US" sz="2000" dirty="0" err="1">
                <a:solidFill>
                  <a:srgbClr val="8000FF"/>
                </a:solidFill>
                <a:latin typeface="Courier New" panose="02070309020205020404" pitchFamily="49" charset="0"/>
              </a:rPr>
              <a:t>data</a:t>
            </a:r>
            <a:r>
              <a:rPr lang="en-US" sz="2000" b="1" dirty="0">
                <a:solidFill>
                  <a:srgbClr val="000080"/>
                </a:solidFill>
                <a:latin typeface="Courier New" panose="02070309020205020404" pitchFamily="49" charset="0"/>
              </a:rPr>
              <a:t>)</a:t>
            </a:r>
            <a:endParaRPr lang="en-US" sz="2000" dirty="0"/>
          </a:p>
          <a:p>
            <a:endParaRPr lang="en-US" sz="1000" b="1"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[1] "</a:t>
            </a:r>
            <a:r>
              <a:rPr lang="en-US" sz="1200" dirty="0" err="1">
                <a:solidFill>
                  <a:srgbClr val="0070C0"/>
                </a:solidFill>
                <a:latin typeface="Times New Roman" panose="02020603050405020304" pitchFamily="18" charset="0"/>
                <a:cs typeface="Times New Roman" panose="02020603050405020304" pitchFamily="18" charset="0"/>
              </a:rPr>
              <a:t>data.frame</a:t>
            </a:r>
            <a:r>
              <a:rPr lang="en-US" sz="1200" dirty="0">
                <a:solidFill>
                  <a:srgbClr val="0070C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solidFill>
                  <a:srgbClr val="000000"/>
                </a:solidFill>
                <a:latin typeface="Courier New" panose="02070309020205020404" pitchFamily="49" charset="0"/>
              </a:rPr>
              <a:t>meuse@bbox</a:t>
            </a:r>
            <a:endParaRPr lang="en-US" sz="2000" dirty="0"/>
          </a:p>
          <a:p>
            <a:endParaRPr lang="en-US" sz="1000" b="1" dirty="0">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	min    	max</a:t>
            </a:r>
          </a:p>
          <a:p>
            <a:pPr algn="just"/>
            <a:r>
              <a:rPr lang="en-US" sz="1200" dirty="0">
                <a:solidFill>
                  <a:srgbClr val="0070C0"/>
                </a:solidFill>
                <a:latin typeface="Times New Roman" panose="02020603050405020304" pitchFamily="18" charset="0"/>
                <a:cs typeface="Times New Roman" panose="02020603050405020304" pitchFamily="18" charset="0"/>
              </a:rPr>
              <a:t>x 	178605 	181390</a:t>
            </a:r>
          </a:p>
          <a:p>
            <a:pPr algn="just"/>
            <a:r>
              <a:rPr lang="en-US" sz="1200" dirty="0">
                <a:solidFill>
                  <a:srgbClr val="0070C0"/>
                </a:solidFill>
                <a:latin typeface="Times New Roman" panose="02020603050405020304" pitchFamily="18" charset="0"/>
                <a:cs typeface="Times New Roman" panose="02020603050405020304" pitchFamily="18" charset="0"/>
              </a:rPr>
              <a:t>y 	329714 	333611</a:t>
            </a:r>
          </a:p>
        </p:txBody>
      </p:sp>
      <p:sp>
        <p:nvSpPr>
          <p:cNvPr id="4" name="TextBox 3"/>
          <p:cNvSpPr txBox="1"/>
          <p:nvPr/>
        </p:nvSpPr>
        <p:spPr>
          <a:xfrm>
            <a:off x="4647718" y="226159"/>
            <a:ext cx="4238661" cy="6555641"/>
          </a:xfrm>
          <a:prstGeom prst="rect">
            <a:avLst/>
          </a:prstGeom>
          <a:noFill/>
        </p:spPr>
        <p:txBody>
          <a:bodyPr wrap="none" rtlCol="0">
            <a:spAutoFit/>
          </a:bodyPr>
          <a:lstStyle/>
          <a:p>
            <a:r>
              <a:rPr lang="en-US" sz="1000" dirty="0">
                <a:solidFill>
                  <a:srgbClr val="0070C0"/>
                </a:solidFill>
                <a:latin typeface="Times New Roman" panose="02020603050405020304" pitchFamily="18" charset="0"/>
                <a:cs typeface="Times New Roman" panose="02020603050405020304" pitchFamily="18" charset="0"/>
              </a:rPr>
              <a:t>'</a:t>
            </a:r>
            <a:r>
              <a:rPr lang="en-US" sz="1000" dirty="0" err="1">
                <a:solidFill>
                  <a:srgbClr val="0070C0"/>
                </a:solidFill>
                <a:latin typeface="Times New Roman" panose="02020603050405020304" pitchFamily="18" charset="0"/>
                <a:cs typeface="Times New Roman" panose="02020603050405020304" pitchFamily="18" charset="0"/>
              </a:rPr>
              <a:t>data.frame</a:t>
            </a:r>
            <a:r>
              <a:rPr lang="en-US" sz="1000" dirty="0">
                <a:solidFill>
                  <a:srgbClr val="0070C0"/>
                </a:solidFill>
                <a:latin typeface="Times New Roman" panose="02020603050405020304" pitchFamily="18" charset="0"/>
                <a:cs typeface="Times New Roman" panose="02020603050405020304" pitchFamily="18" charset="0"/>
              </a:rPr>
              <a:t>':   155 obs. of  12 variables:</a:t>
            </a:r>
          </a:p>
          <a:p>
            <a:r>
              <a:rPr lang="en-US" sz="1000" dirty="0">
                <a:solidFill>
                  <a:srgbClr val="0070C0"/>
                </a:solidFill>
                <a:latin typeface="Times New Roman" panose="02020603050405020304" pitchFamily="18" charset="0"/>
                <a:cs typeface="Times New Roman" panose="02020603050405020304" pitchFamily="18" charset="0"/>
              </a:rPr>
              <a:t> $ cadmium: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11.7 8.6 6.5 2.6 2.8 3 3.2 2.8 2.4 1.6 ...</a:t>
            </a:r>
          </a:p>
          <a:p>
            <a:r>
              <a:rPr lang="en-US" sz="1000" dirty="0">
                <a:solidFill>
                  <a:srgbClr val="0070C0"/>
                </a:solidFill>
                <a:latin typeface="Times New Roman" panose="02020603050405020304" pitchFamily="18" charset="0"/>
                <a:cs typeface="Times New Roman" panose="02020603050405020304" pitchFamily="18" charset="0"/>
              </a:rPr>
              <a:t> $ copper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85 81 68 81 48 61 31 29 37 24 ...</a:t>
            </a:r>
          </a:p>
          <a:p>
            <a:r>
              <a:rPr lang="en-US" sz="1000" dirty="0">
                <a:solidFill>
                  <a:srgbClr val="0070C0"/>
                </a:solidFill>
                <a:latin typeface="Times New Roman" panose="02020603050405020304" pitchFamily="18" charset="0"/>
                <a:cs typeface="Times New Roman" panose="02020603050405020304" pitchFamily="18" charset="0"/>
              </a:rPr>
              <a:t> $ lead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299 277 199 116 117 137 132 150 133 80 ...</a:t>
            </a:r>
          </a:p>
          <a:p>
            <a:r>
              <a:rPr lang="en-US" sz="1000" dirty="0">
                <a:solidFill>
                  <a:srgbClr val="0070C0"/>
                </a:solidFill>
                <a:latin typeface="Times New Roman" panose="02020603050405020304" pitchFamily="18" charset="0"/>
                <a:cs typeface="Times New Roman" panose="02020603050405020304" pitchFamily="18" charset="0"/>
              </a:rPr>
              <a:t> $ zinc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1022 1141 640 257 269 ...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elev</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7.91 6.98 7.8 7.66 7.48 ...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dist</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0.00136 0.01222 0.10303 0.19009 0.27709 ...</a:t>
            </a:r>
          </a:p>
          <a:p>
            <a:r>
              <a:rPr lang="en-US" sz="1000" dirty="0">
                <a:solidFill>
                  <a:srgbClr val="0070C0"/>
                </a:solidFill>
                <a:latin typeface="Times New Roman" panose="02020603050405020304" pitchFamily="18" charset="0"/>
                <a:cs typeface="Times New Roman" panose="02020603050405020304" pitchFamily="18" charset="0"/>
              </a:rPr>
              <a:t> $ om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13.6 14 13 8 8.7 7.8 9.2 9.5 10.6 6.3 ...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ffreq</a:t>
            </a:r>
            <a:r>
              <a:rPr lang="en-US" sz="1000" dirty="0">
                <a:solidFill>
                  <a:srgbClr val="0070C0"/>
                </a:solidFill>
                <a:latin typeface="Times New Roman" panose="02020603050405020304" pitchFamily="18" charset="0"/>
                <a:cs typeface="Times New Roman" panose="02020603050405020304" pitchFamily="18" charset="0"/>
              </a:rPr>
              <a:t>  : Factor w/ 3 levels "1","2","3": 1 1 1 1 1 1 1 1 1 1 ...</a:t>
            </a:r>
          </a:p>
          <a:p>
            <a:r>
              <a:rPr lang="en-US" sz="1000" dirty="0">
                <a:solidFill>
                  <a:srgbClr val="0070C0"/>
                </a:solidFill>
                <a:latin typeface="Times New Roman" panose="02020603050405020304" pitchFamily="18" charset="0"/>
                <a:cs typeface="Times New Roman" panose="02020603050405020304" pitchFamily="18" charset="0"/>
              </a:rPr>
              <a:t> $ soil   : Factor w/ 3 levels "1","2","3": 1 1 1 2 2 2 2 1 1 2 ...</a:t>
            </a:r>
          </a:p>
          <a:p>
            <a:r>
              <a:rPr lang="en-US" sz="1000" dirty="0">
                <a:solidFill>
                  <a:srgbClr val="0070C0"/>
                </a:solidFill>
                <a:latin typeface="Times New Roman" panose="02020603050405020304" pitchFamily="18" charset="0"/>
                <a:cs typeface="Times New Roman" panose="02020603050405020304" pitchFamily="18" charset="0"/>
              </a:rPr>
              <a:t> $ lime   : Factor w/ 2 levels "0","1": 2 2 2 1 1 1 1 1 1 1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landuse</a:t>
            </a:r>
            <a:r>
              <a:rPr lang="en-US" sz="1000" dirty="0">
                <a:solidFill>
                  <a:srgbClr val="0070C0"/>
                </a:solidFill>
                <a:latin typeface="Times New Roman" panose="02020603050405020304" pitchFamily="18" charset="0"/>
                <a:cs typeface="Times New Roman" panose="02020603050405020304" pitchFamily="18" charset="0"/>
              </a:rPr>
              <a:t>: Factor w/ 15 levels "</a:t>
            </a:r>
            <a:r>
              <a:rPr lang="en-US" sz="1000" dirty="0" err="1">
                <a:solidFill>
                  <a:srgbClr val="0070C0"/>
                </a:solidFill>
                <a:latin typeface="Times New Roman" panose="02020603050405020304" pitchFamily="18" charset="0"/>
                <a:cs typeface="Times New Roman" panose="02020603050405020304" pitchFamily="18" charset="0"/>
              </a:rPr>
              <a:t>Aa","Ab","Ag</a:t>
            </a:r>
            <a:r>
              <a:rPr lang="en-US" sz="1000" dirty="0">
                <a:solidFill>
                  <a:srgbClr val="0070C0"/>
                </a:solidFill>
                <a:latin typeface="Times New Roman" panose="02020603050405020304" pitchFamily="18" charset="0"/>
                <a:cs typeface="Times New Roman" panose="02020603050405020304" pitchFamily="18" charset="0"/>
              </a:rPr>
              <a:t>",..: 4 4 4 11 4 11 4 2 2 15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dist.m</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50 30 150 270 380 470 240 120 240 420 ...</a:t>
            </a:r>
          </a:p>
          <a:p>
            <a:endParaRPr lang="en-US" sz="1000" dirty="0">
              <a:solidFill>
                <a:srgbClr val="0070C0"/>
              </a:solidFill>
              <a:latin typeface="Times New Roman" panose="02020603050405020304" pitchFamily="18" charset="0"/>
              <a:cs typeface="Times New Roman" panose="02020603050405020304" pitchFamily="18" charset="0"/>
            </a:endParaRPr>
          </a:p>
          <a:p>
            <a:endParaRPr lang="en-US" sz="1000" dirty="0">
              <a:solidFill>
                <a:srgbClr val="0070C0"/>
              </a:solidFill>
              <a:latin typeface="Times New Roman" panose="02020603050405020304" pitchFamily="18" charset="0"/>
              <a:cs typeface="Times New Roman" panose="02020603050405020304" pitchFamily="18" charset="0"/>
            </a:endParaRPr>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000" dirty="0">
                <a:solidFill>
                  <a:srgbClr val="0070C0"/>
                </a:solidFill>
                <a:latin typeface="Times New Roman" panose="02020603050405020304" pitchFamily="18" charset="0"/>
                <a:cs typeface="Times New Roman" panose="02020603050405020304" pitchFamily="18" charset="0"/>
              </a:rPr>
              <a:t>Formal class '</a:t>
            </a:r>
            <a:r>
              <a:rPr lang="en-US" sz="1000" dirty="0" err="1">
                <a:solidFill>
                  <a:srgbClr val="0070C0"/>
                </a:solidFill>
                <a:latin typeface="Times New Roman" panose="02020603050405020304" pitchFamily="18" charset="0"/>
                <a:cs typeface="Times New Roman" panose="02020603050405020304" pitchFamily="18" charset="0"/>
              </a:rPr>
              <a:t>SpatialPointsDataFrame</a:t>
            </a:r>
            <a:r>
              <a:rPr lang="en-US" sz="1000" dirty="0">
                <a:solidFill>
                  <a:srgbClr val="0070C0"/>
                </a:solidFill>
                <a:latin typeface="Times New Roman" panose="02020603050405020304" pitchFamily="18" charset="0"/>
                <a:cs typeface="Times New Roman" panose="02020603050405020304" pitchFamily="18" charset="0"/>
              </a:rPr>
              <a:t>' [package "</a:t>
            </a:r>
            <a:r>
              <a:rPr lang="en-US" sz="1000" dirty="0" err="1">
                <a:solidFill>
                  <a:srgbClr val="0070C0"/>
                </a:solidFill>
                <a:latin typeface="Times New Roman" panose="02020603050405020304" pitchFamily="18" charset="0"/>
                <a:cs typeface="Times New Roman" panose="02020603050405020304" pitchFamily="18" charset="0"/>
              </a:rPr>
              <a:t>sp</a:t>
            </a:r>
            <a:r>
              <a:rPr lang="en-US" sz="1000" dirty="0">
                <a:solidFill>
                  <a:srgbClr val="0070C0"/>
                </a:solidFill>
                <a:latin typeface="Times New Roman" panose="02020603050405020304" pitchFamily="18" charset="0"/>
                <a:cs typeface="Times New Roman" panose="02020603050405020304" pitchFamily="18" charset="0"/>
              </a:rPr>
              <a:t>"] with 5 slots</a:t>
            </a:r>
          </a:p>
          <a:p>
            <a:r>
              <a:rPr lang="en-US" sz="1000" dirty="0">
                <a:solidFill>
                  <a:srgbClr val="0070C0"/>
                </a:solidFill>
                <a:latin typeface="Times New Roman" panose="02020603050405020304" pitchFamily="18" charset="0"/>
                <a:cs typeface="Times New Roman" panose="02020603050405020304" pitchFamily="18" charset="0"/>
              </a:rPr>
              <a:t>  ..@ data       :'</a:t>
            </a:r>
            <a:r>
              <a:rPr lang="en-US" sz="1000" dirty="0" err="1">
                <a:solidFill>
                  <a:srgbClr val="0070C0"/>
                </a:solidFill>
                <a:latin typeface="Times New Roman" panose="02020603050405020304" pitchFamily="18" charset="0"/>
                <a:cs typeface="Times New Roman" panose="02020603050405020304" pitchFamily="18" charset="0"/>
              </a:rPr>
              <a:t>data.frame</a:t>
            </a:r>
            <a:r>
              <a:rPr lang="en-US" sz="1000" dirty="0">
                <a:solidFill>
                  <a:srgbClr val="0070C0"/>
                </a:solidFill>
                <a:latin typeface="Times New Roman" panose="02020603050405020304" pitchFamily="18" charset="0"/>
                <a:cs typeface="Times New Roman" panose="02020603050405020304" pitchFamily="18" charset="0"/>
              </a:rPr>
              <a:t>': 155 obs. of  12 variables:</a:t>
            </a:r>
          </a:p>
          <a:p>
            <a:r>
              <a:rPr lang="en-US" sz="1000" dirty="0">
                <a:solidFill>
                  <a:srgbClr val="0070C0"/>
                </a:solidFill>
                <a:latin typeface="Times New Roman" panose="02020603050405020304" pitchFamily="18" charset="0"/>
                <a:cs typeface="Times New Roman" panose="02020603050405020304" pitchFamily="18" charset="0"/>
              </a:rPr>
              <a:t>  .. ..$ cadmium: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11.7 8.6 6.5 2.6 2.8 3 3.2 2.8 2.4 1.6 ...</a:t>
            </a:r>
          </a:p>
          <a:p>
            <a:r>
              <a:rPr lang="en-US" sz="1000" dirty="0">
                <a:solidFill>
                  <a:srgbClr val="0070C0"/>
                </a:solidFill>
                <a:latin typeface="Times New Roman" panose="02020603050405020304" pitchFamily="18" charset="0"/>
                <a:cs typeface="Times New Roman" panose="02020603050405020304" pitchFamily="18" charset="0"/>
              </a:rPr>
              <a:t>  .. ..$ copper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85 81 68 81 48 61 31 29 37 24 ...</a:t>
            </a:r>
          </a:p>
          <a:p>
            <a:r>
              <a:rPr lang="en-US" sz="1000" dirty="0">
                <a:solidFill>
                  <a:srgbClr val="0070C0"/>
                </a:solidFill>
                <a:latin typeface="Times New Roman" panose="02020603050405020304" pitchFamily="18" charset="0"/>
                <a:cs typeface="Times New Roman" panose="02020603050405020304" pitchFamily="18" charset="0"/>
              </a:rPr>
              <a:t>  .. ..$ lead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299 277 199 116 117 137 132 150 133 80 ...</a:t>
            </a:r>
          </a:p>
          <a:p>
            <a:r>
              <a:rPr lang="en-US" sz="1000" dirty="0">
                <a:solidFill>
                  <a:srgbClr val="0070C0"/>
                </a:solidFill>
                <a:latin typeface="Times New Roman" panose="02020603050405020304" pitchFamily="18" charset="0"/>
                <a:cs typeface="Times New Roman" panose="02020603050405020304" pitchFamily="18" charset="0"/>
              </a:rPr>
              <a:t>  .. ..$ zinc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1022 1141 640 257 269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elev</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7.91 6.98 7.8 7.66 7.48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dist</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0.00136 0.01222 0.10303 0.19009 0.27709 ...</a:t>
            </a:r>
          </a:p>
          <a:p>
            <a:r>
              <a:rPr lang="en-US" sz="1000" dirty="0">
                <a:solidFill>
                  <a:srgbClr val="0070C0"/>
                </a:solidFill>
                <a:latin typeface="Times New Roman" panose="02020603050405020304" pitchFamily="18" charset="0"/>
                <a:cs typeface="Times New Roman" panose="02020603050405020304" pitchFamily="18" charset="0"/>
              </a:rPr>
              <a:t>  .. ..$ om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13.6 14 13 8 8.7 7.8 9.2 9.5 10.6 6.3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ffreq</a:t>
            </a:r>
            <a:r>
              <a:rPr lang="en-US" sz="1000" dirty="0">
                <a:solidFill>
                  <a:srgbClr val="0070C0"/>
                </a:solidFill>
                <a:latin typeface="Times New Roman" panose="02020603050405020304" pitchFamily="18" charset="0"/>
                <a:cs typeface="Times New Roman" panose="02020603050405020304" pitchFamily="18" charset="0"/>
              </a:rPr>
              <a:t>  : Factor w/ 3 levels "1","2","3": 1 1 1 1 1 1 1 1 1 1 ...</a:t>
            </a:r>
          </a:p>
          <a:p>
            <a:r>
              <a:rPr lang="en-US" sz="1000" dirty="0">
                <a:solidFill>
                  <a:srgbClr val="0070C0"/>
                </a:solidFill>
                <a:latin typeface="Times New Roman" panose="02020603050405020304" pitchFamily="18" charset="0"/>
                <a:cs typeface="Times New Roman" panose="02020603050405020304" pitchFamily="18" charset="0"/>
              </a:rPr>
              <a:t>  .. ..$ soil   : Factor w/ 3 levels "1","2","3": 1 1 1 2 2 2 2 1 1 2 ...</a:t>
            </a:r>
          </a:p>
          <a:p>
            <a:r>
              <a:rPr lang="en-US" sz="1000" dirty="0">
                <a:solidFill>
                  <a:srgbClr val="0070C0"/>
                </a:solidFill>
                <a:latin typeface="Times New Roman" panose="02020603050405020304" pitchFamily="18" charset="0"/>
                <a:cs typeface="Times New Roman" panose="02020603050405020304" pitchFamily="18" charset="0"/>
              </a:rPr>
              <a:t>  .. ..$ lime   : Factor w/ 2 levels "0","1": 2 2 2 1 1 1 1 1 1 1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landuse</a:t>
            </a:r>
            <a:r>
              <a:rPr lang="en-US" sz="1000" dirty="0">
                <a:solidFill>
                  <a:srgbClr val="0070C0"/>
                </a:solidFill>
                <a:latin typeface="Times New Roman" panose="02020603050405020304" pitchFamily="18" charset="0"/>
                <a:cs typeface="Times New Roman" panose="02020603050405020304" pitchFamily="18" charset="0"/>
              </a:rPr>
              <a:t>: Factor w/ 15 levels "</a:t>
            </a:r>
            <a:r>
              <a:rPr lang="en-US" sz="1000" dirty="0" err="1">
                <a:solidFill>
                  <a:srgbClr val="0070C0"/>
                </a:solidFill>
                <a:latin typeface="Times New Roman" panose="02020603050405020304" pitchFamily="18" charset="0"/>
                <a:cs typeface="Times New Roman" panose="02020603050405020304" pitchFamily="18" charset="0"/>
              </a:rPr>
              <a:t>Aa","Ab","Ag</a:t>
            </a:r>
            <a:r>
              <a:rPr lang="en-US" sz="1000" dirty="0">
                <a:solidFill>
                  <a:srgbClr val="0070C0"/>
                </a:solidFill>
                <a:latin typeface="Times New Roman" panose="02020603050405020304" pitchFamily="18" charset="0"/>
                <a:cs typeface="Times New Roman" panose="02020603050405020304" pitchFamily="18" charset="0"/>
              </a:rPr>
              <a:t>",..: 4 4 4 11 4 11 4 2 2 15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dist.m</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50 30 150 270 380 470 240 120 240 420 ...</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coords.nrs</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int</a:t>
            </a:r>
            <a:r>
              <a:rPr lang="en-US" sz="1000" dirty="0">
                <a:solidFill>
                  <a:srgbClr val="0070C0"/>
                </a:solidFill>
                <a:latin typeface="Times New Roman" panose="02020603050405020304" pitchFamily="18" charset="0"/>
                <a:cs typeface="Times New Roman" panose="02020603050405020304" pitchFamily="18" charset="0"/>
              </a:rPr>
              <a:t> [1:2] 1 2</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coords</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[1:155, 1:2] 181072 181025 181165 181298 181307 ...</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attr</a:t>
            </a:r>
            <a:r>
              <a:rPr lang="en-US" sz="1000" dirty="0">
                <a:solidFill>
                  <a:srgbClr val="0070C0"/>
                </a:solidFill>
                <a:latin typeface="Times New Roman" panose="02020603050405020304" pitchFamily="18" charset="0"/>
                <a:cs typeface="Times New Roman" panose="02020603050405020304" pitchFamily="18" charset="0"/>
              </a:rPr>
              <a:t>(*, "</a:t>
            </a:r>
            <a:r>
              <a:rPr lang="en-US" sz="1000" dirty="0" err="1">
                <a:solidFill>
                  <a:srgbClr val="0070C0"/>
                </a:solidFill>
                <a:latin typeface="Times New Roman" panose="02020603050405020304" pitchFamily="18" charset="0"/>
                <a:cs typeface="Times New Roman" panose="02020603050405020304" pitchFamily="18" charset="0"/>
              </a:rPr>
              <a:t>dimnames</a:t>
            </a:r>
            <a:r>
              <a:rPr lang="en-US" sz="1000" dirty="0">
                <a:solidFill>
                  <a:srgbClr val="0070C0"/>
                </a:solidFill>
                <a:latin typeface="Times New Roman" panose="02020603050405020304" pitchFamily="18" charset="0"/>
                <a:cs typeface="Times New Roman" panose="02020603050405020304" pitchFamily="18" charset="0"/>
              </a:rPr>
              <a:t>")=List of 2</a:t>
            </a:r>
          </a:p>
          <a:p>
            <a:r>
              <a:rPr lang="en-US" sz="1000" dirty="0">
                <a:solidFill>
                  <a:srgbClr val="0070C0"/>
                </a:solidFill>
                <a:latin typeface="Times New Roman" panose="02020603050405020304" pitchFamily="18" charset="0"/>
                <a:cs typeface="Times New Roman" panose="02020603050405020304" pitchFamily="18" charset="0"/>
              </a:rPr>
              <a:t>  .. .. ..$ :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[1:155] "1" "2" "3" "4" ...</a:t>
            </a:r>
          </a:p>
          <a:p>
            <a:r>
              <a:rPr lang="en-US" sz="1000" dirty="0">
                <a:solidFill>
                  <a:srgbClr val="0070C0"/>
                </a:solidFill>
                <a:latin typeface="Times New Roman" panose="02020603050405020304" pitchFamily="18" charset="0"/>
                <a:cs typeface="Times New Roman" panose="02020603050405020304" pitchFamily="18" charset="0"/>
              </a:rPr>
              <a:t>  .. .. ..$ :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[1:2] "x" "y"</a:t>
            </a:r>
          </a:p>
          <a:p>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bbox</a:t>
            </a:r>
            <a:r>
              <a:rPr lang="en-US" sz="1000" dirty="0">
                <a:solidFill>
                  <a:srgbClr val="0070C0"/>
                </a:solidFill>
                <a:latin typeface="Times New Roman" panose="02020603050405020304" pitchFamily="18" charset="0"/>
                <a:cs typeface="Times New Roman" panose="02020603050405020304" pitchFamily="18" charset="0"/>
              </a:rPr>
              <a:t>       : </a:t>
            </a:r>
            <a:r>
              <a:rPr lang="en-US" sz="1000" dirty="0" err="1">
                <a:solidFill>
                  <a:srgbClr val="0070C0"/>
                </a:solidFill>
                <a:latin typeface="Times New Roman" panose="02020603050405020304" pitchFamily="18" charset="0"/>
                <a:cs typeface="Times New Roman" panose="02020603050405020304" pitchFamily="18" charset="0"/>
              </a:rPr>
              <a:t>num</a:t>
            </a:r>
            <a:r>
              <a:rPr lang="en-US" sz="1000" dirty="0">
                <a:solidFill>
                  <a:srgbClr val="0070C0"/>
                </a:solidFill>
                <a:latin typeface="Times New Roman" panose="02020603050405020304" pitchFamily="18" charset="0"/>
                <a:cs typeface="Times New Roman" panose="02020603050405020304" pitchFamily="18" charset="0"/>
              </a:rPr>
              <a:t> [1:2, 1:2] 178605 329714 181390 333611</a:t>
            </a:r>
          </a:p>
          <a:p>
            <a:r>
              <a:rPr lang="en-US" sz="1000" dirty="0">
                <a:solidFill>
                  <a:srgbClr val="0070C0"/>
                </a:solidFill>
                <a:latin typeface="Times New Roman" panose="02020603050405020304" pitchFamily="18" charset="0"/>
                <a:cs typeface="Times New Roman" panose="02020603050405020304" pitchFamily="18" charset="0"/>
              </a:rPr>
              <a:t>  .. ..- </a:t>
            </a:r>
            <a:r>
              <a:rPr lang="en-US" sz="1000" dirty="0" err="1">
                <a:solidFill>
                  <a:srgbClr val="0070C0"/>
                </a:solidFill>
                <a:latin typeface="Times New Roman" panose="02020603050405020304" pitchFamily="18" charset="0"/>
                <a:cs typeface="Times New Roman" panose="02020603050405020304" pitchFamily="18" charset="0"/>
              </a:rPr>
              <a:t>attr</a:t>
            </a:r>
            <a:r>
              <a:rPr lang="en-US" sz="1000" dirty="0">
                <a:solidFill>
                  <a:srgbClr val="0070C0"/>
                </a:solidFill>
                <a:latin typeface="Times New Roman" panose="02020603050405020304" pitchFamily="18" charset="0"/>
                <a:cs typeface="Times New Roman" panose="02020603050405020304" pitchFamily="18" charset="0"/>
              </a:rPr>
              <a:t>(*, "</a:t>
            </a:r>
            <a:r>
              <a:rPr lang="en-US" sz="1000" dirty="0" err="1">
                <a:solidFill>
                  <a:srgbClr val="0070C0"/>
                </a:solidFill>
                <a:latin typeface="Times New Roman" panose="02020603050405020304" pitchFamily="18" charset="0"/>
                <a:cs typeface="Times New Roman" panose="02020603050405020304" pitchFamily="18" charset="0"/>
              </a:rPr>
              <a:t>dimnames</a:t>
            </a:r>
            <a:r>
              <a:rPr lang="en-US" sz="1000" dirty="0">
                <a:solidFill>
                  <a:srgbClr val="0070C0"/>
                </a:solidFill>
                <a:latin typeface="Times New Roman" panose="02020603050405020304" pitchFamily="18" charset="0"/>
                <a:cs typeface="Times New Roman" panose="02020603050405020304" pitchFamily="18" charset="0"/>
              </a:rPr>
              <a:t>")=List of 2</a:t>
            </a:r>
          </a:p>
          <a:p>
            <a:r>
              <a:rPr lang="en-US" sz="1000" dirty="0">
                <a:solidFill>
                  <a:srgbClr val="0070C0"/>
                </a:solidFill>
                <a:latin typeface="Times New Roman" panose="02020603050405020304" pitchFamily="18" charset="0"/>
                <a:cs typeface="Times New Roman" panose="02020603050405020304" pitchFamily="18" charset="0"/>
              </a:rPr>
              <a:t>  .. .. ..$ :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[1:2] "x" "y"</a:t>
            </a:r>
          </a:p>
          <a:p>
            <a:r>
              <a:rPr lang="en-US" sz="1000" dirty="0">
                <a:solidFill>
                  <a:srgbClr val="0070C0"/>
                </a:solidFill>
                <a:latin typeface="Times New Roman" panose="02020603050405020304" pitchFamily="18" charset="0"/>
                <a:cs typeface="Times New Roman" panose="02020603050405020304" pitchFamily="18" charset="0"/>
              </a:rPr>
              <a:t>  .. .. ..$ :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[1:2] "min" "max"</a:t>
            </a:r>
          </a:p>
          <a:p>
            <a:r>
              <a:rPr lang="en-US" sz="1000" dirty="0">
                <a:solidFill>
                  <a:srgbClr val="0070C0"/>
                </a:solidFill>
                <a:latin typeface="Times New Roman" panose="02020603050405020304" pitchFamily="18" charset="0"/>
                <a:cs typeface="Times New Roman" panose="02020603050405020304" pitchFamily="18" charset="0"/>
              </a:rPr>
              <a:t>  ..@ proj4string:Formal class 'CRS' [package "</a:t>
            </a:r>
            <a:r>
              <a:rPr lang="en-US" sz="1000" dirty="0" err="1">
                <a:solidFill>
                  <a:srgbClr val="0070C0"/>
                </a:solidFill>
                <a:latin typeface="Times New Roman" panose="02020603050405020304" pitchFamily="18" charset="0"/>
                <a:cs typeface="Times New Roman" panose="02020603050405020304" pitchFamily="18" charset="0"/>
              </a:rPr>
              <a:t>sp</a:t>
            </a:r>
            <a:r>
              <a:rPr lang="en-US" sz="1000" dirty="0">
                <a:solidFill>
                  <a:srgbClr val="0070C0"/>
                </a:solidFill>
                <a:latin typeface="Times New Roman" panose="02020603050405020304" pitchFamily="18" charset="0"/>
                <a:cs typeface="Times New Roman" panose="02020603050405020304" pitchFamily="18" charset="0"/>
              </a:rPr>
              <a:t>"] with 1 slot</a:t>
            </a:r>
          </a:p>
          <a:p>
            <a:r>
              <a:rPr lang="en-US" sz="1000" dirty="0">
                <a:solidFill>
                  <a:srgbClr val="0070C0"/>
                </a:solidFill>
                <a:latin typeface="Times New Roman" panose="02020603050405020304" pitchFamily="18" charset="0"/>
                <a:cs typeface="Times New Roman" panose="02020603050405020304" pitchFamily="18" charset="0"/>
              </a:rPr>
              <a:t>  .. .. ..@ </a:t>
            </a:r>
            <a:r>
              <a:rPr lang="en-US" sz="1000" dirty="0" err="1">
                <a:solidFill>
                  <a:srgbClr val="0070C0"/>
                </a:solidFill>
                <a:latin typeface="Times New Roman" panose="02020603050405020304" pitchFamily="18" charset="0"/>
                <a:cs typeface="Times New Roman" panose="02020603050405020304" pitchFamily="18" charset="0"/>
              </a:rPr>
              <a:t>projargs</a:t>
            </a:r>
            <a:r>
              <a:rPr lang="en-US" sz="1000" dirty="0">
                <a:solidFill>
                  <a:srgbClr val="0070C0"/>
                </a:solidFill>
                <a:latin typeface="Times New Roman" panose="02020603050405020304" pitchFamily="18" charset="0"/>
                <a:cs typeface="Times New Roman" panose="02020603050405020304" pitchFamily="18" charset="0"/>
              </a:rPr>
              <a:t>: </a:t>
            </a:r>
            <a:r>
              <a:rPr lang="en-US" sz="1000" dirty="0" err="1">
                <a:solidFill>
                  <a:srgbClr val="0070C0"/>
                </a:solidFill>
                <a:latin typeface="Times New Roman" panose="02020603050405020304" pitchFamily="18" charset="0"/>
                <a:cs typeface="Times New Roman" panose="02020603050405020304" pitchFamily="18" charset="0"/>
              </a:rPr>
              <a:t>chr</a:t>
            </a:r>
            <a:r>
              <a:rPr lang="en-US" sz="1000" dirty="0">
                <a:solidFill>
                  <a:srgbClr val="0070C0"/>
                </a:solidFill>
                <a:latin typeface="Times New Roman" panose="02020603050405020304" pitchFamily="18" charset="0"/>
                <a:cs typeface="Times New Roman" panose="02020603050405020304" pitchFamily="18" charset="0"/>
              </a:rPr>
              <a:t> NA</a:t>
            </a:r>
          </a:p>
        </p:txBody>
      </p:sp>
      <p:cxnSp>
        <p:nvCxnSpPr>
          <p:cNvPr id="6" name="Straight Arrow Connector 5"/>
          <p:cNvCxnSpPr>
            <a:cxnSpLocks/>
          </p:cNvCxnSpPr>
          <p:nvPr/>
        </p:nvCxnSpPr>
        <p:spPr>
          <a:xfrm flipV="1">
            <a:off x="2286000" y="1524000"/>
            <a:ext cx="22479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981200" y="3581400"/>
            <a:ext cx="25527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47718" y="226159"/>
            <a:ext cx="4238661" cy="21756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648200" y="2668488"/>
            <a:ext cx="4238661" cy="3960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701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4800"/>
            <a:ext cx="6356164" cy="6093976"/>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Structure of </a:t>
            </a:r>
            <a:r>
              <a:rPr lang="en-US" sz="2800" b="1" dirty="0" err="1">
                <a:latin typeface="Times New Roman" panose="02020603050405020304" pitchFamily="18" charset="0"/>
                <a:cs typeface="Times New Roman" panose="02020603050405020304" pitchFamily="18" charset="0"/>
              </a:rPr>
              <a:t>sp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SpatialPointsDataFrame</a:t>
            </a:r>
            <a:endParaRPr lang="en-US" sz="2800" b="1" dirty="0">
              <a:latin typeface="Times New Roman" panose="02020603050405020304" pitchFamily="18" charset="0"/>
              <a:cs typeface="Times New Roman" panose="02020603050405020304" pitchFamily="18" charset="0"/>
            </a:endParaRPr>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Formal class '</a:t>
            </a:r>
            <a:r>
              <a:rPr lang="en-US" sz="1400" dirty="0" err="1">
                <a:solidFill>
                  <a:srgbClr val="0070C0"/>
                </a:solidFill>
                <a:latin typeface="Times New Roman" panose="02020603050405020304" pitchFamily="18" charset="0"/>
                <a:cs typeface="Times New Roman" panose="02020603050405020304" pitchFamily="18" charset="0"/>
              </a:rPr>
              <a:t>SpatialPointsDataFrame</a:t>
            </a:r>
            <a:r>
              <a:rPr lang="en-US" sz="1400" dirty="0">
                <a:solidFill>
                  <a:srgbClr val="0070C0"/>
                </a:solidFill>
                <a:latin typeface="Times New Roman" panose="02020603050405020304" pitchFamily="18" charset="0"/>
                <a:cs typeface="Times New Roman" panose="02020603050405020304" pitchFamily="18" charset="0"/>
              </a:rPr>
              <a:t>' [package "</a:t>
            </a:r>
            <a:r>
              <a:rPr lang="en-US" sz="1400" dirty="0" err="1">
                <a:solidFill>
                  <a:srgbClr val="0070C0"/>
                </a:solidFill>
                <a:latin typeface="Times New Roman" panose="02020603050405020304" pitchFamily="18" charset="0"/>
                <a:cs typeface="Times New Roman" panose="02020603050405020304" pitchFamily="18" charset="0"/>
              </a:rPr>
              <a:t>sp</a:t>
            </a:r>
            <a:r>
              <a:rPr lang="en-US" sz="1400" dirty="0">
                <a:solidFill>
                  <a:srgbClr val="0070C0"/>
                </a:solidFill>
                <a:latin typeface="Times New Roman" panose="02020603050405020304" pitchFamily="18" charset="0"/>
                <a:cs typeface="Times New Roman" panose="02020603050405020304" pitchFamily="18" charset="0"/>
              </a:rPr>
              <a:t>"] with 5 slots</a:t>
            </a:r>
          </a:p>
          <a:p>
            <a:r>
              <a:rPr lang="en-US" sz="1400" dirty="0">
                <a:solidFill>
                  <a:srgbClr val="0070C0"/>
                </a:solidFill>
                <a:latin typeface="Times New Roman" panose="02020603050405020304" pitchFamily="18" charset="0"/>
                <a:cs typeface="Times New Roman" panose="02020603050405020304" pitchFamily="18" charset="0"/>
              </a:rPr>
              <a:t>  ..@ data       :'</a:t>
            </a:r>
            <a:r>
              <a:rPr lang="en-US" sz="1400" dirty="0" err="1">
                <a:solidFill>
                  <a:srgbClr val="0070C0"/>
                </a:solidFill>
                <a:latin typeface="Times New Roman" panose="02020603050405020304" pitchFamily="18" charset="0"/>
                <a:cs typeface="Times New Roman" panose="02020603050405020304" pitchFamily="18" charset="0"/>
              </a:rPr>
              <a:t>data.frame</a:t>
            </a:r>
            <a:r>
              <a:rPr lang="en-US" sz="1400" dirty="0">
                <a:solidFill>
                  <a:srgbClr val="0070C0"/>
                </a:solidFill>
                <a:latin typeface="Times New Roman" panose="02020603050405020304" pitchFamily="18" charset="0"/>
                <a:cs typeface="Times New Roman" panose="02020603050405020304" pitchFamily="18" charset="0"/>
              </a:rPr>
              <a:t>': 155 obs. of  12 variables:</a:t>
            </a:r>
          </a:p>
          <a:p>
            <a:r>
              <a:rPr lang="en-US" sz="1400" dirty="0">
                <a:solidFill>
                  <a:srgbClr val="0070C0"/>
                </a:solidFill>
                <a:latin typeface="Times New Roman" panose="02020603050405020304" pitchFamily="18" charset="0"/>
                <a:cs typeface="Times New Roman" panose="02020603050405020304" pitchFamily="18" charset="0"/>
              </a:rPr>
              <a:t>  .. ..$ cadmium: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11.7 8.6 6.5 2.6 2.8 3 3.2 2.8 2.4 1.6 ...</a:t>
            </a:r>
          </a:p>
          <a:p>
            <a:r>
              <a:rPr lang="en-US" sz="1400" dirty="0">
                <a:solidFill>
                  <a:srgbClr val="0070C0"/>
                </a:solidFill>
                <a:latin typeface="Times New Roman" panose="02020603050405020304" pitchFamily="18" charset="0"/>
                <a:cs typeface="Times New Roman" panose="02020603050405020304" pitchFamily="18" charset="0"/>
              </a:rPr>
              <a:t>  .. ..$ copper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85 81 68 81 48 61 31 29 37 24 ...</a:t>
            </a:r>
          </a:p>
          <a:p>
            <a:r>
              <a:rPr lang="en-US" sz="1400" dirty="0">
                <a:solidFill>
                  <a:srgbClr val="0070C0"/>
                </a:solidFill>
                <a:latin typeface="Times New Roman" panose="02020603050405020304" pitchFamily="18" charset="0"/>
                <a:cs typeface="Times New Roman" panose="02020603050405020304" pitchFamily="18" charset="0"/>
              </a:rPr>
              <a:t>  .. ..$ lead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299 277 199 116 117 137 132 150 133 80 ...</a:t>
            </a:r>
          </a:p>
          <a:p>
            <a:r>
              <a:rPr lang="en-US" sz="1400" dirty="0">
                <a:solidFill>
                  <a:srgbClr val="0070C0"/>
                </a:solidFill>
                <a:latin typeface="Times New Roman" panose="02020603050405020304" pitchFamily="18" charset="0"/>
                <a:cs typeface="Times New Roman" panose="02020603050405020304" pitchFamily="18" charset="0"/>
              </a:rPr>
              <a:t>  .. ..$ zinc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1022 1141 640 257 269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elev</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7.91 6.98 7.8 7.66 7.48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dist</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0.00136 0.01222 0.10303 0.19009 0.27709 ...</a:t>
            </a:r>
          </a:p>
          <a:p>
            <a:r>
              <a:rPr lang="en-US" sz="1400" dirty="0">
                <a:solidFill>
                  <a:srgbClr val="0070C0"/>
                </a:solidFill>
                <a:latin typeface="Times New Roman" panose="02020603050405020304" pitchFamily="18" charset="0"/>
                <a:cs typeface="Times New Roman" panose="02020603050405020304" pitchFamily="18" charset="0"/>
              </a:rPr>
              <a:t>  .. ..$ om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13.6 14 13 8 8.7 7.8 9.2 9.5 10.6 6.3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ffreq</a:t>
            </a:r>
            <a:r>
              <a:rPr lang="en-US" sz="1400" dirty="0">
                <a:solidFill>
                  <a:srgbClr val="0070C0"/>
                </a:solidFill>
                <a:latin typeface="Times New Roman" panose="02020603050405020304" pitchFamily="18" charset="0"/>
                <a:cs typeface="Times New Roman" panose="02020603050405020304" pitchFamily="18" charset="0"/>
              </a:rPr>
              <a:t>  : Factor w/ 3 levels "1","2","3": 1 1 1 1 1 1 1 1 1 1 ...</a:t>
            </a:r>
          </a:p>
          <a:p>
            <a:r>
              <a:rPr lang="en-US" sz="1400" dirty="0">
                <a:solidFill>
                  <a:srgbClr val="0070C0"/>
                </a:solidFill>
                <a:latin typeface="Times New Roman" panose="02020603050405020304" pitchFamily="18" charset="0"/>
                <a:cs typeface="Times New Roman" panose="02020603050405020304" pitchFamily="18" charset="0"/>
              </a:rPr>
              <a:t>  .. ..$ soil   : Factor w/ 3 levels "1","2","3": 1 1 1 2 2 2 2 1 1 2 ...</a:t>
            </a:r>
          </a:p>
          <a:p>
            <a:r>
              <a:rPr lang="en-US" sz="1400" dirty="0">
                <a:solidFill>
                  <a:srgbClr val="0070C0"/>
                </a:solidFill>
                <a:latin typeface="Times New Roman" panose="02020603050405020304" pitchFamily="18" charset="0"/>
                <a:cs typeface="Times New Roman" panose="02020603050405020304" pitchFamily="18" charset="0"/>
              </a:rPr>
              <a:t>  .. ..$ lime   : Factor w/ 2 levels "0","1": 2 2 2 1 1 1 1 1 1 1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landuse</a:t>
            </a:r>
            <a:r>
              <a:rPr lang="en-US" sz="1400" dirty="0">
                <a:solidFill>
                  <a:srgbClr val="0070C0"/>
                </a:solidFill>
                <a:latin typeface="Times New Roman" panose="02020603050405020304" pitchFamily="18" charset="0"/>
                <a:cs typeface="Times New Roman" panose="02020603050405020304" pitchFamily="18" charset="0"/>
              </a:rPr>
              <a:t>: Factor w/ 15 levels "</a:t>
            </a:r>
            <a:r>
              <a:rPr lang="en-US" sz="1400" dirty="0" err="1">
                <a:solidFill>
                  <a:srgbClr val="0070C0"/>
                </a:solidFill>
                <a:latin typeface="Times New Roman" panose="02020603050405020304" pitchFamily="18" charset="0"/>
                <a:cs typeface="Times New Roman" panose="02020603050405020304" pitchFamily="18" charset="0"/>
              </a:rPr>
              <a:t>Aa","Ab","Ag</a:t>
            </a:r>
            <a:r>
              <a:rPr lang="en-US" sz="1400" dirty="0">
                <a:solidFill>
                  <a:srgbClr val="0070C0"/>
                </a:solidFill>
                <a:latin typeface="Times New Roman" panose="02020603050405020304" pitchFamily="18" charset="0"/>
                <a:cs typeface="Times New Roman" panose="02020603050405020304" pitchFamily="18" charset="0"/>
              </a:rPr>
              <a:t>",..: 4 4 4 11 4 11 4 2 2 15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dist.m</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50 30 150 270 380 470 240 120 240 420 ...</a:t>
            </a:r>
          </a:p>
          <a:p>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coords.nrs</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int</a:t>
            </a:r>
            <a:r>
              <a:rPr lang="en-US" sz="1400" dirty="0">
                <a:solidFill>
                  <a:srgbClr val="0070C0"/>
                </a:solidFill>
                <a:latin typeface="Times New Roman" panose="02020603050405020304" pitchFamily="18" charset="0"/>
                <a:cs typeface="Times New Roman" panose="02020603050405020304" pitchFamily="18" charset="0"/>
              </a:rPr>
              <a:t> [1:2] 1 2</a:t>
            </a:r>
          </a:p>
          <a:p>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coords</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[1:155, 1:2] 181072 181025 181165 181298 181307 ...</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attr</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dimnames</a:t>
            </a:r>
            <a:r>
              <a:rPr lang="en-US" sz="1400" dirty="0">
                <a:solidFill>
                  <a:srgbClr val="0070C0"/>
                </a:solidFill>
                <a:latin typeface="Times New Roman" panose="02020603050405020304" pitchFamily="18" charset="0"/>
                <a:cs typeface="Times New Roman" panose="02020603050405020304" pitchFamily="18" charset="0"/>
              </a:rPr>
              <a:t>")=List of 2</a:t>
            </a:r>
          </a:p>
          <a:p>
            <a:r>
              <a:rPr lang="en-US" sz="1400" dirty="0">
                <a:solidFill>
                  <a:srgbClr val="0070C0"/>
                </a:solidFill>
                <a:latin typeface="Times New Roman" panose="02020603050405020304" pitchFamily="18" charset="0"/>
                <a:cs typeface="Times New Roman" panose="02020603050405020304" pitchFamily="18" charset="0"/>
              </a:rPr>
              <a:t>  .. .. ..$ :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[1:155] "1" "2" "3" "4" ...</a:t>
            </a:r>
          </a:p>
          <a:p>
            <a:r>
              <a:rPr lang="en-US" sz="1400" dirty="0">
                <a:solidFill>
                  <a:srgbClr val="0070C0"/>
                </a:solidFill>
                <a:latin typeface="Times New Roman" panose="02020603050405020304" pitchFamily="18" charset="0"/>
                <a:cs typeface="Times New Roman" panose="02020603050405020304" pitchFamily="18" charset="0"/>
              </a:rPr>
              <a:t>  .. .. ..$ :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[1:2] "x" "y"</a:t>
            </a:r>
          </a:p>
          <a:p>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bbox</a:t>
            </a:r>
            <a:r>
              <a:rPr lang="en-US" sz="1400" dirty="0">
                <a:solidFill>
                  <a:srgbClr val="0070C0"/>
                </a:solidFill>
                <a:latin typeface="Times New Roman" panose="02020603050405020304" pitchFamily="18" charset="0"/>
                <a:cs typeface="Times New Roman" panose="02020603050405020304" pitchFamily="18" charset="0"/>
              </a:rPr>
              <a:t>       : </a:t>
            </a:r>
            <a:r>
              <a:rPr lang="en-US" sz="1400" dirty="0" err="1">
                <a:solidFill>
                  <a:srgbClr val="0070C0"/>
                </a:solidFill>
                <a:latin typeface="Times New Roman" panose="02020603050405020304" pitchFamily="18" charset="0"/>
                <a:cs typeface="Times New Roman" panose="02020603050405020304" pitchFamily="18" charset="0"/>
              </a:rPr>
              <a:t>num</a:t>
            </a:r>
            <a:r>
              <a:rPr lang="en-US" sz="1400" dirty="0">
                <a:solidFill>
                  <a:srgbClr val="0070C0"/>
                </a:solidFill>
                <a:latin typeface="Times New Roman" panose="02020603050405020304" pitchFamily="18" charset="0"/>
                <a:cs typeface="Times New Roman" panose="02020603050405020304" pitchFamily="18" charset="0"/>
              </a:rPr>
              <a:t> [1:2, 1:2] 178605 329714 181390 333611</a:t>
            </a:r>
          </a:p>
          <a:p>
            <a:r>
              <a:rPr lang="en-US" sz="1400" dirty="0">
                <a:solidFill>
                  <a:srgbClr val="0070C0"/>
                </a:solidFill>
                <a:latin typeface="Times New Roman" panose="02020603050405020304" pitchFamily="18" charset="0"/>
                <a:cs typeface="Times New Roman" panose="02020603050405020304" pitchFamily="18" charset="0"/>
              </a:rPr>
              <a:t>  .. ..- </a:t>
            </a:r>
            <a:r>
              <a:rPr lang="en-US" sz="1400" dirty="0" err="1">
                <a:solidFill>
                  <a:srgbClr val="0070C0"/>
                </a:solidFill>
                <a:latin typeface="Times New Roman" panose="02020603050405020304" pitchFamily="18" charset="0"/>
                <a:cs typeface="Times New Roman" panose="02020603050405020304" pitchFamily="18" charset="0"/>
              </a:rPr>
              <a:t>attr</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dimnames</a:t>
            </a:r>
            <a:r>
              <a:rPr lang="en-US" sz="1400" dirty="0">
                <a:solidFill>
                  <a:srgbClr val="0070C0"/>
                </a:solidFill>
                <a:latin typeface="Times New Roman" panose="02020603050405020304" pitchFamily="18" charset="0"/>
                <a:cs typeface="Times New Roman" panose="02020603050405020304" pitchFamily="18" charset="0"/>
              </a:rPr>
              <a:t>")=List of 2</a:t>
            </a:r>
          </a:p>
          <a:p>
            <a:r>
              <a:rPr lang="en-US" sz="1400" dirty="0">
                <a:solidFill>
                  <a:srgbClr val="0070C0"/>
                </a:solidFill>
                <a:latin typeface="Times New Roman" panose="02020603050405020304" pitchFamily="18" charset="0"/>
                <a:cs typeface="Times New Roman" panose="02020603050405020304" pitchFamily="18" charset="0"/>
              </a:rPr>
              <a:t>  .. .. ..$ :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[1:2] "x" "y"</a:t>
            </a:r>
          </a:p>
          <a:p>
            <a:r>
              <a:rPr lang="en-US" sz="1400" dirty="0">
                <a:solidFill>
                  <a:srgbClr val="0070C0"/>
                </a:solidFill>
                <a:latin typeface="Times New Roman" panose="02020603050405020304" pitchFamily="18" charset="0"/>
                <a:cs typeface="Times New Roman" panose="02020603050405020304" pitchFamily="18" charset="0"/>
              </a:rPr>
              <a:t>  .. .. ..$ :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[1:2] "min" "max"</a:t>
            </a:r>
          </a:p>
          <a:p>
            <a:r>
              <a:rPr lang="en-US" sz="1400" dirty="0">
                <a:solidFill>
                  <a:srgbClr val="0070C0"/>
                </a:solidFill>
                <a:latin typeface="Times New Roman" panose="02020603050405020304" pitchFamily="18" charset="0"/>
                <a:cs typeface="Times New Roman" panose="02020603050405020304" pitchFamily="18" charset="0"/>
              </a:rPr>
              <a:t>  ..@ proj4string:Formal class 'CRS' [package "</a:t>
            </a:r>
            <a:r>
              <a:rPr lang="en-US" sz="1400" dirty="0" err="1">
                <a:solidFill>
                  <a:srgbClr val="0070C0"/>
                </a:solidFill>
                <a:latin typeface="Times New Roman" panose="02020603050405020304" pitchFamily="18" charset="0"/>
                <a:cs typeface="Times New Roman" panose="02020603050405020304" pitchFamily="18" charset="0"/>
              </a:rPr>
              <a:t>sp</a:t>
            </a:r>
            <a:r>
              <a:rPr lang="en-US" sz="1400" dirty="0">
                <a:solidFill>
                  <a:srgbClr val="0070C0"/>
                </a:solidFill>
                <a:latin typeface="Times New Roman" panose="02020603050405020304" pitchFamily="18" charset="0"/>
                <a:cs typeface="Times New Roman" panose="02020603050405020304" pitchFamily="18" charset="0"/>
              </a:rPr>
              <a:t>"] with 1 slot</a:t>
            </a:r>
          </a:p>
          <a:p>
            <a:r>
              <a:rPr lang="en-US" sz="1400" dirty="0">
                <a:solidFill>
                  <a:srgbClr val="0070C0"/>
                </a:solidFill>
                <a:latin typeface="Times New Roman" panose="02020603050405020304" pitchFamily="18" charset="0"/>
                <a:cs typeface="Times New Roman" panose="02020603050405020304" pitchFamily="18" charset="0"/>
              </a:rPr>
              <a:t>  .. .. ..@ </a:t>
            </a:r>
            <a:r>
              <a:rPr lang="en-US" sz="1400" dirty="0" err="1">
                <a:solidFill>
                  <a:srgbClr val="0070C0"/>
                </a:solidFill>
                <a:latin typeface="Times New Roman" panose="02020603050405020304" pitchFamily="18" charset="0"/>
                <a:cs typeface="Times New Roman" panose="02020603050405020304" pitchFamily="18" charset="0"/>
              </a:rPr>
              <a:t>projargs</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chr</a:t>
            </a:r>
            <a:r>
              <a:rPr lang="en-US" sz="1400" dirty="0">
                <a:solidFill>
                  <a:srgbClr val="0070C0"/>
                </a:solidFill>
                <a:latin typeface="Times New Roman" panose="02020603050405020304" pitchFamily="18" charset="0"/>
                <a:cs typeface="Times New Roman" panose="02020603050405020304" pitchFamily="18" charset="0"/>
              </a:rPr>
              <a:t> NA</a:t>
            </a:r>
          </a:p>
        </p:txBody>
      </p:sp>
    </p:spTree>
    <p:extLst>
      <p:ext uri="{BB962C8B-B14F-4D97-AF65-F5344CB8AC3E}">
        <p14:creationId xmlns:p14="http://schemas.microsoft.com/office/powerpoint/2010/main" val="520793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18730"/>
            <a:ext cx="414568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S4 (</a:t>
            </a:r>
            <a:r>
              <a:rPr lang="en-US" sz="2400" b="1" dirty="0" err="1">
                <a:latin typeface="Times New Roman" panose="02020603050405020304" pitchFamily="18" charset="0"/>
                <a:cs typeface="Times New Roman" panose="02020603050405020304" pitchFamily="18" charset="0"/>
              </a:rPr>
              <a:t>sp</a:t>
            </a:r>
            <a:r>
              <a:rPr lang="en-US" sz="2400" b="1" dirty="0">
                <a:latin typeface="Times New Roman" panose="02020603050405020304" pitchFamily="18" charset="0"/>
                <a:cs typeface="Times New Roman" panose="02020603050405020304" pitchFamily="18" charset="0"/>
              </a:rPr>
              <a:t>) spatial class - polygons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1080730"/>
            <a:ext cx="8229600" cy="446276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Create spatial polygons (</a:t>
            </a:r>
            <a:r>
              <a:rPr lang="en-US" sz="2000" dirty="0" err="1">
                <a:latin typeface="Times New Roman" panose="02020603050405020304" pitchFamily="18" charset="0"/>
                <a:cs typeface="Times New Roman" panose="02020603050405020304" pitchFamily="18" charset="0"/>
              </a:rPr>
              <a:t>SpatialPolygonsDataFrame</a:t>
            </a:r>
            <a:r>
              <a:rPr lang="en-US" sz="2000" dirty="0">
                <a:latin typeface="Times New Roman" panose="02020603050405020304" pitchFamily="18" charset="0"/>
                <a:cs typeface="Times New Roman" panose="02020603050405020304" pitchFamily="18" charset="0"/>
              </a:rPr>
              <a:t>). The nesting of the list objects corresponds to the nesting of the resulting S4 slots.</a:t>
            </a:r>
          </a:p>
          <a:p>
            <a:pPr algn="just"/>
            <a:endParaRPr lang="en-US" sz="1000" dirty="0">
              <a:latin typeface="Times New Roman" panose="02020603050405020304" pitchFamily="18" charset="0"/>
              <a:cs typeface="Times New Roman" panose="02020603050405020304" pitchFamily="18" charset="0"/>
            </a:endParaRPr>
          </a:p>
          <a:p>
            <a:r>
              <a:rPr lang="en-US" sz="1400" dirty="0">
                <a:solidFill>
                  <a:srgbClr val="8000FF"/>
                </a:solidFill>
                <a:latin typeface="Courier New" panose="02070309020205020404" pitchFamily="49" charset="0"/>
              </a:rPr>
              <a:t>library</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sp</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p1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Polygons</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list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Polygon</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cbind</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4</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4</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1</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3</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5</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4</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"p1"</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p2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Polygons</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list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Polygon</a:t>
            </a:r>
            <a:r>
              <a:rPr lang="en-US" sz="1400" b="1" dirty="0">
                <a:solidFill>
                  <a:srgbClr val="000080"/>
                </a:solidFill>
                <a:latin typeface="Courier New" panose="02070309020205020404" pitchFamily="49" charset="0"/>
              </a:rPr>
              <a:t>(</a:t>
            </a:r>
            <a:r>
              <a:rPr lang="en-US" sz="1400" dirty="0" err="1">
                <a:solidFill>
                  <a:srgbClr val="8000FF"/>
                </a:solidFill>
                <a:latin typeface="Courier New" panose="02070309020205020404" pitchFamily="49" charset="0"/>
              </a:rPr>
              <a:t>cbind</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5</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4</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5</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3</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dirty="0">
                <a:solidFill>
                  <a:srgbClr val="00000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8080"/>
                </a:solidFill>
                <a:latin typeface="Courier New" panose="02070309020205020404" pitchFamily="49" charset="0"/>
              </a:rPr>
              <a:t>"p2"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8000FF"/>
                </a:solidFill>
                <a:latin typeface="Courier New" panose="02070309020205020404" pitchFamily="49" charset="0"/>
              </a:rPr>
              <a:t>poly</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SpatialPolygonsDataFrame</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SpatialPolygons</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list</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p1, p2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FF8000"/>
                </a:solidFill>
                <a:latin typeface="Courier New" panose="02070309020205020404" pitchFamily="49" charset="0"/>
              </a:rPr>
              <a:t>1</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data.frame</a:t>
            </a:r>
            <a:r>
              <a:rPr lang="en-US" sz="1400" b="1" dirty="0">
                <a:solidFill>
                  <a:srgbClr val="000080"/>
                </a:solidFill>
                <a:latin typeface="Courier New" panose="02070309020205020404" pitchFamily="49" charset="0"/>
              </a:rPr>
              <a:t>(</a:t>
            </a:r>
            <a:r>
              <a:rPr lang="en-US" sz="1400" dirty="0" err="1">
                <a:solidFill>
                  <a:srgbClr val="000000"/>
                </a:solidFill>
                <a:latin typeface="Courier New" panose="02070309020205020404" pitchFamily="49" charset="0"/>
              </a:rPr>
              <a:t>row.names</a:t>
            </a:r>
            <a:r>
              <a:rPr lang="en-US" sz="1400" b="1" dirty="0">
                <a:solidFill>
                  <a:srgbClr val="000080"/>
                </a:solidFill>
                <a:latin typeface="Courier New" panose="02070309020205020404" pitchFamily="49" charset="0"/>
              </a:rPr>
              <a:t>=</a:t>
            </a:r>
            <a:r>
              <a:rPr lang="en-US" sz="1400" dirty="0">
                <a:solidFill>
                  <a:srgbClr val="8000FF"/>
                </a:solidFill>
                <a:latin typeface="Courier New" panose="02070309020205020404" pitchFamily="49" charset="0"/>
              </a:rPr>
              <a:t>c</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"p1"</a:t>
            </a:r>
            <a:r>
              <a:rPr lang="en-US" sz="1400" dirty="0">
                <a:solidFill>
                  <a:srgbClr val="000000"/>
                </a:solidFill>
                <a:latin typeface="Courier New" panose="02070309020205020404" pitchFamily="49" charset="0"/>
              </a:rPr>
              <a:t>,</a:t>
            </a:r>
            <a:r>
              <a:rPr lang="en-US" sz="1400" dirty="0">
                <a:solidFill>
                  <a:srgbClr val="808080"/>
                </a:solidFill>
                <a:latin typeface="Courier New" panose="02070309020205020404" pitchFamily="49" charset="0"/>
              </a:rPr>
              <a:t>"p2"</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,ID</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1</a:t>
            </a:r>
            <a:r>
              <a:rPr lang="en-US" sz="1400" b="1" dirty="0">
                <a:solidFill>
                  <a:srgbClr val="000080"/>
                </a:solidFill>
                <a:latin typeface="Courier New" panose="02070309020205020404" pitchFamily="49" charset="0"/>
              </a:rPr>
              <a:t>:</a:t>
            </a:r>
            <a:r>
              <a:rPr lang="en-US" sz="1400" dirty="0">
                <a:solidFill>
                  <a:srgbClr val="FF8000"/>
                </a:solidFill>
                <a:latin typeface="Courier New" panose="02070309020205020404" pitchFamily="49" charset="0"/>
              </a:rPr>
              <a:t>2</a:t>
            </a:r>
            <a:r>
              <a:rPr lang="en-US" sz="1400" b="1" dirty="0">
                <a:solidFill>
                  <a:srgbClr val="000080"/>
                </a:solidFill>
                <a:latin typeface="Courier New" panose="02070309020205020404" pitchFamily="49" charset="0"/>
              </a:rPr>
              <a:t>))</a:t>
            </a:r>
            <a:endParaRPr lang="en-US" sz="1400" dirty="0"/>
          </a:p>
          <a:p>
            <a:pPr algn="just"/>
            <a:endParaRPr lang="en-US" sz="14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can be difficult to pull information from nested slots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area in polygons)</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Here is an example of extracting “area” from “polygon” slot using “</a:t>
            </a:r>
            <a:r>
              <a:rPr lang="en-US" sz="2000" dirty="0" err="1">
                <a:latin typeface="Times New Roman" panose="02020603050405020304" pitchFamily="18" charset="0"/>
                <a:cs typeface="Times New Roman" panose="02020603050405020304" pitchFamily="18" charset="0"/>
              </a:rPr>
              <a:t>sapply</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r>
              <a:rPr lang="en-US" sz="1600" dirty="0" err="1">
                <a:solidFill>
                  <a:srgbClr val="8000FF"/>
                </a:solidFill>
                <a:latin typeface="Courier New" panose="02070309020205020404" pitchFamily="49" charset="0"/>
              </a:rPr>
              <a:t>sapply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slot</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poly</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"polygons"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slot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"area"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endParaRPr lang="en-US" sz="1600" dirty="0"/>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solidFill>
                  <a:srgbClr val="0070C0"/>
                </a:solidFill>
                <a:latin typeface="Times New Roman" panose="02020603050405020304" pitchFamily="18" charset="0"/>
                <a:cs typeface="Times New Roman" panose="02020603050405020304" pitchFamily="18" charset="0"/>
              </a:rPr>
              <a:t>[1] 5.5 1.5</a:t>
            </a:r>
          </a:p>
          <a:p>
            <a:pPr algn="just"/>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468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76200"/>
            <a:ext cx="5829673" cy="6724918"/>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Structure of </a:t>
            </a:r>
            <a:r>
              <a:rPr lang="en-US" sz="2400" b="1" dirty="0" err="1">
                <a:latin typeface="Times New Roman" panose="02020603050405020304" pitchFamily="18" charset="0"/>
                <a:cs typeface="Times New Roman" panose="02020603050405020304" pitchFamily="18" charset="0"/>
              </a:rPr>
              <a:t>sp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SpatialPolygonsDataFrame</a:t>
            </a:r>
            <a:endParaRPr lang="en-US" sz="2400" b="1" dirty="0">
              <a:latin typeface="Times New Roman" panose="02020603050405020304" pitchFamily="18" charset="0"/>
              <a:cs typeface="Times New Roman" panose="02020603050405020304" pitchFamily="18" charset="0"/>
            </a:endParaRPr>
          </a:p>
          <a:p>
            <a:endParaRPr lang="en-US" sz="1100" dirty="0">
              <a:solidFill>
                <a:srgbClr val="0070C0"/>
              </a:solidFill>
              <a:latin typeface="Times New Roman" panose="02020603050405020304" pitchFamily="18" charset="0"/>
              <a:cs typeface="Times New Roman" panose="02020603050405020304" pitchFamily="18" charset="0"/>
            </a:endParaRPr>
          </a:p>
          <a:p>
            <a:r>
              <a:rPr lang="en-US" sz="1100" dirty="0">
                <a:solidFill>
                  <a:srgbClr val="0070C0"/>
                </a:solidFill>
                <a:latin typeface="Times New Roman" panose="02020603050405020304" pitchFamily="18" charset="0"/>
                <a:cs typeface="Times New Roman" panose="02020603050405020304" pitchFamily="18" charset="0"/>
              </a:rPr>
              <a:t>Formal class '</a:t>
            </a:r>
            <a:r>
              <a:rPr lang="en-US" sz="1100" dirty="0" err="1">
                <a:solidFill>
                  <a:srgbClr val="0070C0"/>
                </a:solidFill>
                <a:latin typeface="Times New Roman" panose="02020603050405020304" pitchFamily="18" charset="0"/>
                <a:cs typeface="Times New Roman" panose="02020603050405020304" pitchFamily="18" charset="0"/>
              </a:rPr>
              <a:t>SpatialPolygonsDataFrame</a:t>
            </a:r>
            <a:r>
              <a:rPr lang="en-US" sz="1100" dirty="0">
                <a:solidFill>
                  <a:srgbClr val="0070C0"/>
                </a:solidFill>
                <a:latin typeface="Times New Roman" panose="02020603050405020304" pitchFamily="18" charset="0"/>
                <a:cs typeface="Times New Roman" panose="02020603050405020304" pitchFamily="18" charset="0"/>
              </a:rPr>
              <a:t>'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data       :'</a:t>
            </a:r>
            <a:r>
              <a:rPr lang="en-US" sz="1100" dirty="0" err="1">
                <a:solidFill>
                  <a:srgbClr val="0070C0"/>
                </a:solidFill>
                <a:latin typeface="Times New Roman" panose="02020603050405020304" pitchFamily="18" charset="0"/>
                <a:cs typeface="Times New Roman" panose="02020603050405020304" pitchFamily="18" charset="0"/>
              </a:rPr>
              <a:t>data.frame</a:t>
            </a:r>
            <a:r>
              <a:rPr lang="en-US" sz="1100" dirty="0">
                <a:solidFill>
                  <a:srgbClr val="0070C0"/>
                </a:solidFill>
                <a:latin typeface="Times New Roman" panose="02020603050405020304" pitchFamily="18" charset="0"/>
                <a:cs typeface="Times New Roman" panose="02020603050405020304" pitchFamily="18" charset="0"/>
              </a:rPr>
              <a:t>': 2 obs. of  1 variable:</a:t>
            </a:r>
          </a:p>
          <a:p>
            <a:r>
              <a:rPr lang="en-US" sz="1100" dirty="0">
                <a:solidFill>
                  <a:srgbClr val="0070C0"/>
                </a:solidFill>
                <a:latin typeface="Times New Roman" panose="02020603050405020304" pitchFamily="18" charset="0"/>
                <a:cs typeface="Times New Roman" panose="02020603050405020304" pitchFamily="18" charset="0"/>
              </a:rPr>
              <a:t>  .. ..$ ID: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[1:2] 1 2</a:t>
            </a:r>
          </a:p>
          <a:p>
            <a:r>
              <a:rPr lang="en-US" sz="1100" dirty="0">
                <a:solidFill>
                  <a:srgbClr val="0070C0"/>
                </a:solidFill>
                <a:latin typeface="Times New Roman" panose="02020603050405020304" pitchFamily="18" charset="0"/>
                <a:cs typeface="Times New Roman" panose="02020603050405020304" pitchFamily="18" charset="0"/>
              </a:rPr>
              <a:t>  ..@ polygons   :List of 2</a:t>
            </a:r>
          </a:p>
          <a:p>
            <a:r>
              <a:rPr lang="en-US" sz="1100" dirty="0">
                <a:solidFill>
                  <a:srgbClr val="0070C0"/>
                </a:solidFill>
                <a:latin typeface="Times New Roman" panose="02020603050405020304" pitchFamily="18" charset="0"/>
                <a:cs typeface="Times New Roman" panose="02020603050405020304" pitchFamily="18" charset="0"/>
              </a:rPr>
              <a:t>  .. ..$ :Formal class 'Polygons'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 .. ..@ Polygons :List of 1</a:t>
            </a:r>
          </a:p>
          <a:p>
            <a:r>
              <a:rPr lang="en-US" sz="1100" dirty="0">
                <a:solidFill>
                  <a:srgbClr val="0070C0"/>
                </a:solidFill>
                <a:latin typeface="Times New Roman" panose="02020603050405020304" pitchFamily="18" charset="0"/>
                <a:cs typeface="Times New Roman" panose="02020603050405020304" pitchFamily="18" charset="0"/>
              </a:rPr>
              <a:t>  .. .. .. .. ..$ :Formal class 'Polygon'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labpt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2.7 3.55</a:t>
            </a:r>
          </a:p>
          <a:p>
            <a:r>
              <a:rPr lang="en-US" sz="1100" dirty="0">
                <a:solidFill>
                  <a:srgbClr val="0070C0"/>
                </a:solidFill>
                <a:latin typeface="Times New Roman" panose="02020603050405020304" pitchFamily="18" charset="0"/>
                <a:cs typeface="Times New Roman" panose="02020603050405020304" pitchFamily="18" charset="0"/>
              </a:rPr>
              <a:t>  .. .. .. .. .. .. ..@ area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5.5</a:t>
            </a:r>
          </a:p>
          <a:p>
            <a:r>
              <a:rPr lang="en-US" sz="1100" dirty="0">
                <a:solidFill>
                  <a:srgbClr val="0070C0"/>
                </a:solidFill>
                <a:latin typeface="Times New Roman" panose="02020603050405020304" pitchFamily="18" charset="0"/>
                <a:cs typeface="Times New Roman" panose="02020603050405020304" pitchFamily="18" charset="0"/>
              </a:rPr>
              <a:t>  .. .. .. .. .. .. ..@ hole   : </a:t>
            </a:r>
            <a:r>
              <a:rPr lang="en-US" sz="1100" dirty="0" err="1">
                <a:solidFill>
                  <a:srgbClr val="0070C0"/>
                </a:solidFill>
                <a:latin typeface="Times New Roman" panose="02020603050405020304" pitchFamily="18" charset="0"/>
                <a:cs typeface="Times New Roman" panose="02020603050405020304" pitchFamily="18" charset="0"/>
              </a:rPr>
              <a:t>logi</a:t>
            </a:r>
            <a:r>
              <a:rPr lang="en-US" sz="1100" dirty="0">
                <a:solidFill>
                  <a:srgbClr val="0070C0"/>
                </a:solidFill>
                <a:latin typeface="Times New Roman" panose="02020603050405020304" pitchFamily="18" charset="0"/>
                <a:cs typeface="Times New Roman" panose="02020603050405020304" pitchFamily="18" charset="0"/>
              </a:rPr>
              <a:t> FALSE</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ringDir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coords</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[1:5, 1:2] 2 1 4 4 2 2 4 5 3 2</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plotOrder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labpt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2.7 3.55</a:t>
            </a:r>
          </a:p>
          <a:p>
            <a:r>
              <a:rPr lang="en-US" sz="1100" dirty="0">
                <a:solidFill>
                  <a:srgbClr val="0070C0"/>
                </a:solidFill>
                <a:latin typeface="Times New Roman" panose="02020603050405020304" pitchFamily="18" charset="0"/>
                <a:cs typeface="Times New Roman" panose="02020603050405020304" pitchFamily="18" charset="0"/>
              </a:rPr>
              <a:t>  .. .. .. ..@ ID       :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"p1"</a:t>
            </a:r>
          </a:p>
          <a:p>
            <a:r>
              <a:rPr lang="en-US" sz="1100" dirty="0">
                <a:solidFill>
                  <a:srgbClr val="0070C0"/>
                </a:solidFill>
                <a:latin typeface="Times New Roman" panose="02020603050405020304" pitchFamily="18" charset="0"/>
                <a:cs typeface="Times New Roman" panose="02020603050405020304" pitchFamily="18" charset="0"/>
              </a:rPr>
              <a:t>  .. .. .. ..@ area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5.5</a:t>
            </a:r>
          </a:p>
          <a:p>
            <a:r>
              <a:rPr lang="en-US" sz="1100" dirty="0">
                <a:solidFill>
                  <a:srgbClr val="0070C0"/>
                </a:solidFill>
                <a:latin typeface="Times New Roman" panose="02020603050405020304" pitchFamily="18" charset="0"/>
                <a:cs typeface="Times New Roman" panose="02020603050405020304" pitchFamily="18" charset="0"/>
              </a:rPr>
              <a:t>  .. ..$ :Formal class 'Polygons'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 .. ..@ Polygons :List of 1</a:t>
            </a:r>
          </a:p>
          <a:p>
            <a:r>
              <a:rPr lang="en-US" sz="1100" dirty="0">
                <a:solidFill>
                  <a:srgbClr val="0070C0"/>
                </a:solidFill>
                <a:latin typeface="Times New Roman" panose="02020603050405020304" pitchFamily="18" charset="0"/>
                <a:cs typeface="Times New Roman" panose="02020603050405020304" pitchFamily="18" charset="0"/>
              </a:rPr>
              <a:t>  .. .. .. .. ..$ :Formal class 'Polygon'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5 slots</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labpt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3.67 2.33</a:t>
            </a:r>
          </a:p>
          <a:p>
            <a:r>
              <a:rPr lang="en-US" sz="1100" dirty="0">
                <a:solidFill>
                  <a:srgbClr val="0070C0"/>
                </a:solidFill>
                <a:latin typeface="Times New Roman" panose="02020603050405020304" pitchFamily="18" charset="0"/>
                <a:cs typeface="Times New Roman" panose="02020603050405020304" pitchFamily="18" charset="0"/>
              </a:rPr>
              <a:t>  .. .. .. .. .. .. ..@ area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1.5</a:t>
            </a:r>
          </a:p>
          <a:p>
            <a:r>
              <a:rPr lang="en-US" sz="1100" dirty="0">
                <a:solidFill>
                  <a:srgbClr val="0070C0"/>
                </a:solidFill>
                <a:latin typeface="Times New Roman" panose="02020603050405020304" pitchFamily="18" charset="0"/>
                <a:cs typeface="Times New Roman" panose="02020603050405020304" pitchFamily="18" charset="0"/>
              </a:rPr>
              <a:t>  .. .. .. .. .. .. ..@ hole   : </a:t>
            </a:r>
            <a:r>
              <a:rPr lang="en-US" sz="1100" dirty="0" err="1">
                <a:solidFill>
                  <a:srgbClr val="0070C0"/>
                </a:solidFill>
                <a:latin typeface="Times New Roman" panose="02020603050405020304" pitchFamily="18" charset="0"/>
                <a:cs typeface="Times New Roman" panose="02020603050405020304" pitchFamily="18" charset="0"/>
              </a:rPr>
              <a:t>logi</a:t>
            </a:r>
            <a:r>
              <a:rPr lang="en-US" sz="1100" dirty="0">
                <a:solidFill>
                  <a:srgbClr val="0070C0"/>
                </a:solidFill>
                <a:latin typeface="Times New Roman" panose="02020603050405020304" pitchFamily="18" charset="0"/>
                <a:cs typeface="Times New Roman" panose="02020603050405020304" pitchFamily="18" charset="0"/>
              </a:rPr>
              <a:t> FALSE</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ringDir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a:t>
            </a:r>
          </a:p>
          <a:p>
            <a:r>
              <a:rPr lang="en-US" sz="1100" dirty="0">
                <a:solidFill>
                  <a:srgbClr val="0070C0"/>
                </a:solidFill>
                <a:latin typeface="Times New Roman" panose="02020603050405020304" pitchFamily="18" charset="0"/>
                <a:cs typeface="Times New Roman" panose="02020603050405020304" pitchFamily="18" charset="0"/>
              </a:rPr>
              <a:t>  .. .. .. .. .. .. ..@ </a:t>
            </a:r>
            <a:r>
              <a:rPr lang="en-US" sz="1100" dirty="0" err="1">
                <a:solidFill>
                  <a:srgbClr val="0070C0"/>
                </a:solidFill>
                <a:latin typeface="Times New Roman" panose="02020603050405020304" pitchFamily="18" charset="0"/>
                <a:cs typeface="Times New Roman" panose="02020603050405020304" pitchFamily="18" charset="0"/>
              </a:rPr>
              <a:t>coords</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[1:4, 1:2] 5 2 4 5 2 2 3 2</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plotOrder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labpt</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3.67 2.33</a:t>
            </a:r>
          </a:p>
          <a:p>
            <a:r>
              <a:rPr lang="en-US" sz="1100" dirty="0">
                <a:solidFill>
                  <a:srgbClr val="0070C0"/>
                </a:solidFill>
                <a:latin typeface="Times New Roman" panose="02020603050405020304" pitchFamily="18" charset="0"/>
                <a:cs typeface="Times New Roman" panose="02020603050405020304" pitchFamily="18" charset="0"/>
              </a:rPr>
              <a:t>  .. .. .. ..@ ID       :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"p2"</a:t>
            </a:r>
          </a:p>
          <a:p>
            <a:r>
              <a:rPr lang="en-US" sz="1100" dirty="0">
                <a:solidFill>
                  <a:srgbClr val="0070C0"/>
                </a:solidFill>
                <a:latin typeface="Times New Roman" panose="02020603050405020304" pitchFamily="18" charset="0"/>
                <a:cs typeface="Times New Roman" panose="02020603050405020304" pitchFamily="18" charset="0"/>
              </a:rPr>
              <a:t>  .. .. .. ..@ area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1.5</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plotOrder</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int</a:t>
            </a:r>
            <a:r>
              <a:rPr lang="en-US" sz="1100" dirty="0">
                <a:solidFill>
                  <a:srgbClr val="0070C0"/>
                </a:solidFill>
                <a:latin typeface="Times New Roman" panose="02020603050405020304" pitchFamily="18" charset="0"/>
                <a:cs typeface="Times New Roman" panose="02020603050405020304" pitchFamily="18" charset="0"/>
              </a:rPr>
              <a:t> [1:2] 1 2</a:t>
            </a:r>
          </a:p>
          <a:p>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bbox</a:t>
            </a:r>
            <a:r>
              <a:rPr lang="en-US" sz="1100" dirty="0">
                <a:solidFill>
                  <a:srgbClr val="0070C0"/>
                </a:solidFill>
                <a:latin typeface="Times New Roman" panose="02020603050405020304" pitchFamily="18" charset="0"/>
                <a:cs typeface="Times New Roman" panose="02020603050405020304" pitchFamily="18" charset="0"/>
              </a:rPr>
              <a:t>       : </a:t>
            </a:r>
            <a:r>
              <a:rPr lang="en-US" sz="1100" dirty="0" err="1">
                <a:solidFill>
                  <a:srgbClr val="0070C0"/>
                </a:solidFill>
                <a:latin typeface="Times New Roman" panose="02020603050405020304" pitchFamily="18" charset="0"/>
                <a:cs typeface="Times New Roman" panose="02020603050405020304" pitchFamily="18" charset="0"/>
              </a:rPr>
              <a:t>num</a:t>
            </a:r>
            <a:r>
              <a:rPr lang="en-US" sz="1100" dirty="0">
                <a:solidFill>
                  <a:srgbClr val="0070C0"/>
                </a:solidFill>
                <a:latin typeface="Times New Roman" panose="02020603050405020304" pitchFamily="18" charset="0"/>
                <a:cs typeface="Times New Roman" panose="02020603050405020304" pitchFamily="18" charset="0"/>
              </a:rPr>
              <a:t> [1:2, 1:2] 1 2 5 5</a:t>
            </a:r>
          </a:p>
          <a:p>
            <a:r>
              <a:rPr lang="en-US" sz="1100" dirty="0">
                <a:solidFill>
                  <a:srgbClr val="0070C0"/>
                </a:solidFill>
                <a:latin typeface="Times New Roman" panose="02020603050405020304" pitchFamily="18" charset="0"/>
                <a:cs typeface="Times New Roman" panose="02020603050405020304" pitchFamily="18" charset="0"/>
              </a:rPr>
              <a:t>  .. ..- </a:t>
            </a:r>
            <a:r>
              <a:rPr lang="en-US" sz="1100" dirty="0" err="1">
                <a:solidFill>
                  <a:srgbClr val="0070C0"/>
                </a:solidFill>
                <a:latin typeface="Times New Roman" panose="02020603050405020304" pitchFamily="18" charset="0"/>
                <a:cs typeface="Times New Roman" panose="02020603050405020304" pitchFamily="18" charset="0"/>
              </a:rPr>
              <a:t>attr</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dimnames</a:t>
            </a:r>
            <a:r>
              <a:rPr lang="en-US" sz="1100" dirty="0">
                <a:solidFill>
                  <a:srgbClr val="0070C0"/>
                </a:solidFill>
                <a:latin typeface="Times New Roman" panose="02020603050405020304" pitchFamily="18" charset="0"/>
                <a:cs typeface="Times New Roman" panose="02020603050405020304" pitchFamily="18" charset="0"/>
              </a:rPr>
              <a:t>")=List of 2</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[1:2] "x" "y"</a:t>
            </a:r>
          </a:p>
          <a:p>
            <a:r>
              <a:rPr lang="en-US" sz="1100" dirty="0">
                <a:solidFill>
                  <a:srgbClr val="0070C0"/>
                </a:solidFill>
                <a:latin typeface="Times New Roman" panose="02020603050405020304" pitchFamily="18" charset="0"/>
                <a:cs typeface="Times New Roman" panose="02020603050405020304" pitchFamily="18" charset="0"/>
              </a:rPr>
              <a:t>  .. .. ..$ :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[1:2] "min" "max"</a:t>
            </a:r>
          </a:p>
          <a:p>
            <a:r>
              <a:rPr lang="en-US" sz="1100" dirty="0">
                <a:solidFill>
                  <a:srgbClr val="0070C0"/>
                </a:solidFill>
                <a:latin typeface="Times New Roman" panose="02020603050405020304" pitchFamily="18" charset="0"/>
                <a:cs typeface="Times New Roman" panose="02020603050405020304" pitchFamily="18" charset="0"/>
              </a:rPr>
              <a:t>  ..@ proj4string:Formal class 'CRS' [package "</a:t>
            </a:r>
            <a:r>
              <a:rPr lang="en-US" sz="1100" dirty="0" err="1">
                <a:solidFill>
                  <a:srgbClr val="0070C0"/>
                </a:solidFill>
                <a:latin typeface="Times New Roman" panose="02020603050405020304" pitchFamily="18" charset="0"/>
                <a:cs typeface="Times New Roman" panose="02020603050405020304" pitchFamily="18" charset="0"/>
              </a:rPr>
              <a:t>sp</a:t>
            </a:r>
            <a:r>
              <a:rPr lang="en-US" sz="1100" dirty="0">
                <a:solidFill>
                  <a:srgbClr val="0070C0"/>
                </a:solidFill>
                <a:latin typeface="Times New Roman" panose="02020603050405020304" pitchFamily="18" charset="0"/>
                <a:cs typeface="Times New Roman" panose="02020603050405020304" pitchFamily="18" charset="0"/>
              </a:rPr>
              <a:t>"] with 1 slot</a:t>
            </a:r>
          </a:p>
          <a:p>
            <a:r>
              <a:rPr lang="en-US" sz="1100" dirty="0">
                <a:solidFill>
                  <a:srgbClr val="0070C0"/>
                </a:solidFill>
                <a:latin typeface="Times New Roman" panose="02020603050405020304" pitchFamily="18" charset="0"/>
                <a:cs typeface="Times New Roman" panose="02020603050405020304" pitchFamily="18" charset="0"/>
              </a:rPr>
              <a:t>  .. .. ..@ </a:t>
            </a:r>
            <a:r>
              <a:rPr lang="en-US" sz="1100" dirty="0" err="1">
                <a:solidFill>
                  <a:srgbClr val="0070C0"/>
                </a:solidFill>
                <a:latin typeface="Times New Roman" panose="02020603050405020304" pitchFamily="18" charset="0"/>
                <a:cs typeface="Times New Roman" panose="02020603050405020304" pitchFamily="18" charset="0"/>
              </a:rPr>
              <a:t>projargs</a:t>
            </a:r>
            <a:r>
              <a:rPr lang="en-US" sz="1100" dirty="0">
                <a:solidFill>
                  <a:srgbClr val="0070C0"/>
                </a:solidFill>
                <a:latin typeface="Times New Roman" panose="02020603050405020304" pitchFamily="18" charset="0"/>
                <a:cs typeface="Times New Roman" panose="02020603050405020304" pitchFamily="18" charset="0"/>
              </a:rPr>
              <a:t>: </a:t>
            </a:r>
            <a:r>
              <a:rPr lang="en-US" sz="1100" dirty="0" err="1">
                <a:solidFill>
                  <a:srgbClr val="0070C0"/>
                </a:solidFill>
                <a:latin typeface="Times New Roman" panose="02020603050405020304" pitchFamily="18" charset="0"/>
                <a:cs typeface="Times New Roman" panose="02020603050405020304" pitchFamily="18" charset="0"/>
              </a:rPr>
              <a:t>chr</a:t>
            </a:r>
            <a:r>
              <a:rPr lang="en-US" sz="1100" dirty="0">
                <a:solidFill>
                  <a:srgbClr val="0070C0"/>
                </a:solidFill>
                <a:latin typeface="Times New Roman" panose="02020603050405020304" pitchFamily="18" charset="0"/>
                <a:cs typeface="Times New Roman" panose="02020603050405020304" pitchFamily="18" charset="0"/>
              </a:rPr>
              <a:t> NA</a:t>
            </a:r>
          </a:p>
          <a:p>
            <a:endParaRPr lang="en-US" sz="11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893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4909"/>
            <a:ext cx="210025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sf class objects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758309"/>
            <a:ext cx="8229600" cy="587853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Create spatial points class(“sf”,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The spatial data is stored in the geometry column as WKT. Note that you do not get the geometry type from class. </a:t>
            </a:r>
          </a:p>
          <a:p>
            <a:pPr algn="just"/>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library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library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pts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st_as_sf</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coords</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"x"</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crs</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CRS</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t>
            </a:r>
            <a:r>
              <a:rPr lang="en-US" sz="1600" dirty="0" err="1">
                <a:solidFill>
                  <a:srgbClr val="808080"/>
                </a:solidFill>
                <a:latin typeface="Courier New" panose="02070309020205020404" pitchFamily="49" charset="0"/>
              </a:rPr>
              <a:t>init</a:t>
            </a:r>
            <a:r>
              <a:rPr lang="en-US" sz="1600" dirty="0">
                <a:solidFill>
                  <a:srgbClr val="808080"/>
                </a:solidFill>
                <a:latin typeface="Courier New" panose="02070309020205020404" pitchFamily="49" charset="0"/>
              </a:rPr>
              <a:t>=epsg:28992"</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solidFill>
                <a:srgbClr val="000000"/>
              </a:solidFill>
              <a:latin typeface="Courier New" panose="02070309020205020404" pitchFamily="49" charset="0"/>
            </a:endParaRPr>
          </a:p>
          <a:p>
            <a:r>
              <a:rPr lang="en-US" sz="1000" dirty="0">
                <a:solidFill>
                  <a:schemeClr val="accent1"/>
                </a:solidFill>
                <a:latin typeface="Courier New" panose="02070309020205020404" pitchFamily="49" charset="0"/>
              </a:rPr>
              <a:t>Simple feature collection with 155 features and 12 fields</a:t>
            </a:r>
          </a:p>
          <a:p>
            <a:r>
              <a:rPr lang="en-US" sz="1000" dirty="0">
                <a:solidFill>
                  <a:schemeClr val="accent1"/>
                </a:solidFill>
                <a:latin typeface="Courier New" panose="02070309020205020404" pitchFamily="49" charset="0"/>
              </a:rPr>
              <a:t>geometry type:  POINT</a:t>
            </a:r>
          </a:p>
          <a:p>
            <a:r>
              <a:rPr lang="en-US" sz="1000" dirty="0">
                <a:solidFill>
                  <a:schemeClr val="accent1"/>
                </a:solidFill>
                <a:latin typeface="Courier New" panose="02070309020205020404" pitchFamily="49" charset="0"/>
              </a:rPr>
              <a:t>dimension:      XY</a:t>
            </a:r>
          </a:p>
          <a:p>
            <a:r>
              <a:rPr lang="en-US" sz="1000" dirty="0" err="1">
                <a:solidFill>
                  <a:schemeClr val="accent1"/>
                </a:solidFill>
                <a:latin typeface="Courier New" panose="02070309020205020404" pitchFamily="49" charset="0"/>
              </a:rPr>
              <a:t>bbox</a:t>
            </a:r>
            <a:r>
              <a:rPr lang="en-US" sz="1000" dirty="0">
                <a:solidFill>
                  <a:schemeClr val="accent1"/>
                </a:solidFill>
                <a:latin typeface="Courier New" panose="02070309020205020404" pitchFamily="49" charset="0"/>
              </a:rPr>
              <a:t>:           </a:t>
            </a:r>
            <a:r>
              <a:rPr lang="en-US" sz="1000" dirty="0" err="1">
                <a:solidFill>
                  <a:schemeClr val="accent1"/>
                </a:solidFill>
                <a:latin typeface="Courier New" panose="02070309020205020404" pitchFamily="49" charset="0"/>
              </a:rPr>
              <a:t>xmin</a:t>
            </a:r>
            <a:r>
              <a:rPr lang="en-US" sz="1000" dirty="0">
                <a:solidFill>
                  <a:schemeClr val="accent1"/>
                </a:solidFill>
                <a:latin typeface="Courier New" panose="02070309020205020404" pitchFamily="49" charset="0"/>
              </a:rPr>
              <a:t>: 178605 </a:t>
            </a:r>
            <a:r>
              <a:rPr lang="en-US" sz="1000" dirty="0" err="1">
                <a:solidFill>
                  <a:schemeClr val="accent1"/>
                </a:solidFill>
                <a:latin typeface="Courier New" panose="02070309020205020404" pitchFamily="49" charset="0"/>
              </a:rPr>
              <a:t>ymin</a:t>
            </a:r>
            <a:r>
              <a:rPr lang="en-US" sz="1000" dirty="0">
                <a:solidFill>
                  <a:schemeClr val="accent1"/>
                </a:solidFill>
                <a:latin typeface="Courier New" panose="02070309020205020404" pitchFamily="49" charset="0"/>
              </a:rPr>
              <a:t>: 329714 </a:t>
            </a:r>
            <a:r>
              <a:rPr lang="en-US" sz="1000" dirty="0" err="1">
                <a:solidFill>
                  <a:schemeClr val="accent1"/>
                </a:solidFill>
                <a:latin typeface="Courier New" panose="02070309020205020404" pitchFamily="49" charset="0"/>
              </a:rPr>
              <a:t>xmax</a:t>
            </a:r>
            <a:r>
              <a:rPr lang="en-US" sz="1000" dirty="0">
                <a:solidFill>
                  <a:schemeClr val="accent1"/>
                </a:solidFill>
                <a:latin typeface="Courier New" panose="02070309020205020404" pitchFamily="49" charset="0"/>
              </a:rPr>
              <a:t>: 181390 </a:t>
            </a:r>
            <a:r>
              <a:rPr lang="en-US" sz="1000" dirty="0" err="1">
                <a:solidFill>
                  <a:schemeClr val="accent1"/>
                </a:solidFill>
                <a:latin typeface="Courier New" panose="02070309020205020404" pitchFamily="49" charset="0"/>
              </a:rPr>
              <a:t>ymax</a:t>
            </a:r>
            <a:r>
              <a:rPr lang="en-US" sz="1000" dirty="0">
                <a:solidFill>
                  <a:schemeClr val="accent1"/>
                </a:solidFill>
                <a:latin typeface="Courier New" panose="02070309020205020404" pitchFamily="49" charset="0"/>
              </a:rPr>
              <a:t>: 333611</a:t>
            </a:r>
          </a:p>
          <a:p>
            <a:r>
              <a:rPr lang="en-US" sz="1000" dirty="0">
                <a:solidFill>
                  <a:schemeClr val="accent1"/>
                </a:solidFill>
                <a:latin typeface="Courier New" panose="02070309020205020404" pitchFamily="49" charset="0"/>
              </a:rPr>
              <a:t>projected CRS:  Amersfoort / RD New</a:t>
            </a:r>
          </a:p>
          <a:p>
            <a:r>
              <a:rPr lang="en-US" sz="1000" dirty="0">
                <a:solidFill>
                  <a:schemeClr val="accent1"/>
                </a:solidFill>
                <a:latin typeface="Courier New" panose="02070309020205020404" pitchFamily="49" charset="0"/>
              </a:rPr>
              <a:t>First 10 features:</a:t>
            </a:r>
          </a:p>
          <a:p>
            <a:r>
              <a:rPr lang="en-US" sz="1000" dirty="0">
                <a:solidFill>
                  <a:schemeClr val="accent1"/>
                </a:solidFill>
                <a:latin typeface="Courier New" panose="02070309020205020404" pitchFamily="49" charset="0"/>
              </a:rPr>
              <a:t>   cadmium copper lead zinc  </a:t>
            </a:r>
            <a:r>
              <a:rPr lang="en-US" sz="1000" dirty="0" err="1">
                <a:solidFill>
                  <a:schemeClr val="accent1"/>
                </a:solidFill>
                <a:latin typeface="Courier New" panose="02070309020205020404" pitchFamily="49" charset="0"/>
              </a:rPr>
              <a:t>elev</a:t>
            </a:r>
            <a:r>
              <a:rPr lang="en-US" sz="1000" dirty="0">
                <a:solidFill>
                  <a:schemeClr val="accent1"/>
                </a:solidFill>
                <a:latin typeface="Courier New" panose="02070309020205020404" pitchFamily="49" charset="0"/>
              </a:rPr>
              <a:t>       </a:t>
            </a:r>
            <a:r>
              <a:rPr lang="en-US" sz="1000" dirty="0" err="1">
                <a:solidFill>
                  <a:schemeClr val="accent1"/>
                </a:solidFill>
                <a:latin typeface="Courier New" panose="02070309020205020404" pitchFamily="49" charset="0"/>
              </a:rPr>
              <a:t>dist</a:t>
            </a:r>
            <a:r>
              <a:rPr lang="en-US" sz="1000" dirty="0">
                <a:solidFill>
                  <a:schemeClr val="accent1"/>
                </a:solidFill>
                <a:latin typeface="Courier New" panose="02070309020205020404" pitchFamily="49" charset="0"/>
              </a:rPr>
              <a:t>   om </a:t>
            </a:r>
            <a:r>
              <a:rPr lang="en-US" sz="1000" dirty="0" err="1">
                <a:solidFill>
                  <a:schemeClr val="accent1"/>
                </a:solidFill>
                <a:latin typeface="Courier New" panose="02070309020205020404" pitchFamily="49" charset="0"/>
              </a:rPr>
              <a:t>ffreq</a:t>
            </a:r>
            <a:r>
              <a:rPr lang="en-US" sz="1000" dirty="0">
                <a:solidFill>
                  <a:schemeClr val="accent1"/>
                </a:solidFill>
                <a:latin typeface="Courier New" panose="02070309020205020404" pitchFamily="49" charset="0"/>
              </a:rPr>
              <a:t> soil lime </a:t>
            </a:r>
            <a:r>
              <a:rPr lang="en-US" sz="1000" dirty="0" err="1">
                <a:solidFill>
                  <a:schemeClr val="accent1"/>
                </a:solidFill>
                <a:latin typeface="Courier New" panose="02070309020205020404" pitchFamily="49" charset="0"/>
              </a:rPr>
              <a:t>landuse</a:t>
            </a:r>
            <a:r>
              <a:rPr lang="en-US" sz="1000" dirty="0">
                <a:solidFill>
                  <a:schemeClr val="accent1"/>
                </a:solidFill>
                <a:latin typeface="Courier New" panose="02070309020205020404" pitchFamily="49" charset="0"/>
              </a:rPr>
              <a:t> </a:t>
            </a:r>
            <a:r>
              <a:rPr lang="en-US" sz="1000" dirty="0" err="1">
                <a:solidFill>
                  <a:schemeClr val="accent1"/>
                </a:solidFill>
                <a:latin typeface="Courier New" panose="02070309020205020404" pitchFamily="49" charset="0"/>
              </a:rPr>
              <a:t>dist.m</a:t>
            </a:r>
            <a:endParaRPr lang="en-US" sz="1000" dirty="0">
              <a:solidFill>
                <a:schemeClr val="accent1"/>
              </a:solidFill>
              <a:latin typeface="Courier New" panose="02070309020205020404" pitchFamily="49" charset="0"/>
            </a:endParaRPr>
          </a:p>
          <a:p>
            <a:r>
              <a:rPr lang="en-US" sz="1000" dirty="0">
                <a:solidFill>
                  <a:schemeClr val="accent1"/>
                </a:solidFill>
                <a:latin typeface="Courier New" panose="02070309020205020404" pitchFamily="49" charset="0"/>
              </a:rPr>
              <a:t>1     11.7     85  299 1022 7.909 0.00135803 13.6     1    1    1      Ah     50</a:t>
            </a:r>
          </a:p>
          <a:p>
            <a:r>
              <a:rPr lang="en-US" sz="1000" dirty="0">
                <a:solidFill>
                  <a:schemeClr val="accent1"/>
                </a:solidFill>
                <a:latin typeface="Courier New" panose="02070309020205020404" pitchFamily="49" charset="0"/>
              </a:rPr>
              <a:t>2      8.6     81  277 1141 6.983 0.01222430 14.0     1    1    1      Ah     30</a:t>
            </a:r>
          </a:p>
          <a:p>
            <a:r>
              <a:rPr lang="en-US" sz="1000" dirty="0">
                <a:solidFill>
                  <a:schemeClr val="accent1"/>
                </a:solidFill>
                <a:latin typeface="Courier New" panose="02070309020205020404" pitchFamily="49" charset="0"/>
              </a:rPr>
              <a:t>3      6.5     68  199  640 7.800 0.10302900 13.0     1    1    1      Ah    150</a:t>
            </a:r>
          </a:p>
          <a:p>
            <a:r>
              <a:rPr lang="en-US" sz="1000" dirty="0">
                <a:solidFill>
                  <a:schemeClr val="accent1"/>
                </a:solidFill>
                <a:latin typeface="Courier New" panose="02070309020205020404" pitchFamily="49" charset="0"/>
              </a:rPr>
              <a:t>4      2.6     81  116  257 7.655 0.19009400  8.0     1    2    0      Ga    270</a:t>
            </a:r>
          </a:p>
          <a:p>
            <a:r>
              <a:rPr lang="en-US" sz="1000" dirty="0">
                <a:solidFill>
                  <a:schemeClr val="accent1"/>
                </a:solidFill>
                <a:latin typeface="Courier New" panose="02070309020205020404" pitchFamily="49" charset="0"/>
              </a:rPr>
              <a:t>5      2.8     48  117  269 7.480 0.27709000  8.7     1    2    0      Ah    380</a:t>
            </a:r>
          </a:p>
          <a:p>
            <a:r>
              <a:rPr lang="en-US" sz="1000" dirty="0">
                <a:solidFill>
                  <a:schemeClr val="accent1"/>
                </a:solidFill>
                <a:latin typeface="Courier New" panose="02070309020205020404" pitchFamily="49" charset="0"/>
              </a:rPr>
              <a:t>6      3.0     61  137  281 7.791 0.36406700  7.8     1    2    0      Ga    470</a:t>
            </a:r>
          </a:p>
          <a:p>
            <a:r>
              <a:rPr lang="en-US" sz="1000" dirty="0">
                <a:solidFill>
                  <a:schemeClr val="accent1"/>
                </a:solidFill>
                <a:latin typeface="Courier New" panose="02070309020205020404" pitchFamily="49" charset="0"/>
              </a:rPr>
              <a:t>geometry</a:t>
            </a:r>
          </a:p>
          <a:p>
            <a:r>
              <a:rPr lang="en-US" sz="1000" dirty="0">
                <a:solidFill>
                  <a:schemeClr val="accent1"/>
                </a:solidFill>
                <a:latin typeface="Courier New" panose="02070309020205020404" pitchFamily="49" charset="0"/>
              </a:rPr>
              <a:t>1  POINT (181072 333611)</a:t>
            </a:r>
          </a:p>
          <a:p>
            <a:r>
              <a:rPr lang="en-US" sz="1000" dirty="0">
                <a:solidFill>
                  <a:schemeClr val="accent1"/>
                </a:solidFill>
                <a:latin typeface="Courier New" panose="02070309020205020404" pitchFamily="49" charset="0"/>
              </a:rPr>
              <a:t>2  POINT (181025 333558)</a:t>
            </a:r>
          </a:p>
          <a:p>
            <a:r>
              <a:rPr lang="en-US" sz="1000" dirty="0">
                <a:solidFill>
                  <a:schemeClr val="accent1"/>
                </a:solidFill>
                <a:latin typeface="Courier New" panose="02070309020205020404" pitchFamily="49" charset="0"/>
              </a:rPr>
              <a:t>3  POINT (181165 333537)</a:t>
            </a:r>
          </a:p>
          <a:p>
            <a:r>
              <a:rPr lang="en-US" sz="1000" dirty="0">
                <a:solidFill>
                  <a:schemeClr val="accent1"/>
                </a:solidFill>
                <a:latin typeface="Courier New" panose="02070309020205020404" pitchFamily="49" charset="0"/>
              </a:rPr>
              <a:t>4  POINT (181298 333484)</a:t>
            </a:r>
          </a:p>
          <a:p>
            <a:r>
              <a:rPr lang="en-US" sz="1000" dirty="0">
                <a:solidFill>
                  <a:schemeClr val="accent1"/>
                </a:solidFill>
                <a:latin typeface="Courier New" panose="02070309020205020404" pitchFamily="49" charset="0"/>
              </a:rPr>
              <a:t>5  POINT (181307 333330)</a:t>
            </a:r>
          </a:p>
          <a:p>
            <a:r>
              <a:rPr lang="en-US" sz="1000" dirty="0">
                <a:solidFill>
                  <a:schemeClr val="accent1"/>
                </a:solidFill>
                <a:latin typeface="Courier New" panose="02070309020205020404" pitchFamily="49" charset="0"/>
              </a:rPr>
              <a:t>6  POINT (181390 333260)</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74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62580"/>
            <a:ext cx="266611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vectors (factors)</a:t>
            </a:r>
          </a:p>
        </p:txBody>
      </p:sp>
      <p:sp>
        <p:nvSpPr>
          <p:cNvPr id="3" name="TextBox 2"/>
          <p:cNvSpPr txBox="1"/>
          <p:nvPr/>
        </p:nvSpPr>
        <p:spPr>
          <a:xfrm>
            <a:off x="304800" y="762000"/>
            <a:ext cx="3962400" cy="5416868"/>
          </a:xfrm>
          <a:prstGeom prst="rect">
            <a:avLst/>
          </a:prstGeom>
          <a:noFill/>
        </p:spPr>
        <p:txBody>
          <a:bodyPr wrap="square" rtlCol="0">
            <a:spAutoFit/>
          </a:bodyPr>
          <a:lstStyle/>
          <a:p>
            <a:endParaRPr lang="en-US" sz="1600" dirty="0">
              <a:solidFill>
                <a:srgbClr val="0070C0"/>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states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as.factor</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"OR"</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"CO"</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"WY"</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"ID"</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"MT"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[1] OR CO WY WA ID MT</a:t>
            </a:r>
          </a:p>
          <a:p>
            <a:r>
              <a:rPr lang="en-US" sz="1400" dirty="0">
                <a:solidFill>
                  <a:srgbClr val="0070C0"/>
                </a:solidFill>
                <a:latin typeface="Times New Roman" panose="02020603050405020304" pitchFamily="18" charset="0"/>
                <a:cs typeface="Times New Roman" panose="02020603050405020304" pitchFamily="18" charset="0"/>
              </a:rPr>
              <a:t>Levels: CO ID MT OR WA WY</a:t>
            </a: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levels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states</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"CO" "ID" "MT" "OR" "WA" "WY“</a:t>
            </a: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levels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states</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p>
          <a:p>
            <a:endParaRPr lang="en-US" sz="1000" b="1" dirty="0">
              <a:solidFill>
                <a:srgbClr val="000080"/>
              </a:solidFill>
              <a:latin typeface="Courier New" panose="02070309020205020404" pitchFamily="49" charset="0"/>
            </a:endParaRPr>
          </a:p>
          <a:p>
            <a:r>
              <a:rPr lang="en-US" sz="1600" dirty="0">
                <a:solidFill>
                  <a:srgbClr val="0070C0"/>
                </a:solidFill>
                <a:latin typeface="Times New Roman" panose="02020603050405020304" pitchFamily="18" charset="0"/>
                <a:cs typeface="Times New Roman" panose="02020603050405020304" pitchFamily="18" charset="0"/>
              </a:rPr>
              <a:t>[1] "CO“</a:t>
            </a:r>
          </a:p>
          <a:p>
            <a:endParaRPr lang="en-US" sz="1600" b="1" dirty="0">
              <a:solidFill>
                <a:srgbClr val="000080"/>
              </a:solidFill>
              <a:latin typeface="Courier New" panose="02070309020205020404" pitchFamily="49" charset="0"/>
            </a:endParaRPr>
          </a:p>
          <a:p>
            <a:r>
              <a:rPr lang="en-US" sz="1600" dirty="0">
                <a:solidFill>
                  <a:srgbClr val="8000FF"/>
                </a:solidFill>
                <a:latin typeface="Courier New" panose="02070309020205020404" pitchFamily="49" charset="0"/>
              </a:rPr>
              <a:t>levels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states</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"other"</a:t>
            </a:r>
          </a:p>
          <a:p>
            <a:endParaRPr lang="en-US" sz="1000" dirty="0">
              <a:solidFill>
                <a:srgbClr val="808080"/>
              </a:solidFill>
              <a:latin typeface="Courier New" panose="02070309020205020404" pitchFamily="49" charset="0"/>
            </a:endParaRPr>
          </a:p>
          <a:p>
            <a:r>
              <a:rPr lang="en-US" sz="1600" dirty="0">
                <a:solidFill>
                  <a:srgbClr val="0070C0"/>
                </a:solidFill>
                <a:latin typeface="Times New Roman" panose="02020603050405020304" pitchFamily="18" charset="0"/>
                <a:cs typeface="Times New Roman" panose="02020603050405020304" pitchFamily="18" charset="0"/>
              </a:rPr>
              <a:t>[1] “other" "ID" "MT" "OR" "WA" "WY“</a:t>
            </a: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1600" dirty="0" err="1">
                <a:solidFill>
                  <a:srgbClr val="8000FF"/>
                </a:solidFill>
                <a:latin typeface="Courier New" panose="02070309020205020404" pitchFamily="49" charset="0"/>
              </a:rPr>
              <a:t>nlevels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states</a:t>
            </a:r>
            <a:r>
              <a:rPr lang="en-US" sz="1600" b="1" dirty="0">
                <a:solidFill>
                  <a:srgbClr val="000080"/>
                </a:solidFill>
                <a:latin typeface="Courier New" panose="02070309020205020404" pitchFamily="49" charset="0"/>
              </a:rPr>
              <a:t>)</a:t>
            </a:r>
            <a:endParaRPr lang="en-US" sz="1600" dirty="0"/>
          </a:p>
          <a:p>
            <a:r>
              <a:rPr lang="en-US" sz="900" dirty="0">
                <a:latin typeface="Times New Roman" panose="02020603050405020304" pitchFamily="18" charset="0"/>
                <a:cs typeface="Times New Roman" panose="02020603050405020304" pitchFamily="18" charset="0"/>
              </a:rPr>
              <a:t> </a:t>
            </a:r>
          </a:p>
          <a:p>
            <a:r>
              <a:rPr lang="en-US" sz="1400" dirty="0">
                <a:solidFill>
                  <a:srgbClr val="0070C0"/>
                </a:solidFill>
                <a:latin typeface="Times New Roman" panose="02020603050405020304" pitchFamily="18" charset="0"/>
                <a:cs typeface="Times New Roman" panose="02020603050405020304" pitchFamily="18" charset="0"/>
              </a:rPr>
              <a:t>[1] 6</a:t>
            </a:r>
          </a:p>
          <a:p>
            <a:endParaRPr lang="en-US" sz="16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419600" y="923865"/>
            <a:ext cx="4648200" cy="5324535"/>
          </a:xfrm>
          <a:prstGeom prst="rect">
            <a:avLst/>
          </a:prstGeom>
          <a:noFill/>
        </p:spPr>
        <p:txBody>
          <a:bodyPr wrap="square" rtlCol="0">
            <a:spAutoFit/>
          </a:bodyPr>
          <a:lstStyle/>
          <a:p>
            <a:endParaRPr lang="en-US" sz="1000" dirty="0">
              <a:latin typeface="Times New Roman" panose="02020603050405020304" pitchFamily="18" charset="0"/>
              <a:cs typeface="Times New Roman" panose="02020603050405020304" pitchFamily="18" charset="0"/>
            </a:endParaRPr>
          </a:p>
          <a:p>
            <a:r>
              <a:rPr lang="en-US" dirty="0">
                <a:solidFill>
                  <a:srgbClr val="8000FF"/>
                </a:solidFill>
                <a:latin typeface="Courier New" panose="02070309020205020404" pitchFamily="49" charset="0"/>
              </a:rPr>
              <a:t>ordered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as.factor</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c</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"LOW"</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"MED"</a:t>
            </a:r>
            <a:r>
              <a:rPr lang="en-US" dirty="0">
                <a:solidFill>
                  <a:srgbClr val="000000"/>
                </a:solidFill>
                <a:latin typeface="Courier New" panose="02070309020205020404" pitchFamily="49" charset="0"/>
              </a:rPr>
              <a:t>,</a:t>
            </a:r>
            <a:r>
              <a:rPr lang="en-US" dirty="0">
                <a:solidFill>
                  <a:srgbClr val="808080"/>
                </a:solidFill>
                <a:latin typeface="Courier New" panose="02070309020205020404" pitchFamily="49" charset="0"/>
              </a:rPr>
              <a:t>"HIGH"</a:t>
            </a:r>
            <a:r>
              <a:rPr lang="en-US" b="1" dirty="0">
                <a:solidFill>
                  <a:srgbClr val="000080"/>
                </a:solidFill>
                <a:latin typeface="Courier New" panose="02070309020205020404" pitchFamily="49" charset="0"/>
              </a:rPr>
              <a:t>)))</a:t>
            </a:r>
            <a:endParaRPr lang="en-US" b="1"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a:t>
            </a:r>
          </a:p>
          <a:p>
            <a:r>
              <a:rPr lang="en-US" sz="1600" dirty="0">
                <a:solidFill>
                  <a:srgbClr val="0070C0"/>
                </a:solidFill>
                <a:latin typeface="Times New Roman" panose="02020603050405020304" pitchFamily="18" charset="0"/>
                <a:cs typeface="Times New Roman" panose="02020603050405020304" pitchFamily="18" charset="0"/>
              </a:rPr>
              <a:t>[1] LOW  MED  HIGH</a:t>
            </a:r>
          </a:p>
          <a:p>
            <a:r>
              <a:rPr lang="en-US" sz="1600" dirty="0">
                <a:solidFill>
                  <a:srgbClr val="0070C0"/>
                </a:solidFill>
                <a:latin typeface="Times New Roman" panose="02020603050405020304" pitchFamily="18" charset="0"/>
                <a:cs typeface="Times New Roman" panose="02020603050405020304" pitchFamily="18" charset="0"/>
              </a:rPr>
              <a:t>Levels: HIGH &lt; LOW &lt; MED</a:t>
            </a:r>
          </a:p>
          <a:p>
            <a:endParaRPr lang="en-US" sz="1000" dirty="0">
              <a:latin typeface="Times New Roman" panose="02020603050405020304" pitchFamily="18" charset="0"/>
              <a:cs typeface="Times New Roman" panose="02020603050405020304" pitchFamily="18"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f </a:t>
            </a:r>
            <a:r>
              <a:rPr lang="en-US" sz="1600" b="1" dirty="0">
                <a:solidFill>
                  <a:srgbClr val="000080"/>
                </a:solidFill>
                <a:latin typeface="Courier New" panose="02070309020205020404" pitchFamily="49" charset="0"/>
              </a:rPr>
              <a:t>&lt;- </a:t>
            </a:r>
            <a:r>
              <a:rPr lang="en-US" sz="1600" dirty="0">
                <a:solidFill>
                  <a:srgbClr val="8000FF"/>
                </a:solidFill>
                <a:latin typeface="Courier New" panose="02070309020205020404" pitchFamily="49" charset="0"/>
              </a:rPr>
              <a:t>factor</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1,1</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6</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4</a:t>
            </a:r>
            <a:r>
              <a:rPr lang="en-US" sz="1600" dirty="0">
                <a:solidFill>
                  <a:srgbClr val="000000"/>
                </a:solidFill>
                <a:latin typeface="Courier New" panose="02070309020205020404" pitchFamily="49" charset="0"/>
              </a:rPr>
              <a:t>,</a:t>
            </a:r>
          </a:p>
          <a:p>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7</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7</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7</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4</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 [1] 1 1 1 1 2 2 5 6 4 7 7 7 4</a:t>
            </a:r>
          </a:p>
          <a:p>
            <a:r>
              <a:rPr lang="en-US" sz="1600" dirty="0">
                <a:solidFill>
                  <a:srgbClr val="0070C0"/>
                </a:solidFill>
                <a:latin typeface="Times New Roman" panose="02020603050405020304" pitchFamily="18" charset="0"/>
                <a:cs typeface="Times New Roman" panose="02020603050405020304" pitchFamily="18" charset="0"/>
              </a:rPr>
              <a:t>Levels: 1 2 4 5 6 7</a:t>
            </a:r>
          </a:p>
          <a:p>
            <a:endParaRPr lang="en-US" sz="1000" dirty="0">
              <a:latin typeface="Times New Roman" panose="02020603050405020304" pitchFamily="18" charset="0"/>
              <a:cs typeface="Times New Roman" panose="02020603050405020304" pitchFamily="18" charset="0"/>
            </a:endParaRPr>
          </a:p>
          <a:p>
            <a:r>
              <a:rPr lang="en-US" dirty="0" err="1">
                <a:solidFill>
                  <a:srgbClr val="000000"/>
                </a:solidFill>
                <a:latin typeface="Courier New" panose="02070309020205020404" pitchFamily="49" charset="0"/>
              </a:rPr>
              <a:t>as.numeric</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f</a:t>
            </a:r>
            <a:r>
              <a:rPr lang="en-US" b="1" dirty="0">
                <a:solidFill>
                  <a:srgbClr val="000080"/>
                </a:solidFill>
                <a:latin typeface="Courier New" panose="02070309020205020404" pitchFamily="49" charset="0"/>
              </a:rPr>
              <a:t>)</a:t>
            </a:r>
            <a:endParaRPr lang="en-US"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1 1 1 2 2 4 5 3 6 6 6 3</a:t>
            </a:r>
          </a:p>
          <a:p>
            <a:endParaRPr lang="en-US" sz="1000" dirty="0">
              <a:latin typeface="Times New Roman" panose="02020603050405020304" pitchFamily="18" charset="0"/>
              <a:cs typeface="Times New Roman" panose="02020603050405020304" pitchFamily="18" charset="0"/>
            </a:endParaRPr>
          </a:p>
          <a:p>
            <a:r>
              <a:rPr lang="en-US" dirty="0" err="1">
                <a:solidFill>
                  <a:srgbClr val="000000"/>
                </a:solidFill>
                <a:latin typeface="Courier New" panose="02070309020205020404" pitchFamily="49" charset="0"/>
              </a:rPr>
              <a:t>as.numeric</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as.character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f</a:t>
            </a:r>
            <a:r>
              <a:rPr lang="en-US" b="1" dirty="0">
                <a:solidFill>
                  <a:srgbClr val="000080"/>
                </a:solidFill>
                <a:latin typeface="Courier New" panose="02070309020205020404" pitchFamily="49" charset="0"/>
              </a:rPr>
              <a:t>))</a:t>
            </a:r>
            <a:endParaRPr lang="en-US" dirty="0"/>
          </a:p>
          <a:p>
            <a:endParaRPr lang="en-US" sz="1000" dirty="0">
              <a:latin typeface="Times New Roman" panose="02020603050405020304" pitchFamily="18" charset="0"/>
              <a:cs typeface="Times New Roman" panose="02020603050405020304" pitchFamily="18" charset="0"/>
            </a:endParaRPr>
          </a:p>
          <a:p>
            <a:r>
              <a:rPr lang="en-US" sz="1600" dirty="0">
                <a:solidFill>
                  <a:srgbClr val="0070C0"/>
                </a:solidFill>
                <a:latin typeface="Times New Roman" panose="02020603050405020304" pitchFamily="18" charset="0"/>
                <a:cs typeface="Times New Roman" panose="02020603050405020304" pitchFamily="18" charset="0"/>
              </a:rPr>
              <a:t>[1] 1 1 1 1 2 2 5 6 4 7 7 7 4</a:t>
            </a:r>
          </a:p>
          <a:p>
            <a:endParaRPr lang="en-US" dirty="0">
              <a:solidFill>
                <a:srgbClr val="0070C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turn off automatic string to factor coercion</a:t>
            </a:r>
          </a:p>
          <a:p>
            <a:r>
              <a:rPr lang="en-US" sz="1600" dirty="0">
                <a:solidFill>
                  <a:srgbClr val="8000FF"/>
                </a:solidFill>
                <a:latin typeface="Courier New" panose="02070309020205020404" pitchFamily="49" charset="0"/>
              </a:rPr>
              <a:t>options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stringsAsFactors</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FALSE</a:t>
            </a:r>
            <a:r>
              <a:rPr lang="en-US" sz="1600" b="1" dirty="0">
                <a:solidFill>
                  <a:srgbClr val="000080"/>
                </a:solidFill>
                <a:latin typeface="Courier New" panose="02070309020205020404" pitchFamily="49" charset="0"/>
              </a:rPr>
              <a:t>)</a:t>
            </a:r>
            <a:endParaRPr lang="en-US" sz="1600" dirty="0"/>
          </a:p>
        </p:txBody>
      </p:sp>
      <p:sp>
        <p:nvSpPr>
          <p:cNvPr id="6" name="Rectangle 5">
            <a:extLst>
              <a:ext uri="{FF2B5EF4-FFF2-40B4-BE49-F238E27FC236}">
                <a16:creationId xmlns:a16="http://schemas.microsoft.com/office/drawing/2014/main" id="{1D1DE165-BB23-4B39-A757-1E12C560B331}"/>
              </a:ext>
            </a:extLst>
          </p:cNvPr>
          <p:cNvSpPr/>
          <p:nvPr/>
        </p:nvSpPr>
        <p:spPr>
          <a:xfrm>
            <a:off x="228600" y="1066800"/>
            <a:ext cx="3810000" cy="5112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6A446A7-A3B4-4C35-8AE5-56AD37C7D627}"/>
              </a:ext>
            </a:extLst>
          </p:cNvPr>
          <p:cNvSpPr/>
          <p:nvPr/>
        </p:nvSpPr>
        <p:spPr>
          <a:xfrm>
            <a:off x="4343400" y="1066800"/>
            <a:ext cx="4419600" cy="5112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237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A6FF6AD-F0EE-4892-B378-743DA82E57B0}"/>
              </a:ext>
            </a:extLst>
          </p:cNvPr>
          <p:cNvGraphicFramePr>
            <a:graphicFrameLocks noGrp="1"/>
          </p:cNvGraphicFramePr>
          <p:nvPr>
            <p:extLst>
              <p:ext uri="{D42A27DB-BD31-4B8C-83A1-F6EECF244321}">
                <p14:modId xmlns:p14="http://schemas.microsoft.com/office/powerpoint/2010/main" val="1627126675"/>
              </p:ext>
            </p:extLst>
          </p:nvPr>
        </p:nvGraphicFramePr>
        <p:xfrm>
          <a:off x="762000" y="2590800"/>
          <a:ext cx="7620000" cy="3891988"/>
        </p:xfrm>
        <a:graphic>
          <a:graphicData uri="http://schemas.openxmlformats.org/drawingml/2006/table">
            <a:tbl>
              <a:tblPr/>
              <a:tblGrid>
                <a:gridCol w="1981200">
                  <a:extLst>
                    <a:ext uri="{9D8B030D-6E8A-4147-A177-3AD203B41FA5}">
                      <a16:colId xmlns:a16="http://schemas.microsoft.com/office/drawing/2014/main" val="1436173434"/>
                    </a:ext>
                  </a:extLst>
                </a:gridCol>
                <a:gridCol w="5638800">
                  <a:extLst>
                    <a:ext uri="{9D8B030D-6E8A-4147-A177-3AD203B41FA5}">
                      <a16:colId xmlns:a16="http://schemas.microsoft.com/office/drawing/2014/main" val="2844938448"/>
                    </a:ext>
                  </a:extLst>
                </a:gridCol>
              </a:tblGrid>
              <a:tr h="291998">
                <a:tc>
                  <a:txBody>
                    <a:bodyPr/>
                    <a:lstStyle/>
                    <a:p>
                      <a:r>
                        <a:rPr lang="en-US" sz="1400" b="1" dirty="0">
                          <a:latin typeface="Times New Roman" panose="02020603050405020304" pitchFamily="18" charset="0"/>
                          <a:cs typeface="Times New Roman" panose="02020603050405020304" pitchFamily="18" charset="0"/>
                        </a:rPr>
                        <a:t>Geometry type</a:t>
                      </a:r>
                    </a:p>
                  </a:txBody>
                  <a:tcPr marL="80299" marR="80299" marT="36500" marB="36500" anchor="ctr">
                    <a:lnL>
                      <a:noFill/>
                    </a:lnL>
                    <a:lnR>
                      <a:noFill/>
                    </a:lnR>
                    <a:lnT>
                      <a:noFill/>
                    </a:lnT>
                    <a:lnB>
                      <a:noFill/>
                    </a:lnB>
                  </a:tcPr>
                </a:tc>
                <a:tc>
                  <a:txBody>
                    <a:bodyPr/>
                    <a:lstStyle/>
                    <a:p>
                      <a:r>
                        <a:rPr lang="en-US" sz="1400" b="1" dirty="0">
                          <a:latin typeface="Times New Roman" panose="02020603050405020304" pitchFamily="18" charset="0"/>
                          <a:cs typeface="Times New Roman" panose="02020603050405020304" pitchFamily="18" charset="0"/>
                        </a:rPr>
                        <a:t>description</a:t>
                      </a:r>
                    </a:p>
                  </a:txBody>
                  <a:tcPr marL="80299" marR="80299" marT="36500" marB="36500" anchor="ctr">
                    <a:lnL>
                      <a:noFill/>
                    </a:lnL>
                    <a:lnR>
                      <a:noFill/>
                    </a:lnR>
                    <a:lnT>
                      <a:noFill/>
                    </a:lnT>
                    <a:lnB>
                      <a:noFill/>
                    </a:lnB>
                  </a:tcPr>
                </a:tc>
                <a:extLst>
                  <a:ext uri="{0D108BD9-81ED-4DB2-BD59-A6C34878D82A}">
                    <a16:rowId xmlns:a16="http://schemas.microsoft.com/office/drawing/2014/main" val="3287191156"/>
                  </a:ext>
                </a:extLst>
              </a:tr>
              <a:tr h="470002">
                <a:tc>
                  <a:txBody>
                    <a:bodyPr/>
                    <a:lstStyle/>
                    <a:p>
                      <a:r>
                        <a:rPr lang="en-US" sz="1200" dirty="0">
                          <a:latin typeface="Times New Roman" panose="02020603050405020304" pitchFamily="18" charset="0"/>
                          <a:cs typeface="Times New Roman" panose="02020603050405020304" pitchFamily="18" charset="0"/>
                        </a:rPr>
                        <a:t>POINT</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zero-dimensional geometry containing a single point</a:t>
                      </a:r>
                    </a:p>
                  </a:txBody>
                  <a:tcPr marL="80299" marR="80299" marT="36500" marB="36500" anchor="ctr">
                    <a:lnL>
                      <a:noFill/>
                    </a:lnL>
                    <a:lnR>
                      <a:noFill/>
                    </a:lnR>
                    <a:lnT>
                      <a:noFill/>
                    </a:lnT>
                    <a:lnB>
                      <a:noFill/>
                    </a:lnB>
                  </a:tcPr>
                </a:tc>
                <a:extLst>
                  <a:ext uri="{0D108BD9-81ED-4DB2-BD59-A6C34878D82A}">
                    <a16:rowId xmlns:a16="http://schemas.microsoft.com/office/drawing/2014/main" val="3072671123"/>
                  </a:ext>
                </a:extLst>
              </a:tr>
              <a:tr h="685800">
                <a:tc>
                  <a:txBody>
                    <a:bodyPr/>
                    <a:lstStyle/>
                    <a:p>
                      <a:r>
                        <a:rPr lang="en-US" sz="1200" dirty="0">
                          <a:latin typeface="Times New Roman" panose="02020603050405020304" pitchFamily="18" charset="0"/>
                          <a:cs typeface="Times New Roman" panose="02020603050405020304" pitchFamily="18" charset="0"/>
                        </a:rPr>
                        <a:t>LINESTRING</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sequence of points connected by straight, non-self intersecting line pieces; one-dimensional geometry</a:t>
                      </a:r>
                    </a:p>
                  </a:txBody>
                  <a:tcPr marL="80299" marR="80299" marT="36500" marB="36500" anchor="ctr">
                    <a:lnL>
                      <a:noFill/>
                    </a:lnL>
                    <a:lnR>
                      <a:noFill/>
                    </a:lnR>
                    <a:lnT>
                      <a:noFill/>
                    </a:lnT>
                    <a:lnB>
                      <a:noFill/>
                    </a:lnB>
                  </a:tcPr>
                </a:tc>
                <a:extLst>
                  <a:ext uri="{0D108BD9-81ED-4DB2-BD59-A6C34878D82A}">
                    <a16:rowId xmlns:a16="http://schemas.microsoft.com/office/drawing/2014/main" val="889996917"/>
                  </a:ext>
                </a:extLst>
              </a:tr>
              <a:tr h="838200">
                <a:tc>
                  <a:txBody>
                    <a:bodyPr/>
                    <a:lstStyle/>
                    <a:p>
                      <a:r>
                        <a:rPr lang="en-US" sz="1200" dirty="0">
                          <a:latin typeface="Times New Roman" panose="02020603050405020304" pitchFamily="18" charset="0"/>
                          <a:cs typeface="Times New Roman" panose="02020603050405020304" pitchFamily="18" charset="0"/>
                        </a:rPr>
                        <a:t>POLYGON</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geometry with a positive area (two-dimensional); sequence of points form a closed, non-self intersecting ring; the first ring denotes the exterior ring, zero or more subsequent rings denote holes in this exterior ring</a:t>
                      </a:r>
                    </a:p>
                  </a:txBody>
                  <a:tcPr marL="80299" marR="80299" marT="36500" marB="36500" anchor="ctr">
                    <a:lnL>
                      <a:noFill/>
                    </a:lnL>
                    <a:lnR>
                      <a:noFill/>
                    </a:lnR>
                    <a:lnT>
                      <a:noFill/>
                    </a:lnT>
                    <a:lnB>
                      <a:noFill/>
                    </a:lnB>
                  </a:tcPr>
                </a:tc>
                <a:extLst>
                  <a:ext uri="{0D108BD9-81ED-4DB2-BD59-A6C34878D82A}">
                    <a16:rowId xmlns:a16="http://schemas.microsoft.com/office/drawing/2014/main" val="2047246748"/>
                  </a:ext>
                </a:extLst>
              </a:tr>
              <a:tr h="510996">
                <a:tc>
                  <a:txBody>
                    <a:bodyPr/>
                    <a:lstStyle/>
                    <a:p>
                      <a:r>
                        <a:rPr lang="en-US" sz="1200" dirty="0">
                          <a:latin typeface="Times New Roman" panose="02020603050405020304" pitchFamily="18" charset="0"/>
                          <a:cs typeface="Times New Roman" panose="02020603050405020304" pitchFamily="18" charset="0"/>
                        </a:rPr>
                        <a:t>MULTIPOINT</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set of points; a MULTIPOINT is simple if no two Points in the MULTIPOINT are equal</a:t>
                      </a:r>
                    </a:p>
                  </a:txBody>
                  <a:tcPr marL="80299" marR="80299" marT="36500" marB="36500" anchor="ctr">
                    <a:lnL>
                      <a:noFill/>
                    </a:lnL>
                    <a:lnR>
                      <a:noFill/>
                    </a:lnR>
                    <a:lnT>
                      <a:noFill/>
                    </a:lnT>
                    <a:lnB>
                      <a:noFill/>
                    </a:lnB>
                  </a:tcPr>
                </a:tc>
                <a:extLst>
                  <a:ext uri="{0D108BD9-81ED-4DB2-BD59-A6C34878D82A}">
                    <a16:rowId xmlns:a16="http://schemas.microsoft.com/office/drawing/2014/main" val="2364175167"/>
                  </a:ext>
                </a:extLst>
              </a:tr>
              <a:tr h="291998">
                <a:tc>
                  <a:txBody>
                    <a:bodyPr/>
                    <a:lstStyle/>
                    <a:p>
                      <a:r>
                        <a:rPr lang="en-US" sz="1200" dirty="0">
                          <a:latin typeface="Times New Roman" panose="02020603050405020304" pitchFamily="18" charset="0"/>
                          <a:cs typeface="Times New Roman" panose="02020603050405020304" pitchFamily="18" charset="0"/>
                        </a:rPr>
                        <a:t>MULTILINESTRING</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set of </a:t>
                      </a:r>
                      <a:r>
                        <a:rPr lang="en-US" sz="1200" dirty="0" err="1">
                          <a:latin typeface="Times New Roman" panose="02020603050405020304" pitchFamily="18" charset="0"/>
                          <a:cs typeface="Times New Roman" panose="02020603050405020304" pitchFamily="18" charset="0"/>
                        </a:rPr>
                        <a:t>linestrings</a:t>
                      </a:r>
                      <a:endParaRPr lang="en-US" sz="1200" dirty="0">
                        <a:latin typeface="Times New Roman" panose="02020603050405020304" pitchFamily="18" charset="0"/>
                        <a:cs typeface="Times New Roman" panose="02020603050405020304" pitchFamily="18" charset="0"/>
                      </a:endParaRPr>
                    </a:p>
                  </a:txBody>
                  <a:tcPr marL="80299" marR="80299" marT="36500" marB="36500" anchor="ctr">
                    <a:lnL>
                      <a:noFill/>
                    </a:lnL>
                    <a:lnR>
                      <a:noFill/>
                    </a:lnR>
                    <a:lnT>
                      <a:noFill/>
                    </a:lnT>
                    <a:lnB>
                      <a:noFill/>
                    </a:lnB>
                  </a:tcPr>
                </a:tc>
                <a:extLst>
                  <a:ext uri="{0D108BD9-81ED-4DB2-BD59-A6C34878D82A}">
                    <a16:rowId xmlns:a16="http://schemas.microsoft.com/office/drawing/2014/main" val="3821045983"/>
                  </a:ext>
                </a:extLst>
              </a:tr>
              <a:tr h="291998">
                <a:tc>
                  <a:txBody>
                    <a:bodyPr/>
                    <a:lstStyle/>
                    <a:p>
                      <a:r>
                        <a:rPr lang="en-US" sz="1200" dirty="0">
                          <a:latin typeface="Times New Roman" panose="02020603050405020304" pitchFamily="18" charset="0"/>
                          <a:cs typeface="Times New Roman" panose="02020603050405020304" pitchFamily="18" charset="0"/>
                        </a:rPr>
                        <a:t>MULTIPOLYGON</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set of polygons</a:t>
                      </a:r>
                    </a:p>
                  </a:txBody>
                  <a:tcPr marL="80299" marR="80299" marT="36500" marB="36500" anchor="ctr">
                    <a:lnL>
                      <a:noFill/>
                    </a:lnL>
                    <a:lnR>
                      <a:noFill/>
                    </a:lnR>
                    <a:lnT>
                      <a:noFill/>
                    </a:lnT>
                    <a:lnB>
                      <a:noFill/>
                    </a:lnB>
                  </a:tcPr>
                </a:tc>
                <a:extLst>
                  <a:ext uri="{0D108BD9-81ED-4DB2-BD59-A6C34878D82A}">
                    <a16:rowId xmlns:a16="http://schemas.microsoft.com/office/drawing/2014/main" val="2740258043"/>
                  </a:ext>
                </a:extLst>
              </a:tr>
              <a:tr h="510996">
                <a:tc>
                  <a:txBody>
                    <a:bodyPr/>
                    <a:lstStyle/>
                    <a:p>
                      <a:r>
                        <a:rPr lang="en-US" sz="1200" dirty="0">
                          <a:latin typeface="Times New Roman" panose="02020603050405020304" pitchFamily="18" charset="0"/>
                          <a:cs typeface="Times New Roman" panose="02020603050405020304" pitchFamily="18" charset="0"/>
                        </a:rPr>
                        <a:t>GEOMETRYCOLLECTION</a:t>
                      </a:r>
                    </a:p>
                  </a:txBody>
                  <a:tcPr marL="80299" marR="80299" marT="36500" marB="36500" anchor="ctr">
                    <a:lnL>
                      <a:noFill/>
                    </a:lnL>
                    <a:lnR>
                      <a:noFill/>
                    </a:lnR>
                    <a:lnT>
                      <a:noFill/>
                    </a:lnT>
                    <a:lnB>
                      <a:noFill/>
                    </a:lnB>
                  </a:tcPr>
                </a:tc>
                <a:tc>
                  <a:txBody>
                    <a:bodyPr/>
                    <a:lstStyle/>
                    <a:p>
                      <a:r>
                        <a:rPr lang="en-US" sz="1200" dirty="0">
                          <a:latin typeface="Times New Roman" panose="02020603050405020304" pitchFamily="18" charset="0"/>
                          <a:cs typeface="Times New Roman" panose="02020603050405020304" pitchFamily="18" charset="0"/>
                        </a:rPr>
                        <a:t>set of geometries of any type except GEOMETRYCOLLECTION</a:t>
                      </a:r>
                    </a:p>
                  </a:txBody>
                  <a:tcPr marL="80299" marR="80299" marT="36500" marB="36500" anchor="ctr">
                    <a:lnL>
                      <a:noFill/>
                    </a:lnL>
                    <a:lnR>
                      <a:noFill/>
                    </a:lnR>
                    <a:lnT>
                      <a:noFill/>
                    </a:lnT>
                    <a:lnB>
                      <a:noFill/>
                    </a:lnB>
                  </a:tcPr>
                </a:tc>
                <a:extLst>
                  <a:ext uri="{0D108BD9-81ED-4DB2-BD59-A6C34878D82A}">
                    <a16:rowId xmlns:a16="http://schemas.microsoft.com/office/drawing/2014/main" val="323725596"/>
                  </a:ext>
                </a:extLst>
              </a:tr>
            </a:tbl>
          </a:graphicData>
        </a:graphic>
      </p:graphicFrame>
      <p:sp>
        <p:nvSpPr>
          <p:cNvPr id="6" name="Rectangle 5">
            <a:extLst>
              <a:ext uri="{FF2B5EF4-FFF2-40B4-BE49-F238E27FC236}">
                <a16:creationId xmlns:a16="http://schemas.microsoft.com/office/drawing/2014/main" id="{CF0D0DEF-3492-4124-8A82-F15350717291}"/>
              </a:ext>
            </a:extLst>
          </p:cNvPr>
          <p:cNvSpPr/>
          <p:nvPr/>
        </p:nvSpPr>
        <p:spPr>
          <a:xfrm>
            <a:off x="381000" y="375212"/>
            <a:ext cx="2590966"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Structure of sf objects</a:t>
            </a:r>
          </a:p>
        </p:txBody>
      </p:sp>
      <p:graphicFrame>
        <p:nvGraphicFramePr>
          <p:cNvPr id="7" name="Table 6">
            <a:extLst>
              <a:ext uri="{FF2B5EF4-FFF2-40B4-BE49-F238E27FC236}">
                <a16:creationId xmlns:a16="http://schemas.microsoft.com/office/drawing/2014/main" id="{12C343D1-DEF3-4560-BC56-C4D213A5C6FB}"/>
              </a:ext>
            </a:extLst>
          </p:cNvPr>
          <p:cNvGraphicFramePr>
            <a:graphicFrameLocks noGrp="1"/>
          </p:cNvGraphicFramePr>
          <p:nvPr>
            <p:extLst>
              <p:ext uri="{D42A27DB-BD31-4B8C-83A1-F6EECF244321}">
                <p14:modId xmlns:p14="http://schemas.microsoft.com/office/powerpoint/2010/main" val="82491142"/>
              </p:ext>
            </p:extLst>
          </p:nvPr>
        </p:nvGraphicFramePr>
        <p:xfrm>
          <a:off x="609600" y="926570"/>
          <a:ext cx="7086602" cy="1511832"/>
        </p:xfrm>
        <a:graphic>
          <a:graphicData uri="http://schemas.openxmlformats.org/drawingml/2006/table">
            <a:tbl>
              <a:tblPr>
                <a:tableStyleId>{5C22544A-7EE6-4342-B048-85BDC9FD1C3A}</a:tableStyleId>
              </a:tblPr>
              <a:tblGrid>
                <a:gridCol w="140608">
                  <a:extLst>
                    <a:ext uri="{9D8B030D-6E8A-4147-A177-3AD203B41FA5}">
                      <a16:colId xmlns:a16="http://schemas.microsoft.com/office/drawing/2014/main" val="2497449903"/>
                    </a:ext>
                  </a:extLst>
                </a:gridCol>
                <a:gridCol w="464003">
                  <a:extLst>
                    <a:ext uri="{9D8B030D-6E8A-4147-A177-3AD203B41FA5}">
                      <a16:colId xmlns:a16="http://schemas.microsoft.com/office/drawing/2014/main" val="2916942124"/>
                    </a:ext>
                  </a:extLst>
                </a:gridCol>
                <a:gridCol w="801460">
                  <a:extLst>
                    <a:ext uri="{9D8B030D-6E8A-4147-A177-3AD203B41FA5}">
                      <a16:colId xmlns:a16="http://schemas.microsoft.com/office/drawing/2014/main" val="2984476674"/>
                    </a:ext>
                  </a:extLst>
                </a:gridCol>
                <a:gridCol w="956129">
                  <a:extLst>
                    <a:ext uri="{9D8B030D-6E8A-4147-A177-3AD203B41FA5}">
                      <a16:colId xmlns:a16="http://schemas.microsoft.com/office/drawing/2014/main" val="219512010"/>
                    </a:ext>
                  </a:extLst>
                </a:gridCol>
                <a:gridCol w="464003">
                  <a:extLst>
                    <a:ext uri="{9D8B030D-6E8A-4147-A177-3AD203B41FA5}">
                      <a16:colId xmlns:a16="http://schemas.microsoft.com/office/drawing/2014/main" val="2900104819"/>
                    </a:ext>
                  </a:extLst>
                </a:gridCol>
                <a:gridCol w="534307">
                  <a:extLst>
                    <a:ext uri="{9D8B030D-6E8A-4147-A177-3AD203B41FA5}">
                      <a16:colId xmlns:a16="http://schemas.microsoft.com/office/drawing/2014/main" val="310663269"/>
                    </a:ext>
                  </a:extLst>
                </a:gridCol>
                <a:gridCol w="674915">
                  <a:extLst>
                    <a:ext uri="{9D8B030D-6E8A-4147-A177-3AD203B41FA5}">
                      <a16:colId xmlns:a16="http://schemas.microsoft.com/office/drawing/2014/main" val="3806858025"/>
                    </a:ext>
                  </a:extLst>
                </a:gridCol>
                <a:gridCol w="435883">
                  <a:extLst>
                    <a:ext uri="{9D8B030D-6E8A-4147-A177-3AD203B41FA5}">
                      <a16:colId xmlns:a16="http://schemas.microsoft.com/office/drawing/2014/main" val="2442232776"/>
                    </a:ext>
                  </a:extLst>
                </a:gridCol>
                <a:gridCol w="435883">
                  <a:extLst>
                    <a:ext uri="{9D8B030D-6E8A-4147-A177-3AD203B41FA5}">
                      <a16:colId xmlns:a16="http://schemas.microsoft.com/office/drawing/2014/main" val="3296134403"/>
                    </a:ext>
                  </a:extLst>
                </a:gridCol>
                <a:gridCol w="2179411">
                  <a:extLst>
                    <a:ext uri="{9D8B030D-6E8A-4147-A177-3AD203B41FA5}">
                      <a16:colId xmlns:a16="http://schemas.microsoft.com/office/drawing/2014/main" val="2785981930"/>
                    </a:ext>
                  </a:extLst>
                </a:gridCol>
              </a:tblGrid>
              <a:tr h="215976">
                <a:tc>
                  <a:txBody>
                    <a:bodyPr/>
                    <a:lstStyle/>
                    <a:p>
                      <a:pPr algn="l" fontAlgn="b"/>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AREA</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PERIMETER</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NAME</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FIPS</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FIPSNO</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CRESS_ID</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BIR74</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SID74</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geometry</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1790670783"/>
                  </a:ext>
                </a:extLst>
              </a:tr>
              <a:tr h="215976">
                <a:tc>
                  <a:txBody>
                    <a:bodyPr/>
                    <a:lstStyle/>
                    <a:p>
                      <a:pPr algn="r" fontAlgn="b"/>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0.114</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1.442</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Ashe</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37009</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37009</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1091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(((-81.47276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3264269335"/>
                  </a:ext>
                </a:extLst>
              </a:tr>
              <a:tr h="215976">
                <a:tc>
                  <a:txBody>
                    <a:bodyPr/>
                    <a:lstStyle/>
                    <a:p>
                      <a:pPr algn="r" fontAlgn="b"/>
                      <a:r>
                        <a:rPr lang="en-US" sz="1000" u="none" strike="noStrike">
                          <a:effectLst/>
                        </a:rPr>
                        <a:t>2</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0.061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1.231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Alleghany</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37005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37005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487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(((-81.47276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605607847"/>
                  </a:ext>
                </a:extLst>
              </a:tr>
              <a:tr h="215976">
                <a:tc>
                  <a:txBody>
                    <a:bodyPr/>
                    <a:lstStyle/>
                    <a:p>
                      <a:pPr algn="r" fontAlgn="b"/>
                      <a:r>
                        <a:rPr lang="en-US" sz="1000" u="none" strike="noStrike">
                          <a:effectLst/>
                        </a:rPr>
                        <a:t>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0.143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1.63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Surry</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37171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37171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86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3188</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(((-80.45634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1204909643"/>
                  </a:ext>
                </a:extLst>
              </a:tr>
              <a:tr h="215976">
                <a:tc>
                  <a:txBody>
                    <a:bodyPr/>
                    <a:lstStyle/>
                    <a:p>
                      <a:pPr algn="r" fontAlgn="b"/>
                      <a:r>
                        <a:rPr lang="en-US" sz="1000" u="none" strike="noStrike">
                          <a:effectLst/>
                        </a:rPr>
                        <a:t>4</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0.07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2.968</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Currituck</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37053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37053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27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508</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(((-76.00897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2004043165"/>
                  </a:ext>
                </a:extLst>
              </a:tr>
              <a:tr h="215976">
                <a:tc>
                  <a:txBody>
                    <a:bodyPr/>
                    <a:lstStyle/>
                    <a:p>
                      <a:pPr algn="r" fontAlgn="b"/>
                      <a:r>
                        <a:rPr lang="en-US" sz="1000" u="none" strike="noStrike">
                          <a:effectLst/>
                        </a:rPr>
                        <a:t>5</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0.153</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2.206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Northampton</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37131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37131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66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1421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9</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MULTIPOLYGON (((-77.21767 3…</a:t>
                      </a:r>
                      <a:endParaRPr lang="en-US" sz="1000" b="0" i="0" u="none" strike="noStrike">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216680018"/>
                  </a:ext>
                </a:extLst>
              </a:tr>
              <a:tr h="215976">
                <a:tc>
                  <a:txBody>
                    <a:bodyPr/>
                    <a:lstStyle/>
                    <a:p>
                      <a:pPr algn="r" fontAlgn="b"/>
                      <a:r>
                        <a:rPr lang="en-US" sz="1000" u="none" strike="noStrike">
                          <a:effectLst/>
                        </a:rPr>
                        <a:t>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0.097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1.67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a:effectLst/>
                        </a:rPr>
                        <a:t>Hertford</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37091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37091</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46</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1452</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r" fontAlgn="b"/>
                      <a:r>
                        <a:rPr lang="en-US" sz="1000" u="none" strike="noStrike">
                          <a:effectLst/>
                        </a:rPr>
                        <a:t>7</a:t>
                      </a:r>
                      <a:endParaRPr lang="en-US" sz="1000" b="0" i="0" u="none" strike="noStrike">
                        <a:solidFill>
                          <a:srgbClr val="000000"/>
                        </a:solidFill>
                        <a:effectLst/>
                        <a:latin typeface="Times New Roman" panose="02020603050405020304" pitchFamily="18" charset="0"/>
                      </a:endParaRPr>
                    </a:p>
                  </a:txBody>
                  <a:tcPr marL="5443" marR="5443" marT="5443" marB="0" anchor="b"/>
                </a:tc>
                <a:tc>
                  <a:txBody>
                    <a:bodyPr/>
                    <a:lstStyle/>
                    <a:p>
                      <a:pPr algn="l" fontAlgn="b"/>
                      <a:r>
                        <a:rPr lang="en-US" sz="1000" u="none" strike="noStrike" dirty="0">
                          <a:effectLst/>
                        </a:rPr>
                        <a:t>MULTIPOLYGON (((-76.74506 3…</a:t>
                      </a:r>
                      <a:endParaRPr lang="en-US" sz="1000" b="0" i="0" u="none" strike="noStrike" dirty="0">
                        <a:solidFill>
                          <a:srgbClr val="000000"/>
                        </a:solidFill>
                        <a:effectLst/>
                        <a:latin typeface="Times New Roman" panose="02020603050405020304" pitchFamily="18" charset="0"/>
                      </a:endParaRPr>
                    </a:p>
                  </a:txBody>
                  <a:tcPr marL="5443" marR="5443" marT="5443" marB="0" anchor="b"/>
                </a:tc>
                <a:extLst>
                  <a:ext uri="{0D108BD9-81ED-4DB2-BD59-A6C34878D82A}">
                    <a16:rowId xmlns:a16="http://schemas.microsoft.com/office/drawing/2014/main" val="1662113735"/>
                  </a:ext>
                </a:extLst>
              </a:tr>
            </a:tbl>
          </a:graphicData>
        </a:graphic>
      </p:graphicFrame>
    </p:spTree>
    <p:extLst>
      <p:ext uri="{BB962C8B-B14F-4D97-AF65-F5344CB8AC3E}">
        <p14:creationId xmlns:p14="http://schemas.microsoft.com/office/powerpoint/2010/main" val="2661495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95382"/>
            <a:ext cx="8458200" cy="658641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Reading, writing and providing spatial classes</a:t>
            </a:r>
            <a:endParaRPr lang="en-US" sz="24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maptools</a:t>
            </a:r>
            <a:r>
              <a:rPr lang="en-US" sz="2200" dirty="0">
                <a:latin typeface="Times New Roman" panose="02020603050405020304" pitchFamily="18" charset="0"/>
                <a:cs typeface="Times New Roman" panose="02020603050405020304" pitchFamily="18" charset="0"/>
              </a:rPr>
              <a:t> – Provides object classes for vector and </a:t>
            </a:r>
            <a:r>
              <a:rPr lang="en-US" sz="2200"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raster objects. classes: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SpatialPointsDataFrame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SpatialPolygonsDataFrame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SpatialLinesDataFrame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SpatailPixelsDataFrame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SpatailGridDataFrame</a:t>
            </a:r>
            <a:r>
              <a:rPr lang="en-US"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sf</a:t>
            </a:r>
            <a:r>
              <a:rPr lang="en-US" sz="2200" dirty="0">
                <a:latin typeface="Times New Roman" panose="02020603050405020304" pitchFamily="18" charset="0"/>
                <a:cs typeface="Times New Roman" panose="02020603050405020304" pitchFamily="18" charset="0"/>
              </a:rPr>
              <a:t> – Provides object classes for vector objects (eventually will replace </a:t>
            </a:r>
            <a:r>
              <a:rPr lang="en-US" sz="2200"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but object classes not </a:t>
            </a:r>
            <a:r>
              <a:rPr lang="en-US" sz="2200" dirty="0" err="1">
                <a:latin typeface="Times New Roman" panose="02020603050405020304" pitchFamily="18" charset="0"/>
                <a:cs typeface="Times New Roman" panose="02020603050405020304" pitchFamily="18" charset="0"/>
              </a:rPr>
              <a:t>universialy</a:t>
            </a:r>
            <a:r>
              <a:rPr lang="en-US" sz="2200" dirty="0">
                <a:latin typeface="Times New Roman" panose="02020603050405020304" pitchFamily="18" charset="0"/>
                <a:cs typeface="Times New Roman" panose="02020603050405020304" pitchFamily="18" charset="0"/>
              </a:rPr>
              <a:t> supported in other spatial packages. The </a:t>
            </a:r>
            <a:r>
              <a:rPr lang="en-US" sz="2200" dirty="0">
                <a:solidFill>
                  <a:srgbClr val="000000"/>
                </a:solidFill>
                <a:latin typeface="Courier New" panose="02070309020205020404" pitchFamily="49" charset="0"/>
              </a:rPr>
              <a:t>sf</a:t>
            </a:r>
            <a:r>
              <a:rPr lang="en-US" sz="2200"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st_read</a:t>
            </a:r>
            <a:r>
              <a:rPr lang="en-US" sz="2200" dirty="0">
                <a:solidFill>
                  <a:srgbClr val="000080"/>
                </a:solidFill>
                <a:latin typeface="Courier New" panose="02070309020205020404" pitchFamily="49" charset="0"/>
              </a:rPr>
              <a:t>()</a:t>
            </a:r>
            <a:r>
              <a:rPr lang="en-US" sz="2200" dirty="0">
                <a:latin typeface="Times New Roman" panose="02020603050405020304" pitchFamily="18" charset="0"/>
                <a:cs typeface="Times New Roman" panose="02020603050405020304" pitchFamily="18" charset="0"/>
              </a:rPr>
              <a:t>function is much faster than </a:t>
            </a:r>
            <a:r>
              <a:rPr lang="en-US" sz="2200" dirty="0" err="1">
                <a:latin typeface="Times New Roman" panose="02020603050405020304" pitchFamily="18" charset="0"/>
                <a:cs typeface="Times New Roman" panose="02020603050405020304" pitchFamily="18" charset="0"/>
              </a:rPr>
              <a:t>rgdal</a:t>
            </a:r>
            <a:endParaRPr lang="en-US" sz="2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raster/terra</a:t>
            </a:r>
            <a:r>
              <a:rPr lang="en-US" sz="2200" dirty="0">
                <a:latin typeface="Times New Roman" panose="02020603050405020304" pitchFamily="18" charset="0"/>
                <a:cs typeface="Times New Roman" panose="02020603050405020304" pitchFamily="18" charset="0"/>
              </a:rPr>
              <a:t> – Provides object class and read/write for raster data. Functions: “raster”, “stack”, “brick” and “</a:t>
            </a:r>
            <a:r>
              <a:rPr lang="en-US" sz="2200" dirty="0" err="1">
                <a:latin typeface="Times New Roman" panose="02020603050405020304" pitchFamily="18" charset="0"/>
                <a:cs typeface="Times New Roman" panose="02020603050405020304" pitchFamily="18" charset="0"/>
              </a:rPr>
              <a:t>writeRaster</a:t>
            </a:r>
            <a:r>
              <a:rPr lang="en-US" sz="2200" dirty="0">
                <a:latin typeface="Times New Roman" panose="02020603050405020304" pitchFamily="18" charset="0"/>
                <a:cs typeface="Times New Roman" panose="02020603050405020304" pitchFamily="18" charset="0"/>
              </a:rPr>
              <a:t>”, “terra::</a:t>
            </a:r>
            <a:r>
              <a:rPr lang="en-US" sz="2200" dirty="0" err="1">
                <a:latin typeface="Times New Roman" panose="02020603050405020304" pitchFamily="18" charset="0"/>
                <a:cs typeface="Times New Roman" panose="02020603050405020304" pitchFamily="18" charset="0"/>
              </a:rPr>
              <a:t>rast</a:t>
            </a:r>
            <a:r>
              <a:rPr lang="en-US" sz="2200" dirty="0">
                <a:latin typeface="Times New Roman" panose="02020603050405020304" pitchFamily="18" charset="0"/>
                <a:cs typeface="Times New Roman" panose="02020603050405020304" pitchFamily="18" charset="0"/>
              </a:rPr>
              <a:t>” (replaces all raster classes with single object class and read function)</a:t>
            </a:r>
          </a:p>
          <a:p>
            <a:endParaRPr lang="en-US" sz="12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rgdal</a:t>
            </a:r>
            <a:r>
              <a:rPr lang="en-US" sz="2200" dirty="0">
                <a:latin typeface="Times New Roman" panose="02020603050405020304" pitchFamily="18" charset="0"/>
                <a:cs typeface="Times New Roman" panose="02020603050405020304" pitchFamily="18" charset="0"/>
              </a:rPr>
              <a:t> – Read and write of large variety vector and raster data, results in </a:t>
            </a:r>
            <a:r>
              <a:rPr lang="en-US" sz="2200"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class object. Functions: “</a:t>
            </a:r>
            <a:r>
              <a:rPr lang="en-US" sz="2200" dirty="0" err="1">
                <a:latin typeface="Times New Roman" panose="02020603050405020304" pitchFamily="18" charset="0"/>
                <a:cs typeface="Times New Roman" panose="02020603050405020304" pitchFamily="18" charset="0"/>
              </a:rPr>
              <a:t>readORG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readGDAL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writeOGR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writeGDAL</a:t>
            </a:r>
            <a:r>
              <a:rPr lang="en-US" sz="2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spatstat</a:t>
            </a:r>
            <a:r>
              <a:rPr lang="en-US" sz="2200" dirty="0">
                <a:latin typeface="Times New Roman" panose="02020603050405020304" pitchFamily="18" charset="0"/>
                <a:cs typeface="Times New Roman" panose="02020603050405020304" pitchFamily="18" charset="0"/>
              </a:rPr>
              <a:t> – Package for point pattern analysis, has its own object classes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ppp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owin</a:t>
            </a:r>
            <a:r>
              <a:rPr lang="en-US" sz="2200" dirty="0">
                <a:latin typeface="Times New Roman" panose="02020603050405020304" pitchFamily="18" charset="0"/>
                <a:cs typeface="Times New Roman" panose="02020603050405020304" pitchFamily="18" charset="0"/>
              </a:rPr>
              <a:t>) and needs coercion (helpful functions in </a:t>
            </a:r>
            <a:r>
              <a:rPr lang="en-US" sz="2200" dirty="0" err="1">
                <a:latin typeface="Times New Roman" panose="02020603050405020304" pitchFamily="18" charset="0"/>
                <a:cs typeface="Times New Roman" panose="02020603050405020304" pitchFamily="18" charset="0"/>
              </a:rPr>
              <a:t>maptools</a:t>
            </a:r>
            <a:r>
              <a:rPr lang="en-US" sz="2200" dirty="0">
                <a:latin typeface="Times New Roman" panose="02020603050405020304" pitchFamily="18" charset="0"/>
                <a:cs typeface="Times New Roman" panose="02020603050405020304" pitchFamily="18" charset="0"/>
              </a:rPr>
              <a:t> package)</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511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3826"/>
            <a:ext cx="84582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Reading and writing spatial data</a:t>
            </a:r>
            <a:endParaRPr 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9202776-6585-461C-9607-1ABF23F959AF}"/>
              </a:ext>
            </a:extLst>
          </p:cNvPr>
          <p:cNvGraphicFramePr>
            <a:graphicFrameLocks noGrp="1"/>
          </p:cNvGraphicFramePr>
          <p:nvPr>
            <p:extLst>
              <p:ext uri="{D42A27DB-BD31-4B8C-83A1-F6EECF244321}">
                <p14:modId xmlns:p14="http://schemas.microsoft.com/office/powerpoint/2010/main" val="1162773755"/>
              </p:ext>
            </p:extLst>
          </p:nvPr>
        </p:nvGraphicFramePr>
        <p:xfrm>
          <a:off x="381000" y="762000"/>
          <a:ext cx="8534400" cy="6035412"/>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3352927147"/>
                    </a:ext>
                  </a:extLst>
                </a:gridCol>
                <a:gridCol w="1143000">
                  <a:extLst>
                    <a:ext uri="{9D8B030D-6E8A-4147-A177-3AD203B41FA5}">
                      <a16:colId xmlns:a16="http://schemas.microsoft.com/office/drawing/2014/main" val="162800408"/>
                    </a:ext>
                  </a:extLst>
                </a:gridCol>
                <a:gridCol w="1676400">
                  <a:extLst>
                    <a:ext uri="{9D8B030D-6E8A-4147-A177-3AD203B41FA5}">
                      <a16:colId xmlns:a16="http://schemas.microsoft.com/office/drawing/2014/main" val="1765814091"/>
                    </a:ext>
                  </a:extLst>
                </a:gridCol>
                <a:gridCol w="2209800">
                  <a:extLst>
                    <a:ext uri="{9D8B030D-6E8A-4147-A177-3AD203B41FA5}">
                      <a16:colId xmlns:a16="http://schemas.microsoft.com/office/drawing/2014/main" val="789711090"/>
                    </a:ext>
                  </a:extLst>
                </a:gridCol>
                <a:gridCol w="2819400">
                  <a:extLst>
                    <a:ext uri="{9D8B030D-6E8A-4147-A177-3AD203B41FA5}">
                      <a16:colId xmlns:a16="http://schemas.microsoft.com/office/drawing/2014/main" val="478837791"/>
                    </a:ext>
                  </a:extLst>
                </a:gridCol>
              </a:tblGrid>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package</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vector</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raster</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Comments</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extLst>
                  <a:ext uri="{0D108BD9-81ED-4DB2-BD59-A6C34878D82A}">
                    <a16:rowId xmlns:a16="http://schemas.microsoft.com/office/drawing/2014/main" val="128834206"/>
                  </a:ext>
                </a:extLst>
              </a:tr>
              <a:tr h="324527">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import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extLst>
                  <a:ext uri="{0D108BD9-81ED-4DB2-BD59-A6C34878D82A}">
                    <a16:rowId xmlns:a16="http://schemas.microsoft.com/office/drawing/2014/main" val="3824057484"/>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sp</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coordinates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No direct “import” functionality, relies on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rgdal</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or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maptools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3304615980"/>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rgdal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readOGR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readGDAL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Additional utilities for describing data</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4115125339"/>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sf</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st_read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Very fast, can query on read, supports WKT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4117664695"/>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maptools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readShapeSpatial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readASCIIgrid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Old interface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1330305189"/>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raster/terra</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shapefile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rast</a:t>
                      </a:r>
                      <a:r>
                        <a:rPr lang="en-US" sz="1600" u="none" strike="noStrike" dirty="0">
                          <a:effectLst/>
                          <a:latin typeface="Times New Roman" panose="02020603050405020304" pitchFamily="18" charset="0"/>
                          <a:cs typeface="Times New Roman" panose="02020603050405020304" pitchFamily="18" charset="0"/>
                        </a:rPr>
                        <a:t>, raster, stack, brick</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a:effectLst/>
                          <a:latin typeface="Times New Roman" panose="02020603050405020304" pitchFamily="18" charset="0"/>
                          <a:cs typeface="Times New Roman" panose="02020603050405020304" pitchFamily="18" charset="0"/>
                        </a:rPr>
                        <a:t>with ncdf4 can read </a:t>
                      </a:r>
                      <a:r>
                        <a:rPr lang="en-US" sz="1600" u="none" strike="noStrike" dirty="0" err="1">
                          <a:effectLst/>
                          <a:latin typeface="Times New Roman" panose="02020603050405020304" pitchFamily="18" charset="0"/>
                          <a:cs typeface="Times New Roman" panose="02020603050405020304" pitchFamily="18" charset="0"/>
                        </a:rPr>
                        <a:t>NetCDF</a:t>
                      </a:r>
                      <a:r>
                        <a:rPr lang="en-US" sz="1600" u="none" strike="noStrike" dirty="0">
                          <a:effectLst/>
                          <a:latin typeface="Times New Roman" panose="02020603050405020304" pitchFamily="18" charset="0"/>
                          <a:cs typeface="Times New Roman" panose="02020603050405020304" pitchFamily="18" charset="0"/>
                        </a:rPr>
                        <a:t> and HDF</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3568078394"/>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rpostgis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Connects to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PostGIS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database</a:t>
                      </a:r>
                    </a:p>
                  </a:txBody>
                  <a:tcPr marL="5443" marR="5443" marT="5443" marB="0" anchor="b"/>
                </a:tc>
                <a:extLst>
                  <a:ext uri="{0D108BD9-81ED-4DB2-BD59-A6C34878D82A}">
                    <a16:rowId xmlns:a16="http://schemas.microsoft.com/office/drawing/2014/main" val="1954608602"/>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stars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read_stars</a:t>
                      </a:r>
                      <a:r>
                        <a:rPr lang="en-US" sz="1600" u="none" strike="noStrike" dirty="0">
                          <a:effectLst/>
                          <a:latin typeface="Times New Roman" panose="02020603050405020304" pitchFamily="18" charset="0"/>
                          <a:cs typeface="Times New Roman" panose="02020603050405020304" pitchFamily="18" charset="0"/>
                        </a:rPr>
                        <a:t>, </a:t>
                      </a:r>
                      <a:r>
                        <a:rPr lang="en-US" sz="1600" u="none" strike="noStrike" dirty="0" err="1">
                          <a:effectLst/>
                          <a:latin typeface="Times New Roman" panose="02020603050405020304" pitchFamily="18" charset="0"/>
                          <a:cs typeface="Times New Roman" panose="02020603050405020304" pitchFamily="18" charset="0"/>
                        </a:rPr>
                        <a:t>read_ncdf</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Supports GDAL data cubes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227650672"/>
                  </a:ext>
                </a:extLst>
              </a:tr>
              <a:tr h="324527">
                <a:tc>
                  <a:txBody>
                    <a:bodyPr/>
                    <a:lstStyle/>
                    <a:p>
                      <a:pPr algn="l" fontAlgn="b"/>
                      <a:r>
                        <a:rPr lang="en-US" sz="1600" b="1" u="none" strike="noStrike" dirty="0">
                          <a:effectLst/>
                          <a:latin typeface="Times New Roman" panose="02020603050405020304" pitchFamily="18" charset="0"/>
                          <a:cs typeface="Times New Roman" panose="02020603050405020304" pitchFamily="18" charset="0"/>
                        </a:rPr>
                        <a:t>export</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extLst>
                  <a:ext uri="{0D108BD9-81ED-4DB2-BD59-A6C34878D82A}">
                    <a16:rowId xmlns:a16="http://schemas.microsoft.com/office/drawing/2014/main" val="656258157"/>
                  </a:ext>
                </a:extLst>
              </a:tr>
              <a:tr h="33341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sp</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No direct “export” functionality, relies on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rgdal</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or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maptools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3196397383"/>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rgdal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writeOGR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writeGDAL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1065865040"/>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sf</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st_write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2540438104"/>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maptools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writeShapeSpatial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writeASCIIgrid</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u="none" strike="noStrike" dirty="0">
                          <a:effectLst/>
                          <a:latin typeface="Times New Roman" panose="02020603050405020304" pitchFamily="18" charset="0"/>
                          <a:cs typeface="Times New Roman" panose="02020603050405020304" pitchFamily="18" charset="0"/>
                        </a:rPr>
                        <a:t>Old interface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2877891883"/>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raster/terra</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writeRaster</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4222417118"/>
                  </a:ext>
                </a:extLst>
              </a:tr>
              <a:tr h="324527">
                <a:tc>
                  <a:txBody>
                    <a:bodyPr/>
                    <a:lstStyle/>
                    <a:p>
                      <a:pPr algn="l" fontAlgn="b"/>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noFill/>
                  </a:tcPr>
                </a:tc>
                <a:tc>
                  <a:txBody>
                    <a:bodyPr/>
                    <a:lstStyle/>
                    <a:p>
                      <a:pPr algn="l" fontAlgn="b"/>
                      <a:r>
                        <a:rPr lang="en-US" sz="1600" u="none" strike="noStrike">
                          <a:effectLst/>
                          <a:latin typeface="Times New Roman" panose="02020603050405020304" pitchFamily="18" charset="0"/>
                          <a:cs typeface="Times New Roman" panose="02020603050405020304" pitchFamily="18" charset="0"/>
                        </a:rPr>
                        <a:t>stars</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5443" marR="5443" marT="5443" marB="0" anchor="ctr"/>
                </a:tc>
                <a:tc>
                  <a:txBody>
                    <a:bodyPr/>
                    <a:lstStyle/>
                    <a:p>
                      <a:pPr algn="l" fontAlgn="b"/>
                      <a:r>
                        <a:rPr lang="en-US" sz="1600" u="none" strike="noStrike" dirty="0" err="1">
                          <a:effectLst/>
                          <a:latin typeface="Times New Roman" panose="02020603050405020304" pitchFamily="18" charset="0"/>
                          <a:cs typeface="Times New Roman" panose="02020603050405020304" pitchFamily="18" charset="0"/>
                        </a:rPr>
                        <a:t>write_stars</a:t>
                      </a:r>
                      <a:r>
                        <a:rPr lang="en-US" sz="1600" u="none" strike="noStrike" dirty="0">
                          <a:effectLst/>
                          <a:latin typeface="Times New Roman" panose="02020603050405020304" pitchFamily="18" charset="0"/>
                          <a:cs typeface="Times New Roman" panose="02020603050405020304" pitchFamily="18" charset="0"/>
                        </a:rPr>
                        <a:t>, </a:t>
                      </a:r>
                      <a:r>
                        <a:rPr lang="en-US" sz="1600" u="none" strike="noStrike" dirty="0" err="1">
                          <a:effectLst/>
                          <a:latin typeface="Times New Roman" panose="02020603050405020304" pitchFamily="18" charset="0"/>
                          <a:cs typeface="Times New Roman" panose="02020603050405020304" pitchFamily="18" charset="0"/>
                        </a:rPr>
                        <a:t>write_ncdf</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l"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Supports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netCDF</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export</a:t>
                      </a:r>
                    </a:p>
                  </a:txBody>
                  <a:tcPr marL="5443" marR="5443" marT="5443" marB="0" anchor="b"/>
                </a:tc>
                <a:extLst>
                  <a:ext uri="{0D108BD9-81ED-4DB2-BD59-A6C34878D82A}">
                    <a16:rowId xmlns:a16="http://schemas.microsoft.com/office/drawing/2014/main" val="1139372885"/>
                  </a:ext>
                </a:extLst>
              </a:tr>
            </a:tbl>
          </a:graphicData>
        </a:graphic>
      </p:graphicFrame>
    </p:spTree>
    <p:extLst>
      <p:ext uri="{BB962C8B-B14F-4D97-AF65-F5344CB8AC3E}">
        <p14:creationId xmlns:p14="http://schemas.microsoft.com/office/powerpoint/2010/main" val="2949558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33826"/>
            <a:ext cx="84582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Spatial R libraries (starting point)</a:t>
            </a:r>
            <a:endParaRPr lang="en-US"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09181B9-8E9A-4EE9-9CAC-96807AA1FC52}"/>
              </a:ext>
            </a:extLst>
          </p:cNvPr>
          <p:cNvGraphicFramePr>
            <a:graphicFrameLocks noGrp="1"/>
          </p:cNvGraphicFramePr>
          <p:nvPr>
            <p:extLst>
              <p:ext uri="{D42A27DB-BD31-4B8C-83A1-F6EECF244321}">
                <p14:modId xmlns:p14="http://schemas.microsoft.com/office/powerpoint/2010/main" val="2557495602"/>
              </p:ext>
            </p:extLst>
          </p:nvPr>
        </p:nvGraphicFramePr>
        <p:xfrm>
          <a:off x="381000" y="685800"/>
          <a:ext cx="8329430" cy="5962175"/>
        </p:xfrm>
        <a:graphic>
          <a:graphicData uri="http://schemas.openxmlformats.org/drawingml/2006/table">
            <a:tbl>
              <a:tblPr>
                <a:tableStyleId>{5C22544A-7EE6-4342-B048-85BDC9FD1C3A}</a:tableStyleId>
              </a:tblPr>
              <a:tblGrid>
                <a:gridCol w="1994341">
                  <a:extLst>
                    <a:ext uri="{9D8B030D-6E8A-4147-A177-3AD203B41FA5}">
                      <a16:colId xmlns:a16="http://schemas.microsoft.com/office/drawing/2014/main" val="3725668428"/>
                    </a:ext>
                  </a:extLst>
                </a:gridCol>
                <a:gridCol w="6335089">
                  <a:extLst>
                    <a:ext uri="{9D8B030D-6E8A-4147-A177-3AD203B41FA5}">
                      <a16:colId xmlns:a16="http://schemas.microsoft.com/office/drawing/2014/main" val="4204810089"/>
                    </a:ext>
                  </a:extLst>
                </a:gridCol>
              </a:tblGrid>
              <a:tr h="238487">
                <a:tc>
                  <a:txBody>
                    <a:bodyPr/>
                    <a:lstStyle/>
                    <a:p>
                      <a:pPr algn="l" fontAlgn="b"/>
                      <a:r>
                        <a:rPr lang="en-US" sz="1400" b="1" u="none" strike="noStrike" dirty="0">
                          <a:effectLst/>
                          <a:latin typeface="Times New Roman" panose="02020603050405020304" pitchFamily="18" charset="0"/>
                          <a:cs typeface="Times New Roman" panose="02020603050405020304" pitchFamily="18" charset="0"/>
                        </a:rPr>
                        <a:t>Package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ctr"/>
                </a:tc>
                <a:tc>
                  <a:txBody>
                    <a:bodyPr/>
                    <a:lstStyle/>
                    <a:p>
                      <a:pPr algn="l" fontAlgn="b"/>
                      <a:r>
                        <a:rPr lang="en-US" sz="1400" b="1" u="none" strike="noStrike" dirty="0">
                          <a:effectLst/>
                          <a:latin typeface="Times New Roman" panose="02020603050405020304" pitchFamily="18" charset="0"/>
                          <a:cs typeface="Times New Roman" panose="02020603050405020304" pitchFamily="18" charset="0"/>
                        </a:rPr>
                        <a:t>Description</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ctr"/>
                </a:tc>
                <a:extLst>
                  <a:ext uri="{0D108BD9-81ED-4DB2-BD59-A6C34878D82A}">
                    <a16:rowId xmlns:a16="http://schemas.microsoft.com/office/drawing/2014/main" val="1277753119"/>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ade4 libraries </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Analysis of animal habitat selection and movement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350085658"/>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gdalutils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Access to Python GDAL utilities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944156888"/>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Geostatsp</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geostatistical regression and INLA modelling</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048868182"/>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gstat</a:t>
                      </a:r>
                      <a:r>
                        <a:rPr lang="en-US" sz="1500" u="none" strike="noStrike" dirty="0">
                          <a:effectLst/>
                          <a:latin typeface="Times New Roman" panose="02020603050405020304" pitchFamily="18" charset="0"/>
                          <a:cs typeface="Times New Roman" panose="02020603050405020304" pitchFamily="18" charset="0"/>
                        </a:rPr>
                        <a:t>, </a:t>
                      </a:r>
                      <a:r>
                        <a:rPr lang="en-US" sz="1500" u="none" strike="noStrike" dirty="0" err="1">
                          <a:effectLst/>
                          <a:latin typeface="Times New Roman" panose="02020603050405020304" pitchFamily="18" charset="0"/>
                          <a:cs typeface="Times New Roman" panose="02020603050405020304" pitchFamily="18" charset="0"/>
                        </a:rPr>
                        <a:t>geoR</a:t>
                      </a:r>
                      <a:r>
                        <a:rPr lang="en-US" sz="1500" u="none" strike="noStrike" dirty="0">
                          <a:effectLst/>
                          <a:latin typeface="Times New Roman" panose="02020603050405020304" pitchFamily="18" charset="0"/>
                          <a:cs typeface="Times New Roman" panose="02020603050405020304" pitchFamily="18" charset="0"/>
                        </a:rPr>
                        <a:t>, fields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err="1">
                          <a:effectLst/>
                          <a:latin typeface="Times New Roman" panose="02020603050405020304" pitchFamily="18" charset="0"/>
                          <a:cs typeface="Times New Roman" panose="02020603050405020304" pitchFamily="18" charset="0"/>
                        </a:rPr>
                        <a:t>Geostatistics</a:t>
                      </a:r>
                      <a:r>
                        <a:rPr lang="en-US" sz="1400" u="none" strike="noStrike" dirty="0">
                          <a:effectLst/>
                          <a:latin typeface="Times New Roman" panose="02020603050405020304" pitchFamily="18" charset="0"/>
                          <a:cs typeface="Times New Roman" panose="02020603050405020304" pitchFamily="18" charset="0"/>
                        </a:rPr>
                        <a:t> (Kriging and interpolation)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026170291"/>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Landscapemetrics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Drop-in replacement for </a:t>
                      </a:r>
                      <a:r>
                        <a:rPr lang="en-US" sz="1400" u="none" strike="noStrike" dirty="0" err="1">
                          <a:effectLst/>
                          <a:latin typeface="Times New Roman" panose="02020603050405020304" pitchFamily="18" charset="0"/>
                          <a:cs typeface="Times New Roman" panose="02020603050405020304" pitchFamily="18" charset="0"/>
                        </a:rPr>
                        <a:t>Fragstats</a:t>
                      </a:r>
                      <a:r>
                        <a:rPr lang="en-US" sz="1400" u="none" strike="noStrike" dirty="0">
                          <a:effectLst/>
                          <a:latin typeface="Times New Roman" panose="02020603050405020304" pitchFamily="18" charset="0"/>
                          <a:cs typeface="Times New Roman" panose="02020603050405020304" pitchFamily="18" charset="0"/>
                        </a:rPr>
                        <a:t> landscape metrics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26493185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Lwgeom</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Cleans topology</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420066298"/>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Maptools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Various spatial coercion methods and utilities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796420511"/>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Ncdf4</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If added, extends raster package to support </a:t>
                      </a:r>
                      <a:r>
                        <a:rPr lang="en-US" sz="1400" u="none" strike="noStrike" dirty="0" err="1">
                          <a:effectLst/>
                          <a:latin typeface="Times New Roman" panose="02020603050405020304" pitchFamily="18" charset="0"/>
                          <a:cs typeface="Times New Roman" panose="02020603050405020304" pitchFamily="18" charset="0"/>
                        </a:rPr>
                        <a:t>netCDF</a:t>
                      </a:r>
                      <a:r>
                        <a:rPr lang="en-US" sz="1400" u="none" strike="noStrike" dirty="0">
                          <a:effectLst/>
                          <a:latin typeface="Times New Roman" panose="02020603050405020304" pitchFamily="18" charset="0"/>
                          <a:cs typeface="Times New Roman" panose="02020603050405020304" pitchFamily="18" charset="0"/>
                        </a:rPr>
                        <a:t> and HDF 4/5 formats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767004355"/>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OpenStreetMap</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API access to OSM data</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2390100509"/>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PlotKML</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Google Earth access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567259080"/>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raster/terra</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Raster manipulation and analysis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68793753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Rgdal</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Import/Export vector and raster data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73941384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Rgeos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GEOS topology library,  operations on vector geometries for buffer and overlay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217925297"/>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rgrass</a:t>
                      </a:r>
                      <a:r>
                        <a:rPr lang="en-US" sz="1500" u="none" strike="noStrike" dirty="0">
                          <a:effectLst/>
                          <a:latin typeface="Times New Roman" panose="02020603050405020304" pitchFamily="18" charset="0"/>
                          <a:cs typeface="Times New Roman" panose="02020603050405020304" pitchFamily="18" charset="0"/>
                        </a:rPr>
                        <a:t>, RSAGA, </a:t>
                      </a:r>
                      <a:r>
                        <a:rPr lang="en-US" sz="1500" u="none" strike="noStrike" dirty="0" err="1">
                          <a:effectLst/>
                          <a:latin typeface="Times New Roman" panose="02020603050405020304" pitchFamily="18" charset="0"/>
                          <a:cs typeface="Times New Roman" panose="02020603050405020304" pitchFamily="18" charset="0"/>
                        </a:rPr>
                        <a:t>RPyGeo</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Interfaces to external GIS software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26729319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rgwr</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Geographically Weighted Regression</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444853397"/>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RStoolbox</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Remote sensing untilties and classification</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318040208"/>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a:t>
                      </a:r>
                      <a:r>
                        <a:rPr lang="en-US" sz="1500" u="none" strike="noStrike" dirty="0">
                          <a:effectLst/>
                          <a:latin typeface="Times New Roman" panose="02020603050405020304" pitchFamily="18" charset="0"/>
                          <a:cs typeface="Times New Roman" panose="02020603050405020304" pitchFamily="18" charset="0"/>
                        </a:rPr>
                        <a:t>, sf</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Spatial object classes and analysis for vector data</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624282417"/>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spatialEco</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Spatial analysis of ecological data</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3341058157"/>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spatialreg</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Spatial regression methods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790145004"/>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spatstat</a:t>
                      </a:r>
                      <a:r>
                        <a:rPr lang="en-US" sz="1500" u="none" strike="noStrike" dirty="0">
                          <a:effectLst/>
                          <a:latin typeface="Times New Roman" panose="02020603050405020304" pitchFamily="18" charset="0"/>
                          <a:cs typeface="Times New Roman" panose="02020603050405020304" pitchFamily="18" charset="0"/>
                        </a:rPr>
                        <a:t>, spatial, </a:t>
                      </a:r>
                      <a:r>
                        <a:rPr lang="en-US" sz="1500" u="none" strike="noStrike" dirty="0" err="1">
                          <a:effectLst/>
                          <a:latin typeface="Times New Roman" panose="02020603050405020304" pitchFamily="18" charset="0"/>
                          <a:cs typeface="Times New Roman" panose="02020603050405020304" pitchFamily="18" charset="0"/>
                        </a:rPr>
                        <a:t>splancs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Point pattern analysis, point process models and other spatial statistics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4197925483"/>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spBayes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Bayesian multivariate Gaussian models with MCMC methods for spatial data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455181260"/>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spdep</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Spatial autocorrelation and dependency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768239291"/>
                  </a:ext>
                </a:extLst>
              </a:tr>
              <a:tr h="238487">
                <a:tc>
                  <a:txBody>
                    <a:bodyPr/>
                    <a:lstStyle/>
                    <a:p>
                      <a:pPr algn="l" fontAlgn="b"/>
                      <a:r>
                        <a:rPr lang="en-US" sz="1500" u="none" strike="noStrike" dirty="0" err="1">
                          <a:effectLst/>
                          <a:latin typeface="Times New Roman" panose="02020603050405020304" pitchFamily="18" charset="0"/>
                          <a:cs typeface="Times New Roman" panose="02020603050405020304" pitchFamily="18" charset="0"/>
                        </a:rPr>
                        <a:t>starma</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Space-time autoregressive models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2606472405"/>
                  </a:ext>
                </a:extLst>
              </a:tr>
              <a:tr h="238487">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stars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Spatial-temporal raster data cubes, tidy version of raster</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110" marR="5110" marT="5110" marB="0" anchor="b"/>
                </a:tc>
                <a:extLst>
                  <a:ext uri="{0D108BD9-81ED-4DB2-BD59-A6C34878D82A}">
                    <a16:rowId xmlns:a16="http://schemas.microsoft.com/office/drawing/2014/main" val="1948650560"/>
                  </a:ext>
                </a:extLst>
              </a:tr>
            </a:tbl>
          </a:graphicData>
        </a:graphic>
      </p:graphicFrame>
    </p:spTree>
    <p:extLst>
      <p:ext uri="{BB962C8B-B14F-4D97-AF65-F5344CB8AC3E}">
        <p14:creationId xmlns:p14="http://schemas.microsoft.com/office/powerpoint/2010/main" val="3784187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122661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Plotting</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533400"/>
            <a:ext cx="8458200" cy="590931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Base (low level) plotting supports </a:t>
            </a:r>
            <a:r>
              <a:rPr lang="en-US" sz="2200"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sf and raster/terra objects </a:t>
            </a:r>
            <a:r>
              <a:rPr lang="en-US" dirty="0">
                <a:latin typeface="Times New Roman" panose="02020603050405020304" pitchFamily="18" charset="0"/>
                <a:cs typeface="Times New Roman" panose="02020603050405020304" pitchFamily="18" charset="0"/>
              </a:rPr>
              <a:t>(excluding </a:t>
            </a:r>
            <a:r>
              <a:rPr lang="en-US" dirty="0" err="1">
                <a:latin typeface="Times New Roman" panose="02020603050405020304" pitchFamily="18" charset="0"/>
                <a:cs typeface="Times New Roman" panose="02020603050405020304" pitchFamily="18" charset="0"/>
              </a:rPr>
              <a:t>sp</a:t>
            </a:r>
            <a:r>
              <a:rPr lang="en-US" dirty="0">
                <a:latin typeface="Times New Roman" panose="02020603050405020304" pitchFamily="18" charset="0"/>
                <a:cs typeface="Times New Roman" panose="02020603050405020304" pitchFamily="18" charset="0"/>
              </a:rPr>
              <a:t> pixel and grid objects). </a:t>
            </a:r>
            <a:endParaRPr lang="en-US" sz="22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Standard plotting </a:t>
            </a:r>
            <a:r>
              <a:rPr lang="en-US" sz="2200" b="1" dirty="0">
                <a:latin typeface="Times New Roman" panose="02020603050405020304" pitchFamily="18" charset="0"/>
                <a:cs typeface="Times New Roman" panose="02020603050405020304" pitchFamily="18" charset="0"/>
              </a:rPr>
              <a:t>par</a:t>
            </a:r>
            <a:r>
              <a:rPr lang="en-US" sz="2200" dirty="0">
                <a:latin typeface="Times New Roman" panose="02020603050405020304" pitchFamily="18" charset="0"/>
                <a:cs typeface="Times New Roman" panose="02020603050405020304" pitchFamily="18" charset="0"/>
              </a:rPr>
              <a:t> arguments recognized for feature type</a:t>
            </a:r>
          </a:p>
          <a:p>
            <a:pPr marL="342900" indent="-34290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cex</a:t>
            </a:r>
            <a:r>
              <a:rPr lang="en-US" sz="2200" dirty="0">
                <a:latin typeface="Times New Roman" panose="02020603050405020304" pitchFamily="18" charset="0"/>
                <a:cs typeface="Times New Roman" panose="02020603050405020304" pitchFamily="18" charset="0"/>
              </a:rPr>
              <a:t> – controls size of points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col</a:t>
            </a:r>
            <a:r>
              <a:rPr lang="en-US" sz="2200" dirty="0">
                <a:latin typeface="Times New Roman" panose="02020603050405020304" pitchFamily="18" charset="0"/>
                <a:cs typeface="Times New Roman" panose="02020603050405020304" pitchFamily="18" charset="0"/>
              </a:rPr>
              <a:t> – controls color of all feature types, single value or vector</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boundary</a:t>
            </a:r>
            <a:r>
              <a:rPr lang="en-US" sz="2200" dirty="0">
                <a:latin typeface="Times New Roman" panose="02020603050405020304" pitchFamily="18" charset="0"/>
                <a:cs typeface="Times New Roman" panose="02020603050405020304" pitchFamily="18" charset="0"/>
              </a:rPr>
              <a:t> – Controls polygon line color</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par</a:t>
            </a:r>
            <a:r>
              <a:rPr lang="en-US" sz="2200" dirty="0">
                <a:latin typeface="Times New Roman" panose="02020603050405020304" pitchFamily="18" charset="0"/>
                <a:cs typeface="Times New Roman" panose="02020603050405020304" pitchFamily="18" charset="0"/>
              </a:rPr>
              <a:t> -  Controls point symbol type</a:t>
            </a:r>
          </a:p>
          <a:p>
            <a:pPr marL="342900" indent="-34290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lty</a:t>
            </a:r>
            <a:r>
              <a:rPr lang="en-US" sz="2200" dirty="0">
                <a:latin typeface="Times New Roman" panose="02020603050405020304" pitchFamily="18" charset="0"/>
                <a:cs typeface="Times New Roman" panose="02020603050405020304" pitchFamily="18" charset="0"/>
              </a:rPr>
              <a:t> – Controls line symbol type for lines and polygon boundaries</a:t>
            </a:r>
          </a:p>
          <a:p>
            <a:pPr marL="342900" indent="-34290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lwd</a:t>
            </a:r>
            <a:r>
              <a:rPr lang="en-US" sz="2200" dirty="0">
                <a:latin typeface="Times New Roman" panose="02020603050405020304" pitchFamily="18" charset="0"/>
                <a:cs typeface="Times New Roman" panose="02020603050405020304" pitchFamily="18" charset="0"/>
              </a:rPr>
              <a:t> – Controls line width for lines and polygon boundaries</a:t>
            </a:r>
          </a:p>
          <a:p>
            <a:pPr marL="342900" indent="-3429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all spatial objects plot includes an “add” argument that will add a new feature class plot to the current plot device.</a:t>
            </a:r>
          </a:p>
          <a:p>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“points”, “polygon” and “line” functions are also available to add features to the current plot device.</a:t>
            </a:r>
          </a:p>
          <a:p>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“legend” function is also supported in the plot device.</a:t>
            </a:r>
          </a:p>
        </p:txBody>
      </p:sp>
    </p:spTree>
    <p:extLst>
      <p:ext uri="{BB962C8B-B14F-4D97-AF65-F5344CB8AC3E}">
        <p14:creationId xmlns:p14="http://schemas.microsoft.com/office/powerpoint/2010/main" val="3897284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76200"/>
            <a:ext cx="122661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Plotting</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04800" y="762000"/>
            <a:ext cx="8458200" cy="627864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Plotting engines (high level) plotting supports sf and </a:t>
            </a:r>
            <a:r>
              <a:rPr lang="en-US" sz="2400" dirty="0" err="1">
                <a:latin typeface="Times New Roman" panose="02020603050405020304" pitchFamily="18" charset="0"/>
                <a:cs typeface="Times New Roman" panose="02020603050405020304" pitchFamily="18" charset="0"/>
              </a:rPr>
              <a:t>sp</a:t>
            </a:r>
            <a:r>
              <a:rPr lang="en-US" sz="2400" dirty="0">
                <a:latin typeface="Times New Roman" panose="02020603050405020304" pitchFamily="18" charset="0"/>
                <a:cs typeface="Times New Roman" panose="02020603050405020304" pitchFamily="18" charset="0"/>
              </a:rPr>
              <a:t> objects</a:t>
            </a:r>
          </a:p>
          <a:p>
            <a:endParaRPr lang="en-US" sz="16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Vectors</a:t>
            </a:r>
          </a:p>
          <a:p>
            <a:endParaRPr lang="en-US" sz="1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lattice - (behind </a:t>
            </a:r>
            <a:r>
              <a:rPr lang="en-US" sz="2400" dirty="0" err="1">
                <a:latin typeface="Times New Roman" panose="02020603050405020304" pitchFamily="18" charset="0"/>
                <a:cs typeface="Times New Roman" panose="02020603050405020304" pitchFamily="18" charset="0"/>
              </a:rPr>
              <a:t>sp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spplot</a:t>
            </a:r>
            <a:r>
              <a:rPr lang="en-US" sz="2400" dirty="0">
                <a:latin typeface="Times New Roman" panose="02020603050405020304" pitchFamily="18" charset="0"/>
                <a:cs typeface="Times New Roman" panose="02020603050405020304" pitchFamily="18" charset="0"/>
              </a:rPr>
              <a:t>) Very obtuse syntax, does not support sf objects.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ggplot2 and </a:t>
            </a:r>
            <a:r>
              <a:rPr lang="en-US" sz="2400" dirty="0" err="1">
                <a:latin typeface="Times New Roman" panose="02020603050405020304" pitchFamily="18" charset="0"/>
                <a:cs typeface="Times New Roman" panose="02020603050405020304" pitchFamily="18" charset="0"/>
              </a:rPr>
              <a:t>ggmap</a:t>
            </a:r>
            <a:r>
              <a:rPr lang="en-US" sz="2400" dirty="0">
                <a:latin typeface="Times New Roman" panose="02020603050405020304" pitchFamily="18" charset="0"/>
                <a:cs typeface="Times New Roman" panose="02020603050405020304" pitchFamily="18" charset="0"/>
              </a:rPr>
              <a:t> - The </a:t>
            </a:r>
            <a:r>
              <a:rPr lang="en-US" sz="2400" dirty="0" err="1">
                <a:latin typeface="Times New Roman" panose="02020603050405020304" pitchFamily="18" charset="0"/>
                <a:cs typeface="Times New Roman" panose="02020603050405020304" pitchFamily="18" charset="0"/>
              </a:rPr>
              <a:t>ggmap</a:t>
            </a:r>
            <a:r>
              <a:rPr lang="en-US" sz="2400" dirty="0">
                <a:latin typeface="Times New Roman" panose="02020603050405020304" pitchFamily="18" charset="0"/>
                <a:cs typeface="Times New Roman" panose="02020603050405020304" pitchFamily="18" charset="0"/>
              </a:rPr>
              <a:t> package provides a </a:t>
            </a:r>
            <a:r>
              <a:rPr lang="en-US" sz="2400" dirty="0" err="1">
                <a:latin typeface="Times New Roman" panose="02020603050405020304" pitchFamily="18" charset="0"/>
                <a:cs typeface="Times New Roman" panose="02020603050405020304" pitchFamily="18" charset="0"/>
              </a:rPr>
              <a:t>wapper</a:t>
            </a:r>
            <a:r>
              <a:rPr lang="en-US" sz="2400" dirty="0">
                <a:latin typeface="Times New Roman" panose="02020603050405020304" pitchFamily="18" charset="0"/>
                <a:cs typeface="Times New Roman" panose="02020603050405020304" pitchFamily="18" charset="0"/>
              </a:rPr>
              <a:t> for spatial objects in the </a:t>
            </a:r>
            <a:r>
              <a:rPr lang="en-US" sz="2400" dirty="0" err="1">
                <a:latin typeface="Times New Roman" panose="02020603050405020304" pitchFamily="18" charset="0"/>
                <a:cs typeface="Times New Roman" panose="02020603050405020304" pitchFamily="18" charset="0"/>
              </a:rPr>
              <a:t>ggplot</a:t>
            </a:r>
            <a:r>
              <a:rPr lang="en-US" sz="2400" dirty="0">
                <a:latin typeface="Times New Roman" panose="02020603050405020304" pitchFamily="18" charset="0"/>
                <a:cs typeface="Times New Roman" panose="02020603050405020304" pitchFamily="18" charset="0"/>
              </a:rPr>
              <a:t> environment.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tmap</a:t>
            </a:r>
            <a:r>
              <a:rPr lang="en-US" sz="2400" dirty="0">
                <a:latin typeface="Times New Roman" panose="02020603050405020304" pitchFamily="18" charset="0"/>
                <a:cs typeface="Times New Roman" panose="02020603050405020304" pitchFamily="18" charset="0"/>
              </a:rPr>
              <a:t> - This is my go to spatial plotting package, allows for interactive zooming and adding </a:t>
            </a:r>
            <a:r>
              <a:rPr lang="en-US" sz="2400" dirty="0" err="1">
                <a:latin typeface="Times New Roman" panose="02020603050405020304" pitchFamily="18" charset="0"/>
                <a:cs typeface="Times New Roman" panose="02020603050405020304" pitchFamily="18" charset="0"/>
              </a:rPr>
              <a:t>basemap</a:t>
            </a:r>
            <a:r>
              <a:rPr lang="en-US" sz="24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Rasters</a:t>
            </a:r>
          </a:p>
          <a:p>
            <a:endParaRPr lang="en-US" sz="1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rasterVis</a:t>
            </a:r>
            <a:r>
              <a:rPr lang="en-US" sz="2400" dirty="0">
                <a:latin typeface="Times New Roman" panose="02020603050405020304" pitchFamily="18" charset="0"/>
                <a:cs typeface="Times New Roman" panose="02020603050405020304" pitchFamily="18" charset="0"/>
              </a:rPr>
              <a:t> - (historically used lattice) </a:t>
            </a:r>
            <a:r>
              <a:rPr lang="en-US" sz="2400" b="1" dirty="0" err="1">
                <a:latin typeface="Times New Roman" panose="02020603050405020304" pitchFamily="18" charset="0"/>
                <a:cs typeface="Times New Roman" panose="02020603050405020304" pitchFamily="18" charset="0"/>
              </a:rPr>
              <a:t>levelplot</a:t>
            </a:r>
            <a:r>
              <a:rPr lang="en-US" sz="2400" dirty="0">
                <a:latin typeface="Times New Roman" panose="02020603050405020304" pitchFamily="18" charset="0"/>
                <a:cs typeface="Times New Roman" panose="02020603050405020304" pitchFamily="18" charset="0"/>
              </a:rPr>
              <a:t> is main driver function but now has wrapper for </a:t>
            </a:r>
            <a:r>
              <a:rPr lang="en-US" sz="2400" dirty="0" err="1">
                <a:latin typeface="Times New Roman" panose="02020603050405020304" pitchFamily="18" charset="0"/>
                <a:cs typeface="Times New Roman" panose="02020603050405020304" pitchFamily="18" charset="0"/>
              </a:rPr>
              <a:t>ggplot</a:t>
            </a:r>
            <a:r>
              <a:rPr lang="en-US" sz="2400" dirty="0">
                <a:latin typeface="Times New Roman" panose="02020603050405020304" pitchFamily="18" charset="0"/>
                <a:cs typeface="Times New Roman" panose="02020603050405020304" pitchFamily="18" charset="0"/>
              </a:rPr>
              <a:t> via the </a:t>
            </a:r>
            <a:r>
              <a:rPr lang="en-US" sz="2400" b="1" dirty="0" err="1">
                <a:latin typeface="Times New Roman" panose="02020603050405020304" pitchFamily="18" charset="0"/>
                <a:cs typeface="Times New Roman" panose="02020603050405020304" pitchFamily="18" charset="0"/>
              </a:rPr>
              <a:t>gplot</a:t>
            </a:r>
            <a:r>
              <a:rPr lang="en-US" sz="2400" dirty="0">
                <a:latin typeface="Times New Roman" panose="02020603050405020304" pitchFamily="18" charset="0"/>
                <a:cs typeface="Times New Roman" panose="02020603050405020304" pitchFamily="18" charset="0"/>
              </a:rPr>
              <a:t> function see: </a:t>
            </a:r>
            <a:r>
              <a:rPr lang="en-US" sz="2400" dirty="0">
                <a:latin typeface="Times New Roman" panose="02020603050405020304" pitchFamily="18" charset="0"/>
                <a:cs typeface="Times New Roman" panose="02020603050405020304" pitchFamily="18" charset="0"/>
                <a:hlinkClick r:id="rId2"/>
              </a:rPr>
              <a:t>https://oscarperpinan.github.io/rastervis/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7212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238238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Spatial sampling</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957620"/>
            <a:ext cx="8458200" cy="587853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Multiple packages support spatial sampling</a:t>
            </a:r>
          </a:p>
          <a:p>
            <a:endParaRPr lang="en-US" sz="16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a:t>
            </a:r>
            <a:r>
              <a:rPr lang="en-US" sz="2200" dirty="0">
                <a:latin typeface="Times New Roman" panose="02020603050405020304" pitchFamily="18" charset="0"/>
                <a:cs typeface="Times New Roman" panose="02020603050405020304" pitchFamily="18" charset="0"/>
              </a:rPr>
              <a:t> – The “</a:t>
            </a:r>
            <a:r>
              <a:rPr lang="en-US" sz="2200" dirty="0" err="1">
                <a:latin typeface="Times New Roman" panose="02020603050405020304" pitchFamily="18" charset="0"/>
                <a:cs typeface="Times New Roman" panose="02020603050405020304" pitchFamily="18" charset="0"/>
              </a:rPr>
              <a:t>spsample</a:t>
            </a:r>
            <a:r>
              <a:rPr lang="en-US" sz="2200" dirty="0">
                <a:latin typeface="Times New Roman" panose="02020603050405020304" pitchFamily="18" charset="0"/>
                <a:cs typeface="Times New Roman" panose="02020603050405020304" pitchFamily="18" charset="0"/>
              </a:rPr>
              <a:t>” provides many simple spatial sample options but with very little flexibility and does not sample features independently.</a:t>
            </a:r>
          </a:p>
          <a:p>
            <a:endParaRPr lang="en-US" sz="14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spsurvey</a:t>
            </a:r>
            <a:r>
              <a:rPr lang="en-US" sz="2200" dirty="0">
                <a:latin typeface="Times New Roman" panose="02020603050405020304" pitchFamily="18" charset="0"/>
                <a:cs typeface="Times New Roman" panose="02020603050405020304" pitchFamily="18" charset="0"/>
              </a:rPr>
              <a:t> – Various spatial sampling methods</a:t>
            </a:r>
          </a:p>
          <a:p>
            <a:endParaRPr lang="en-US" sz="14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spatialEco</a:t>
            </a:r>
            <a:r>
              <a:rPr lang="en-US" sz="2200" dirty="0">
                <a:latin typeface="Times New Roman" panose="02020603050405020304" pitchFamily="18" charset="0"/>
                <a:cs typeface="Times New Roman" panose="02020603050405020304" pitchFamily="18" charset="0"/>
              </a:rPr>
              <a:t> – The “</a:t>
            </a:r>
            <a:r>
              <a:rPr lang="en-US" sz="2200" dirty="0" err="1">
                <a:latin typeface="Times New Roman" panose="02020603050405020304" pitchFamily="18" charset="0"/>
                <a:cs typeface="Times New Roman" panose="02020603050405020304" pitchFamily="18" charset="0"/>
              </a:rPr>
              <a:t>sample.poly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sample.line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sample.annulus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parea.sample</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stratified.random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sample.dist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sampleTransect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subsample.dist</a:t>
            </a:r>
            <a:r>
              <a:rPr lang="en-US" sz="2200" dirty="0">
                <a:latin typeface="Times New Roman" panose="02020603050405020304" pitchFamily="18" charset="0"/>
                <a:cs typeface="Times New Roman" panose="02020603050405020304" pitchFamily="18" charset="0"/>
              </a:rPr>
              <a:t>” functions provide functionality in sampling multiple features, distance based sampling and random stratified sampling.</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raster/terra</a:t>
            </a:r>
            <a:r>
              <a:rPr lang="en-US" sz="2200" dirty="0">
                <a:latin typeface="Times New Roman" panose="02020603050405020304" pitchFamily="18" charset="0"/>
                <a:cs typeface="Times New Roman" panose="02020603050405020304" pitchFamily="18" charset="0"/>
              </a:rPr>
              <a:t> – The “</a:t>
            </a:r>
            <a:r>
              <a:rPr lang="en-US" sz="2200" dirty="0" err="1">
                <a:latin typeface="Times New Roman" panose="02020603050405020304" pitchFamily="18" charset="0"/>
                <a:cs typeface="Times New Roman" panose="02020603050405020304" pitchFamily="18" charset="0"/>
              </a:rPr>
              <a:t>sampleRandom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sampleRegular</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sampleStratified</a:t>
            </a:r>
            <a:r>
              <a:rPr lang="en-US" sz="2200" dirty="0">
                <a:latin typeface="Times New Roman" panose="02020603050405020304" pitchFamily="18" charset="0"/>
                <a:cs typeface="Times New Roman" panose="02020603050405020304" pitchFamily="18" charset="0"/>
              </a:rPr>
              <a:t>” functions draw point samples from an underlying raster object.</a:t>
            </a:r>
          </a:p>
          <a:p>
            <a:endParaRPr lang="en-US" sz="2200" dirty="0">
              <a:latin typeface="Times New Roman" panose="02020603050405020304" pitchFamily="18" charset="0"/>
              <a:cs typeface="Times New Roman" panose="02020603050405020304" pitchFamily="18" charset="0"/>
            </a:endParaRPr>
          </a:p>
          <a:p>
            <a:r>
              <a:rPr lang="en-US" sz="2200" b="1" dirty="0" err="1">
                <a:latin typeface="Times New Roman" panose="02020603050405020304" pitchFamily="18" charset="0"/>
                <a:cs typeface="Times New Roman" panose="02020603050405020304" pitchFamily="18" charset="0"/>
              </a:rPr>
              <a:t>BalancedSampling</a:t>
            </a:r>
            <a:r>
              <a:rPr lang="en-US" sz="2200" dirty="0">
                <a:latin typeface="Times New Roman" panose="02020603050405020304" pitchFamily="18" charset="0"/>
                <a:cs typeface="Times New Roman" panose="02020603050405020304" pitchFamily="18" charset="0"/>
              </a:rPr>
              <a:t> – Provides functions for a probabilistic spatially balanced sample.        </a:t>
            </a:r>
          </a:p>
        </p:txBody>
      </p:sp>
    </p:spTree>
    <p:extLst>
      <p:ext uri="{BB962C8B-B14F-4D97-AF65-F5344CB8AC3E}">
        <p14:creationId xmlns:p14="http://schemas.microsoft.com/office/powerpoint/2010/main" val="3531978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Exercises – writing functions</a:t>
            </a:r>
            <a:br>
              <a:rPr lang="en-US" sz="3200" b="1"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16191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457200"/>
            <a:ext cx="8534401" cy="5078313"/>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Exercises</a:t>
            </a:r>
          </a:p>
          <a:p>
            <a:pPr algn="ctr"/>
            <a:endParaRPr lang="en-US" sz="30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Defining procedural steps</a:t>
            </a:r>
          </a:p>
          <a:p>
            <a:endParaRPr lang="en-US" sz="30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Writing functions for  </a:t>
            </a:r>
          </a:p>
          <a:p>
            <a:pPr marL="1200150" lvl="1" indent="-742950">
              <a:buAutoNum type="arabicParenR"/>
            </a:pPr>
            <a:r>
              <a:rPr lang="en-US" sz="4000" dirty="0">
                <a:latin typeface="Times New Roman" panose="02020603050405020304" pitchFamily="18" charset="0"/>
                <a:cs typeface="Times New Roman" panose="02020603050405020304" pitchFamily="18" charset="0"/>
              </a:rPr>
              <a:t>Variance</a:t>
            </a:r>
          </a:p>
          <a:p>
            <a:pPr marL="1200150" lvl="1" indent="-742950">
              <a:buAutoNum type="arabicParenR"/>
            </a:pPr>
            <a:r>
              <a:rPr lang="en-US" sz="4000" dirty="0">
                <a:latin typeface="Times New Roman" panose="02020603050405020304" pitchFamily="18" charset="0"/>
                <a:cs typeface="Times New Roman" panose="02020603050405020304" pitchFamily="18" charset="0"/>
              </a:rPr>
              <a:t>Reclassifying a vector</a:t>
            </a:r>
          </a:p>
          <a:p>
            <a:pPr marL="1200150" lvl="1" indent="-742950">
              <a:buAutoNum type="arabicParenR"/>
            </a:pPr>
            <a:r>
              <a:rPr lang="en-US" sz="4000" dirty="0">
                <a:latin typeface="Times New Roman" panose="02020603050405020304" pitchFamily="18" charset="0"/>
                <a:cs typeface="Times New Roman" panose="02020603050405020304" pitchFamily="18" charset="0"/>
              </a:rPr>
              <a:t>Shannon’s Diversity Index</a:t>
            </a:r>
          </a:p>
        </p:txBody>
      </p:sp>
    </p:spTree>
    <p:extLst>
      <p:ext uri="{BB962C8B-B14F-4D97-AF65-F5344CB8AC3E}">
        <p14:creationId xmlns:p14="http://schemas.microsoft.com/office/powerpoint/2010/main" val="1070194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2414016"/>
            <a:ext cx="8534401" cy="1323439"/>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Exercise 1 - Write a function for calculating variance</a:t>
            </a:r>
          </a:p>
        </p:txBody>
      </p:sp>
    </p:spTree>
    <p:extLst>
      <p:ext uri="{BB962C8B-B14F-4D97-AF65-F5344CB8AC3E}">
        <p14:creationId xmlns:p14="http://schemas.microsoft.com/office/powerpoint/2010/main" val="83166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47935"/>
            <a:ext cx="1800493"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data.frames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762000"/>
            <a:ext cx="7924800" cy="5755422"/>
          </a:xfrm>
          <a:prstGeom prst="rect">
            <a:avLst/>
          </a:prstGeom>
          <a:noFill/>
        </p:spPr>
        <p:txBody>
          <a:bodyPr wrap="square" rtlCol="0">
            <a:spAutoFit/>
          </a:bodyPr>
          <a:lstStyle/>
          <a:p>
            <a:r>
              <a:rPr lang="en-US" sz="1600" dirty="0">
                <a:solidFill>
                  <a:srgbClr val="000000"/>
                </a:solidFill>
                <a:latin typeface="Courier New" panose="02070309020205020404" pitchFamily="49" charset="0"/>
              </a:rPr>
              <a:t>group</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rep</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a:t>
            </a:r>
            <a:r>
              <a:rPr lang="en-US" sz="1600"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year</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seq</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2000</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2009</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y</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norm</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rnorm</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10</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sd</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group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group, year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year, 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y, norm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6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rPr>
              <a:t>        group	year	y	norm</a:t>
            </a:r>
          </a:p>
          <a:p>
            <a:r>
              <a:rPr lang="en-US" sz="2000" dirty="0">
                <a:solidFill>
                  <a:srgbClr val="0070C0"/>
                </a:solidFill>
                <a:latin typeface="Times New Roman" panose="02020603050405020304" pitchFamily="18" charset="0"/>
                <a:cs typeface="Times New Roman" panose="02020603050405020304" pitchFamily="18" charset="0"/>
              </a:rPr>
              <a:t>1      A		2000 	0.538 	-0.369</a:t>
            </a:r>
          </a:p>
          <a:p>
            <a:r>
              <a:rPr lang="en-US" sz="2000" dirty="0">
                <a:solidFill>
                  <a:srgbClr val="0070C0"/>
                </a:solidFill>
                <a:latin typeface="Times New Roman" panose="02020603050405020304" pitchFamily="18" charset="0"/>
                <a:cs typeface="Times New Roman" panose="02020603050405020304" pitchFamily="18" charset="0"/>
              </a:rPr>
              <a:t>2      B		2001 	0.340  	0.893</a:t>
            </a:r>
          </a:p>
          <a:p>
            <a:r>
              <a:rPr lang="en-US" sz="2000" dirty="0">
                <a:solidFill>
                  <a:srgbClr val="0070C0"/>
                </a:solidFill>
                <a:latin typeface="Times New Roman" panose="02020603050405020304" pitchFamily="18" charset="0"/>
                <a:cs typeface="Times New Roman" panose="02020603050405020304" pitchFamily="18" charset="0"/>
              </a:rPr>
              <a:t>3      A		2002 	0.106 	-0.327</a:t>
            </a:r>
          </a:p>
          <a:p>
            <a:r>
              <a:rPr lang="en-US" sz="2000" dirty="0">
                <a:solidFill>
                  <a:srgbClr val="0070C0"/>
                </a:solidFill>
                <a:latin typeface="Times New Roman" panose="02020603050405020304" pitchFamily="18" charset="0"/>
                <a:cs typeface="Times New Roman" panose="02020603050405020304" pitchFamily="18" charset="0"/>
              </a:rPr>
              <a:t>4      B		2003 	0.016 	-0.008</a:t>
            </a:r>
          </a:p>
          <a:p>
            <a:r>
              <a:rPr lang="en-US" sz="2000" dirty="0">
                <a:solidFill>
                  <a:srgbClr val="0070C0"/>
                </a:solidFill>
                <a:latin typeface="Times New Roman" panose="02020603050405020304" pitchFamily="18" charset="0"/>
                <a:cs typeface="Times New Roman" panose="02020603050405020304" pitchFamily="18" charset="0"/>
              </a:rPr>
              <a:t>5      A		2004 	0.487 	-1.223</a:t>
            </a:r>
          </a:p>
          <a:p>
            <a:r>
              <a:rPr lang="en-US" sz="2000" dirty="0">
                <a:solidFill>
                  <a:srgbClr val="0070C0"/>
                </a:solidFill>
                <a:latin typeface="Times New Roman" panose="02020603050405020304" pitchFamily="18" charset="0"/>
                <a:cs typeface="Times New Roman" panose="02020603050405020304" pitchFamily="18" charset="0"/>
              </a:rPr>
              <a:t>6      B	 	2005 	0.589 	-1.552</a:t>
            </a:r>
          </a:p>
          <a:p>
            <a:r>
              <a:rPr lang="en-US" sz="2000" dirty="0">
                <a:solidFill>
                  <a:srgbClr val="0070C0"/>
                </a:solidFill>
                <a:latin typeface="Times New Roman" panose="02020603050405020304" pitchFamily="18" charset="0"/>
                <a:cs typeface="Times New Roman" panose="02020603050405020304" pitchFamily="18" charset="0"/>
              </a:rPr>
              <a:t>7      A 		2006 	0.607 	-0.541</a:t>
            </a:r>
          </a:p>
          <a:p>
            <a:r>
              <a:rPr lang="en-US" sz="2000" dirty="0">
                <a:solidFill>
                  <a:srgbClr val="0070C0"/>
                </a:solidFill>
                <a:latin typeface="Times New Roman" panose="02020603050405020304" pitchFamily="18" charset="0"/>
                <a:cs typeface="Times New Roman" panose="02020603050405020304" pitchFamily="18" charset="0"/>
              </a:rPr>
              <a:t>8      B		2007 	0.341 	-1.266</a:t>
            </a:r>
          </a:p>
          <a:p>
            <a:r>
              <a:rPr lang="en-US" sz="2000" dirty="0">
                <a:solidFill>
                  <a:srgbClr val="0070C0"/>
                </a:solidFill>
                <a:latin typeface="Times New Roman" panose="02020603050405020304" pitchFamily="18" charset="0"/>
                <a:cs typeface="Times New Roman" panose="02020603050405020304" pitchFamily="18" charset="0"/>
              </a:rPr>
              <a:t>9      A		2008 	0.665  	1.319</a:t>
            </a:r>
          </a:p>
          <a:p>
            <a:pPr marL="457200" indent="-457200">
              <a:buAutoNum type="arabicPlain" startAt="10"/>
            </a:pPr>
            <a:r>
              <a:rPr lang="en-US" sz="2000" dirty="0">
                <a:solidFill>
                  <a:srgbClr val="0070C0"/>
                </a:solidFill>
                <a:latin typeface="Times New Roman" panose="02020603050405020304" pitchFamily="18" charset="0"/>
                <a:cs typeface="Times New Roman" panose="02020603050405020304" pitchFamily="18" charset="0"/>
              </a:rPr>
              <a:t>B		2009 	0.640 	-0.147</a:t>
            </a:r>
          </a:p>
          <a:p>
            <a:endParaRPr lang="en-US" sz="1600" dirty="0">
              <a:solidFill>
                <a:srgbClr val="0070C0"/>
              </a:solidFill>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is preferred over </a:t>
            </a:r>
            <a:r>
              <a:rPr lang="en-US" sz="2000" dirty="0" err="1">
                <a:latin typeface="Times New Roman" panose="02020603050405020304" pitchFamily="18" charset="0"/>
                <a:cs typeface="Times New Roman" panose="02020603050405020304" pitchFamily="18" charset="0"/>
              </a:rPr>
              <a:t>cbind</a:t>
            </a:r>
            <a:r>
              <a:rPr lang="en-US" sz="2000" dirty="0">
                <a:latin typeface="Times New Roman" panose="02020603050405020304" pitchFamily="18" charset="0"/>
                <a:cs typeface="Times New Roman" panose="02020603050405020304" pitchFamily="18" charset="0"/>
              </a:rPr>
              <a:t>() as it does not coerce to a matrix first</a:t>
            </a:r>
          </a:p>
        </p:txBody>
      </p:sp>
    </p:spTree>
    <p:extLst>
      <p:ext uri="{BB962C8B-B14F-4D97-AF65-F5344CB8AC3E}">
        <p14:creationId xmlns:p14="http://schemas.microsoft.com/office/powerpoint/2010/main" val="1647089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81000" y="457200"/>
                <a:ext cx="8305800" cy="581678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Population variance </a:t>
                </a:r>
              </a:p>
              <a:p>
                <a:endParaRPr lang="en-US" sz="1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i="1">
                              <a:latin typeface="Cambria Math"/>
                            </a:rPr>
                            <m:t>𝛿</m:t>
                          </m:r>
                        </m:e>
                        <m:sup>
                          <m:r>
                            <a:rPr lang="en-US" sz="1600" i="1">
                              <a:latin typeface="Cambria Math"/>
                            </a:rPr>
                            <m:t>2</m:t>
                          </m:r>
                        </m:sup>
                      </m:sSup>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𝑁</m:t>
                          </m:r>
                        </m:den>
                      </m:f>
                      <m:nary>
                        <m:naryPr>
                          <m:chr m:val="∑"/>
                          <m:limLoc m:val="undOvr"/>
                          <m:ctrlPr>
                            <a:rPr lang="en-US" sz="1600" i="1">
                              <a:latin typeface="Cambria Math" panose="02040503050406030204" pitchFamily="18" charset="0"/>
                            </a:rPr>
                          </m:ctrlPr>
                        </m:naryPr>
                        <m:sub>
                          <m:r>
                            <a:rPr lang="en-US" sz="1600" i="1">
                              <a:latin typeface="Cambria Math"/>
                            </a:rPr>
                            <m:t>𝑖</m:t>
                          </m:r>
                          <m:r>
                            <a:rPr lang="en-US" sz="1600" i="1">
                              <a:latin typeface="Cambria Math"/>
                            </a:rPr>
                            <m:t>=1</m:t>
                          </m:r>
                        </m:sub>
                        <m:sup>
                          <m:r>
                            <a:rPr lang="en-US" sz="1600" i="1">
                              <a:latin typeface="Cambria Math"/>
                            </a:rPr>
                            <m:t>𝑁</m:t>
                          </m:r>
                        </m:sup>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a:rPr>
                                        <m:t>𝑥</m:t>
                                      </m:r>
                                    </m:e>
                                    <m:sub>
                                      <m:r>
                                        <a:rPr lang="en-US" sz="1600" i="1">
                                          <a:latin typeface="Cambria Math"/>
                                        </a:rPr>
                                        <m:t>𝑖</m:t>
                                      </m:r>
                                    </m:sub>
                                  </m:sSub>
                                  <m:r>
                                    <a:rPr lang="en-US" sz="1600" i="1">
                                      <a:latin typeface="Cambria Math"/>
                                    </a:rPr>
                                    <m:t>−</m:t>
                                  </m:r>
                                  <m:r>
                                    <a:rPr lang="en-US" sz="1600" i="1">
                                      <a:latin typeface="Cambria Math"/>
                                    </a:rPr>
                                    <m:t>𝜇</m:t>
                                  </m:r>
                                </m:e>
                              </m:d>
                            </m:e>
                            <m:sup>
                              <m:r>
                                <a:rPr lang="en-US" sz="1600" i="1">
                                  <a:latin typeface="Cambria Math"/>
                                </a:rPr>
                                <m:t>2</m:t>
                              </m:r>
                            </m:sup>
                          </m:sSup>
                        </m:e>
                      </m:nary>
                    </m:oMath>
                  </m:oMathPara>
                </a14:m>
                <a:endParaRPr lang="en-US" sz="16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µ = mean(x)</a:t>
                </a:r>
              </a:p>
              <a:p>
                <a:endParaRPr lang="en-US" sz="2400" dirty="0">
                  <a:latin typeface="Times New Roman" panose="02020603050405020304" pitchFamily="18" charset="0"/>
                  <a:cs typeface="Times New Roman" panose="02020603050405020304" pitchFamily="18" charset="0"/>
                </a:endParaRPr>
              </a:p>
              <a:p>
                <a:r>
                  <a:rPr lang="da-DK" dirty="0">
                    <a:solidFill>
                      <a:srgbClr val="8000FF"/>
                    </a:solidFill>
                    <a:latin typeface="Courier New" panose="02070309020205020404" pitchFamily="49" charset="0"/>
                  </a:rPr>
                  <a:t>set.seed</a:t>
                </a:r>
                <a:r>
                  <a:rPr lang="da-DK" b="1" dirty="0">
                    <a:solidFill>
                      <a:srgbClr val="000080"/>
                    </a:solidFill>
                    <a:latin typeface="Courier New" panose="02070309020205020404" pitchFamily="49" charset="0"/>
                  </a:rPr>
                  <a:t>(</a:t>
                </a:r>
                <a:r>
                  <a:rPr lang="da-DK" dirty="0">
                    <a:solidFill>
                      <a:srgbClr val="FF8000"/>
                    </a:solidFill>
                    <a:latin typeface="Courier New" panose="02070309020205020404" pitchFamily="49" charset="0"/>
                  </a:rPr>
                  <a:t>42</a:t>
                </a:r>
                <a:r>
                  <a:rPr lang="da-DK" b="1" dirty="0">
                    <a:solidFill>
                      <a:srgbClr val="000080"/>
                    </a:solidFill>
                    <a:latin typeface="Courier New" panose="02070309020205020404" pitchFamily="49" charset="0"/>
                  </a:rPr>
                  <a:t>)</a:t>
                </a:r>
                <a:endParaRPr lang="da-DK" dirty="0">
                  <a:solidFill>
                    <a:srgbClr val="000000"/>
                  </a:solidFill>
                  <a:latin typeface="Courier New" panose="02070309020205020404" pitchFamily="49" charset="0"/>
                </a:endParaRPr>
              </a:p>
              <a:p>
                <a:r>
                  <a:rPr lang="da-DK" dirty="0">
                    <a:solidFill>
                      <a:srgbClr val="000000"/>
                    </a:solidFill>
                    <a:latin typeface="Courier New" panose="02070309020205020404" pitchFamily="49" charset="0"/>
                  </a:rPr>
                  <a:t>x </a:t>
                </a:r>
                <a:r>
                  <a:rPr lang="da-DK" b="1" dirty="0">
                    <a:solidFill>
                      <a:srgbClr val="000080"/>
                    </a:solidFill>
                    <a:latin typeface="Courier New" panose="02070309020205020404" pitchFamily="49" charset="0"/>
                  </a:rPr>
                  <a:t>&lt;-</a:t>
                </a:r>
                <a:r>
                  <a:rPr lang="da-DK" dirty="0">
                    <a:solidFill>
                      <a:srgbClr val="000000"/>
                    </a:solidFill>
                    <a:latin typeface="Courier New" panose="02070309020205020404" pitchFamily="49" charset="0"/>
                  </a:rPr>
                  <a:t> </a:t>
                </a:r>
                <a:r>
                  <a:rPr lang="da-DK" dirty="0">
                    <a:solidFill>
                      <a:srgbClr val="8000FF"/>
                    </a:solidFill>
                    <a:latin typeface="Courier New" panose="02070309020205020404" pitchFamily="49" charset="0"/>
                  </a:rPr>
                  <a:t>runif</a:t>
                </a:r>
                <a:r>
                  <a:rPr lang="da-DK" b="1" dirty="0">
                    <a:solidFill>
                      <a:srgbClr val="000080"/>
                    </a:solidFill>
                    <a:latin typeface="Courier New" panose="02070309020205020404" pitchFamily="49" charset="0"/>
                  </a:rPr>
                  <a:t>(</a:t>
                </a:r>
                <a:r>
                  <a:rPr lang="da-DK" dirty="0">
                    <a:solidFill>
                      <a:srgbClr val="FF8000"/>
                    </a:solidFill>
                    <a:latin typeface="Courier New" panose="02070309020205020404" pitchFamily="49" charset="0"/>
                  </a:rPr>
                  <a:t>100</a:t>
                </a:r>
                <a:r>
                  <a:rPr lang="da-DK" b="1" dirty="0">
                    <a:solidFill>
                      <a:srgbClr val="000080"/>
                    </a:solidFill>
                    <a:latin typeface="Courier New" panose="02070309020205020404" pitchFamily="49" charset="0"/>
                  </a:rPr>
                  <a:t>)</a:t>
                </a:r>
                <a:r>
                  <a:rPr lang="da-DK" dirty="0">
                    <a:solidFill>
                      <a:srgbClr val="000000"/>
                    </a:solidFill>
                    <a:latin typeface="Courier New" panose="02070309020205020404" pitchFamily="49" charset="0"/>
                  </a:rPr>
                  <a:t> </a:t>
                </a:r>
              </a:p>
              <a:p>
                <a:r>
                  <a:rPr lang="da-DK" dirty="0">
                    <a:solidFill>
                      <a:srgbClr val="8000FF"/>
                    </a:solidFill>
                    <a:latin typeface="Courier New" panose="02070309020205020404" pitchFamily="49" charset="0"/>
                  </a:rPr>
                  <a:t>var</a:t>
                </a:r>
                <a:r>
                  <a:rPr lang="da-DK" b="1" dirty="0">
                    <a:solidFill>
                      <a:srgbClr val="000080"/>
                    </a:solidFill>
                    <a:latin typeface="Courier New" panose="02070309020205020404" pitchFamily="49" charset="0"/>
                  </a:rPr>
                  <a:t>(</a:t>
                </a:r>
                <a:r>
                  <a:rPr lang="da-DK" dirty="0">
                    <a:solidFill>
                      <a:srgbClr val="000000"/>
                    </a:solidFill>
                    <a:latin typeface="Courier New" panose="02070309020205020404" pitchFamily="49" charset="0"/>
                  </a:rPr>
                  <a:t>x</a:t>
                </a:r>
                <a:r>
                  <a:rPr lang="da-DK" b="1" dirty="0">
                    <a:solidFill>
                      <a:srgbClr val="000080"/>
                    </a:solidFill>
                    <a:latin typeface="Courier New" panose="02070309020205020404" pitchFamily="49" charset="0"/>
                  </a:rPr>
                  <a:t>)</a:t>
                </a:r>
                <a:endParaRPr lang="da-DK" dirty="0"/>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 </a:t>
                </a:r>
                <a:r>
                  <a:rPr lang="en-US" sz="2400" dirty="0">
                    <a:solidFill>
                      <a:srgbClr val="000000"/>
                    </a:solidFill>
                    <a:latin typeface="Courier New" panose="02070309020205020404" pitchFamily="49" charset="0"/>
                  </a:rPr>
                  <a:t>stats</a:t>
                </a:r>
                <a:r>
                  <a:rPr lang="en-US" sz="2400" b="1" dirty="0">
                    <a:solidFill>
                      <a:srgbClr val="000080"/>
                    </a:solidFill>
                    <a:latin typeface="Courier New" panose="02070309020205020404" pitchFamily="49" charset="0"/>
                  </a:rPr>
                  <a:t>::</a:t>
                </a:r>
                <a:r>
                  <a:rPr lang="en-US" sz="2400" dirty="0">
                    <a:solidFill>
                      <a:srgbClr val="8000FF"/>
                    </a:solidFill>
                    <a:latin typeface="Courier New" panose="02070309020205020404" pitchFamily="49" charset="0"/>
                  </a:rPr>
                  <a:t>var</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r>
                  <a:rPr lang="en-US" sz="2400" dirty="0"/>
                  <a:t> </a:t>
                </a:r>
                <a:r>
                  <a:rPr lang="en-US" sz="2400" dirty="0">
                    <a:latin typeface="Times New Roman" panose="02020603050405020304" pitchFamily="18" charset="0"/>
                    <a:cs typeface="Times New Roman" panose="02020603050405020304" pitchFamily="18" charset="0"/>
                  </a:rPr>
                  <a:t>function will provide the needed baseline to compare against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components (steps) do we need to calculate variance?</a:t>
                </a:r>
              </a:p>
              <a:p>
                <a:endParaRPr lang="en-US" sz="2400" dirty="0">
                  <a:latin typeface="Times New Roman" panose="02020603050405020304" pitchFamily="18" charset="0"/>
                  <a:cs typeface="Times New Roman" panose="02020603050405020304" pitchFamily="18" charset="0"/>
                </a:endParaRPr>
              </a:p>
              <a:p>
                <a:pPr marL="457200" indent="-457200">
                  <a:buAutoNum type="arabicParenR"/>
                </a:pPr>
                <a:r>
                  <a:rPr lang="en-US" sz="2400" b="1" dirty="0">
                    <a:latin typeface="Times New Roman" panose="02020603050405020304" pitchFamily="18" charset="0"/>
                    <a:cs typeface="Times New Roman" panose="02020603050405020304" pitchFamily="18" charset="0"/>
                  </a:rPr>
                  <a:t>1/N</a:t>
                </a:r>
              </a:p>
              <a:p>
                <a:pPr marL="457200" indent="-457200">
                  <a:buAutoNum type="arabicParenR"/>
                </a:pPr>
                <a:endParaRPr lang="en-US" sz="1200" b="1" dirty="0">
                  <a:latin typeface="Times New Roman" panose="02020603050405020304" pitchFamily="18" charset="0"/>
                  <a:cs typeface="Times New Roman" panose="02020603050405020304" pitchFamily="18" charset="0"/>
                </a:endParaRPr>
              </a:p>
              <a:p>
                <a:pPr marL="457200" indent="-457200">
                  <a:buAutoNum type="arabicParenR"/>
                </a:pPr>
                <a:r>
                  <a:rPr lang="en-US" sz="2400" b="1" dirty="0">
                    <a:latin typeface="Times New Roman" panose="02020603050405020304" pitchFamily="18" charset="0"/>
                    <a:cs typeface="Times New Roman" panose="02020603050405020304" pitchFamily="18" charset="0"/>
                  </a:rPr>
                  <a:t>Sum of squared deviations from mean</a:t>
                </a:r>
              </a:p>
            </p:txBody>
          </p:sp>
        </mc:Choice>
        <mc:Fallback xmlns="">
          <p:sp>
            <p:nvSpPr>
              <p:cNvPr id="2" name="Rectangle 1"/>
              <p:cNvSpPr>
                <a:spLocks noRot="1" noChangeAspect="1" noMove="1" noResize="1" noEditPoints="1" noAdjustHandles="1" noChangeArrowheads="1" noChangeShapeType="1" noTextEdit="1"/>
              </p:cNvSpPr>
              <p:nvPr/>
            </p:nvSpPr>
            <p:spPr>
              <a:xfrm>
                <a:off x="381000" y="457200"/>
                <a:ext cx="8305800" cy="5816785"/>
              </a:xfrm>
              <a:prstGeom prst="rect">
                <a:avLst/>
              </a:prstGeom>
              <a:blipFill>
                <a:blip r:embed="rId2"/>
                <a:stretch>
                  <a:fillRect l="-1175" t="-839" b="-1468"/>
                </a:stretch>
              </a:blipFill>
            </p:spPr>
            <p:txBody>
              <a:bodyPr/>
              <a:lstStyle/>
              <a:p>
                <a:r>
                  <a:rPr lang="en-US">
                    <a:noFill/>
                  </a:rPr>
                  <a:t> </a:t>
                </a:r>
              </a:p>
            </p:txBody>
          </p:sp>
        </mc:Fallback>
      </mc:AlternateContent>
    </p:spTree>
    <p:extLst>
      <p:ext uri="{BB962C8B-B14F-4D97-AF65-F5344CB8AC3E}">
        <p14:creationId xmlns:p14="http://schemas.microsoft.com/office/powerpoint/2010/main" val="303034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458200" cy="578619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Population variance</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1/N</a:t>
            </a:r>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solidFill>
                  <a:srgbClr val="FF8000"/>
                </a:solidFill>
                <a:latin typeface="Courier New" panose="02070309020205020404" pitchFamily="49" charset="0"/>
              </a:rPr>
              <a:t>1</a:t>
            </a:r>
            <a:r>
              <a:rPr lang="en-US" sz="2400" b="1" dirty="0">
                <a:solidFill>
                  <a:srgbClr val="000080"/>
                </a:solidFill>
                <a:latin typeface="Courier New" panose="02070309020205020404" pitchFamily="49" charset="0"/>
              </a:rPr>
              <a:t>/</a:t>
            </a:r>
            <a:r>
              <a:rPr lang="en-US" sz="2400" dirty="0">
                <a:solidFill>
                  <a:srgbClr val="8000FF"/>
                </a:solidFill>
                <a:latin typeface="Courier New" panose="02070309020205020404" pitchFamily="49" charset="0"/>
              </a:rPr>
              <a:t>length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endParaRPr lang="en-US" sz="2400" dirty="0"/>
          </a:p>
          <a:p>
            <a:endParaRPr lang="en-US" sz="1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Sum of squared deviations from mean, notice the recycling of x when subtracting the mean of x. </a:t>
            </a:r>
          </a:p>
          <a:p>
            <a:endParaRPr lang="en-US" sz="1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solidFill>
                  <a:srgbClr val="8000FF"/>
                </a:solidFill>
                <a:latin typeface="Courier New" panose="02070309020205020404" pitchFamily="49" charset="0"/>
              </a:rPr>
              <a:t>sum</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8000FF"/>
                </a:solidFill>
                <a:latin typeface="Courier New" panose="02070309020205020404" pitchFamily="49" charset="0"/>
              </a:rPr>
              <a:t>mean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2</a:t>
            </a:r>
            <a:r>
              <a:rPr lang="en-US" sz="2400" b="1" dirty="0">
                <a:solidFill>
                  <a:srgbClr val="000080"/>
                </a:solidFill>
                <a:latin typeface="Courier New" panose="02070309020205020404" pitchFamily="49" charset="0"/>
              </a:rPr>
              <a:t>)</a:t>
            </a:r>
            <a:endParaRPr lang="en-US" sz="2400" dirty="0"/>
          </a:p>
          <a:p>
            <a:endParaRPr lang="en-US" sz="16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Put the two pieces together to define function</a:t>
            </a:r>
          </a:p>
          <a:p>
            <a:endParaRPr lang="en-US" sz="1200" dirty="0">
              <a:latin typeface="Times New Roman" panose="02020603050405020304" pitchFamily="18" charset="0"/>
              <a:cs typeface="Times New Roman" panose="02020603050405020304" pitchFamily="18" charset="0"/>
            </a:endParaRPr>
          </a:p>
          <a:p>
            <a:r>
              <a:rPr lang="en-US" dirty="0" err="1">
                <a:solidFill>
                  <a:srgbClr val="000000"/>
                </a:solidFill>
                <a:latin typeface="Courier New" panose="02070309020205020404" pitchFamily="49" charset="0"/>
              </a:rPr>
              <a:t>my.var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length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sum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mean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endParaRPr lang="en-US" sz="2400" dirty="0"/>
          </a:p>
          <a:p>
            <a:endParaRPr lang="en-US" sz="16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Compare results against </a:t>
            </a:r>
            <a:r>
              <a:rPr lang="en-US" sz="2400" dirty="0">
                <a:solidFill>
                  <a:srgbClr val="8000FF"/>
                </a:solidFill>
                <a:latin typeface="Courier New" panose="02070309020205020404" pitchFamily="49" charset="0"/>
              </a:rPr>
              <a:t>var</a:t>
            </a:r>
            <a:r>
              <a:rPr lang="en-US" sz="2400" b="1" dirty="0">
                <a:solidFill>
                  <a:srgbClr val="000080"/>
                </a:solidFill>
                <a:latin typeface="Courier New" panose="02070309020205020404" pitchFamily="49" charset="0"/>
              </a:rPr>
              <a:t>()</a:t>
            </a:r>
            <a:endParaRPr lang="en-US" sz="2400"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US" sz="2400" dirty="0">
                <a:solidFill>
                  <a:srgbClr val="8000FF"/>
                </a:solidFill>
                <a:latin typeface="Courier New" panose="02070309020205020404" pitchFamily="49" charset="0"/>
              </a:rPr>
              <a:t>var</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r>
              <a:rPr lang="en-US" sz="2400" dirty="0" err="1">
                <a:solidFill>
                  <a:srgbClr val="000000"/>
                </a:solidFill>
                <a:latin typeface="Courier New" panose="02070309020205020404" pitchFamily="49" charset="0"/>
              </a:rPr>
              <a:t>my.var</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x</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73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2410361"/>
            <a:ext cx="8534401" cy="1323439"/>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Exercise 2 -  Write a function for reclassifying a vector</a:t>
            </a:r>
          </a:p>
        </p:txBody>
      </p:sp>
    </p:spTree>
    <p:extLst>
      <p:ext uri="{BB962C8B-B14F-4D97-AF65-F5344CB8AC3E}">
        <p14:creationId xmlns:p14="http://schemas.microsoft.com/office/powerpoint/2010/main" val="47604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42292"/>
            <a:ext cx="7924800" cy="637097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Write a function that reclassifies a vector using “</a:t>
            </a:r>
            <a:r>
              <a:rPr lang="en-US" sz="2400" b="1" dirty="0" err="1">
                <a:latin typeface="Times New Roman" panose="02020603050405020304" pitchFamily="18" charset="0"/>
                <a:cs typeface="Times New Roman" panose="02020603050405020304" pitchFamily="18" charset="0"/>
              </a:rPr>
              <a:t>ifelse</a:t>
            </a:r>
            <a:r>
              <a:rPr lang="en-US" sz="2400"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Use the mean of the vector as the default hinge point for the reclassification</a:t>
            </a:r>
          </a:p>
          <a:p>
            <a:endParaRPr lang="en-US" sz="1000" dirty="0">
              <a:latin typeface="Times New Roman" panose="02020603050405020304" pitchFamily="18" charset="0"/>
              <a:cs typeface="Times New Roman" panose="02020603050405020304" pitchFamily="18" charset="0"/>
            </a:endParaRPr>
          </a:p>
          <a:p>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runif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reclass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8000FF"/>
                </a:solidFill>
                <a:latin typeface="Courier New" panose="02070309020205020404" pitchFamily="49" charset="0"/>
              </a:rPr>
              <a:t>ifelse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p, </a:t>
            </a:r>
            <a:r>
              <a:rPr lang="en-US" dirty="0">
                <a:solidFill>
                  <a:srgbClr val="FF8000"/>
                </a:solidFill>
                <a:latin typeface="Courier New" panose="02070309020205020404" pitchFamily="49" charset="0"/>
              </a:rPr>
              <a:t>1</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reclass</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p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mean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sz="1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We can then add an “if” statement to ensure that the vector is numeric and add an argument for using the median.</a:t>
            </a:r>
          </a:p>
          <a:p>
            <a:r>
              <a:rPr lang="en-US" sz="1000" dirty="0">
                <a:latin typeface="Times New Roman" panose="02020603050405020304" pitchFamily="18" charset="0"/>
                <a:cs typeface="Times New Roman" panose="02020603050405020304" pitchFamily="18" charset="0"/>
              </a:rPr>
              <a:t> </a:t>
            </a:r>
          </a:p>
          <a:p>
            <a:r>
              <a:rPr lang="en-US" sz="1600" dirty="0">
                <a:solidFill>
                  <a:srgbClr val="000000"/>
                </a:solidFill>
                <a:latin typeface="Courier New" panose="02070309020205020404" pitchFamily="49" charset="0"/>
              </a:rPr>
              <a:t>reclass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c(</a:t>
            </a:r>
            <a:r>
              <a:rPr lang="en-US" sz="1600" dirty="0">
                <a:solidFill>
                  <a:srgbClr val="808080"/>
                </a:solidFill>
                <a:latin typeface="Courier New" panose="02070309020205020404" pitchFamily="49" charset="0"/>
              </a:rPr>
              <a:t>"mean", "median“)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if</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is.numeric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stop</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"x is not numeric"</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if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p[1]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else</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median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ifelse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p,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reclass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reclass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as.character</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p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mean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008000"/>
                </a:solidFill>
                <a:latin typeface="Courier New" panose="02070309020205020404" pitchFamily="49" charset="0"/>
              </a:rPr>
              <a:t># invoke error condition</a:t>
            </a:r>
            <a:r>
              <a:rPr lang="en-US" sz="1600" dirty="0">
                <a:solidFill>
                  <a:srgbClr val="000000"/>
                </a:solidFill>
                <a:latin typeface="Courier New" panose="02070309020205020404" pitchFamily="49" charset="0"/>
              </a:rPr>
              <a:t> </a:t>
            </a:r>
            <a:endParaRPr lang="en-US" sz="1600" dirty="0"/>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28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0" end="2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799" y="2414016"/>
            <a:ext cx="8534401" cy="1323439"/>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Exercise 3 -  Write a function for calculating Shannon’s Diversity Index</a:t>
            </a:r>
          </a:p>
        </p:txBody>
      </p:sp>
    </p:spTree>
    <p:extLst>
      <p:ext uri="{BB962C8B-B14F-4D97-AF65-F5344CB8AC3E}">
        <p14:creationId xmlns:p14="http://schemas.microsoft.com/office/powerpoint/2010/main" val="108325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28600" y="690600"/>
                <a:ext cx="8686800" cy="5626797"/>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Break down the Shannon’s entropy (diversity) equation into procedural steps</a:t>
                </a:r>
              </a:p>
              <a:p>
                <a:endParaRPr lang="en-US" sz="105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a:rPr>
                        <m:t>𝐻</m:t>
                      </m:r>
                      <m:r>
                        <a:rPr lang="en-US" i="1">
                          <a:latin typeface="Cambria Math"/>
                        </a:rPr>
                        <m:t>= −</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sub>
                              </m:sSub>
                              <m:r>
                                <m:rPr>
                                  <m:sty m:val="p"/>
                                </m:rPr>
                                <a:rPr lang="en-US">
                                  <a:latin typeface="Cambria Math"/>
                                </a:rPr>
                                <m:t>ln</m:t>
                              </m:r>
                              <m:r>
                                <a:rPr lang="en-US" i="1">
                                  <a:latin typeface="Cambria Math"/>
                                </a:rPr>
                                <m:t>(</m:t>
                              </m:r>
                              <m:sSub>
                                <m:sSubPr>
                                  <m:ctrlPr>
                                    <a:rPr lang="en-US" i="1">
                                      <a:latin typeface="Cambria Math" panose="02040503050406030204" pitchFamily="18" charset="0"/>
                                    </a:rPr>
                                  </m:ctrlPr>
                                </m:sSubPr>
                                <m:e>
                                  <m:r>
                                    <a:rPr lang="en-US" i="1">
                                      <a:latin typeface="Cambria Math"/>
                                    </a:rPr>
                                    <m:t>𝑝</m:t>
                                  </m:r>
                                </m:e>
                                <m:sub>
                                  <m:r>
                                    <a:rPr lang="en-US" i="1">
                                      <a:latin typeface="Cambria Math"/>
                                    </a:rPr>
                                    <m:t>𝑖</m:t>
                                  </m:r>
                                </m:sub>
                              </m:sSub>
                              <m:r>
                                <a:rPr lang="en-US" i="1">
                                  <a:latin typeface="Cambria Math"/>
                                </a:rPr>
                                <m:t>)</m:t>
                              </m:r>
                            </m:e>
                          </m:d>
                        </m:e>
                      </m:nary>
                    </m:oMath>
                  </m:oMathPara>
                </a14:m>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Where’ </a:t>
                </a:r>
                <a:r>
                  <a:rPr lang="en-US" i="1" dirty="0">
                    <a:latin typeface="Times New Roman" panose="02020603050405020304" pitchFamily="18" charset="0"/>
                    <a:cs typeface="Times New Roman" panose="02020603050405020304" pitchFamily="18" charset="0"/>
                  </a:rPr>
                  <a:t>p</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proportion of species </a:t>
                </a:r>
                <a:r>
                  <a:rPr lang="en-US" i="1" dirty="0" err="1">
                    <a:latin typeface="Times New Roman" panose="02020603050405020304" pitchFamily="18" charset="0"/>
                    <a:cs typeface="Times New Roman" panose="02020603050405020304" pitchFamily="18" charset="0"/>
                  </a:rPr>
                  <a:t>i</a:t>
                </a:r>
                <a:endParaRPr lang="en-US" i="1"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 is calculated by taking the sums of </a:t>
                </a:r>
                <a:r>
                  <a:rPr lang="en-US" i="1" dirty="0">
                    <a:latin typeface="Times New Roman" panose="02020603050405020304" pitchFamily="18" charset="0"/>
                    <a:cs typeface="Times New Roman" panose="02020603050405020304" pitchFamily="18" charset="0"/>
                  </a:rPr>
                  <a:t>p</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multiplied by logarithm of </a:t>
                </a:r>
                <a:r>
                  <a:rPr lang="en-US" i="1" dirty="0">
                    <a:latin typeface="Times New Roman" panose="02020603050405020304" pitchFamily="18" charset="0"/>
                    <a:cs typeface="Times New Roman" panose="02020603050405020304" pitchFamily="18" charset="0"/>
                  </a:rPr>
                  <a:t>p</a:t>
                </a:r>
                <a:r>
                  <a:rPr lang="en-US" i="1"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(you can get the negative term by simply multiplying by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steps do we need to calculate Shannon’s diversity? Hint: look at </a:t>
                </a:r>
                <a:r>
                  <a:rPr lang="en-US" dirty="0">
                    <a:solidFill>
                      <a:srgbClr val="8000FF"/>
                    </a:solidFill>
                    <a:latin typeface="Courier New" panose="02070309020205020404" pitchFamily="49" charset="0"/>
                  </a:rPr>
                  <a:t>apply </a:t>
                </a:r>
                <a:r>
                  <a:rPr lang="en-US" dirty="0">
                    <a:latin typeface="Times New Roman" panose="02020603050405020304" pitchFamily="18" charset="0"/>
                    <a:cs typeface="Times New Roman" panose="02020603050405020304" pitchFamily="18" charset="0"/>
                  </a:rPr>
                  <a:t>and </a:t>
                </a:r>
                <a:r>
                  <a:rPr lang="en-US" dirty="0">
                    <a:solidFill>
                      <a:srgbClr val="8000FF"/>
                    </a:solidFill>
                    <a:latin typeface="Courier New" panose="02070309020205020404" pitchFamily="49" charset="0"/>
                  </a:rPr>
                  <a:t>sweep</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 Proportion of species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plot</a:t>
                </a:r>
                <a:r>
                  <a:rPr lang="en-US" i="1" dirty="0">
                    <a:latin typeface="Times New Roman" panose="02020603050405020304" pitchFamily="18" charset="0"/>
                    <a:cs typeface="Times New Roman" panose="02020603050405020304" pitchFamily="18" charset="0"/>
                  </a:rPr>
                  <a:t> j – </a:t>
                </a:r>
                <a:r>
                  <a:rPr lang="en-US" dirty="0">
                    <a:latin typeface="Times New Roman" panose="02020603050405020304" pitchFamily="18" charset="0"/>
                    <a:cs typeface="Times New Roman" panose="02020603050405020304" pitchFamily="18" charset="0"/>
                  </a:rPr>
                  <a:t>We can use </a:t>
                </a:r>
                <a:r>
                  <a:rPr lang="en-US" dirty="0">
                    <a:solidFill>
                      <a:srgbClr val="8000FF"/>
                    </a:solidFill>
                    <a:latin typeface="Courier New" panose="02070309020205020404" pitchFamily="49" charset="0"/>
                  </a:rPr>
                  <a:t>apply</a:t>
                </a:r>
                <a:r>
                  <a:rPr lang="en-US" dirty="0">
                    <a:latin typeface="Times New Roman" panose="02020603050405020304" pitchFamily="18" charset="0"/>
                    <a:cs typeface="Times New Roman" panose="02020603050405020304" pitchFamily="18" charset="0"/>
                  </a:rPr>
                  <a:t> to get row sums and then </a:t>
                </a:r>
                <a:r>
                  <a:rPr lang="en-US" dirty="0">
                    <a:solidFill>
                      <a:srgbClr val="8000FF"/>
                    </a:solidFill>
                    <a:latin typeface="Courier New" panose="02070309020205020404" pitchFamily="49" charset="0"/>
                  </a:rPr>
                  <a:t>sweep</a:t>
                </a:r>
                <a:r>
                  <a:rPr lang="en-US" dirty="0">
                    <a:latin typeface="Times New Roman" panose="02020603050405020304" pitchFamily="18" charset="0"/>
                    <a:cs typeface="Times New Roman" panose="02020603050405020304" pitchFamily="18" charset="0"/>
                  </a:rPr>
                  <a:t> to divide all values by row sums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 Natural log of proportion of species </a:t>
                </a:r>
                <a:r>
                  <a:rPr lang="en-US" i="1"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plot </a:t>
                </a:r>
                <a:r>
                  <a:rPr lang="en-US" i="1" dirty="0">
                    <a:latin typeface="Times New Roman" panose="02020603050405020304" pitchFamily="18" charset="0"/>
                    <a:cs typeface="Times New Roman" panose="02020603050405020304" pitchFamily="18" charset="0"/>
                  </a:rPr>
                  <a:t>j – </a:t>
                </a:r>
                <a:r>
                  <a:rPr lang="en-US" dirty="0">
                    <a:latin typeface="Times New Roman" panose="02020603050405020304" pitchFamily="18" charset="0"/>
                    <a:cs typeface="Times New Roman" panose="02020603050405020304" pitchFamily="18" charset="0"/>
                  </a:rPr>
                  <a:t>Here we will need a function that can be passed to </a:t>
                </a:r>
                <a:r>
                  <a:rPr lang="en-US" dirty="0">
                    <a:solidFill>
                      <a:srgbClr val="8000FF"/>
                    </a:solidFill>
                    <a:latin typeface="Courier New" panose="02070309020205020404" pitchFamily="49" charset="0"/>
                  </a:rPr>
                  <a:t>apply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 Multiplication of 1 and 2 </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incorporate this step into the function developed for step #2</a:t>
                </a:r>
              </a:p>
            </p:txBody>
          </p:sp>
        </mc:Choice>
        <mc:Fallback xmlns="">
          <p:sp>
            <p:nvSpPr>
              <p:cNvPr id="4" name="Rectangle 3"/>
              <p:cNvSpPr>
                <a:spLocks noRot="1" noChangeAspect="1" noMove="1" noResize="1" noEditPoints="1" noAdjustHandles="1" noChangeArrowheads="1" noChangeShapeType="1" noTextEdit="1"/>
              </p:cNvSpPr>
              <p:nvPr/>
            </p:nvSpPr>
            <p:spPr>
              <a:xfrm>
                <a:off x="228600" y="690600"/>
                <a:ext cx="8686800" cy="5626797"/>
              </a:xfrm>
              <a:prstGeom prst="rect">
                <a:avLst/>
              </a:prstGeom>
              <a:blipFill>
                <a:blip r:embed="rId2"/>
                <a:stretch>
                  <a:fillRect l="-772" t="-542" r="-632" b="-758"/>
                </a:stretch>
              </a:blipFill>
            </p:spPr>
            <p:txBody>
              <a:bodyPr/>
              <a:lstStyle/>
              <a:p>
                <a:r>
                  <a:rPr lang="en-US">
                    <a:noFill/>
                  </a:rPr>
                  <a:t> </a:t>
                </a:r>
              </a:p>
            </p:txBody>
          </p:sp>
        </mc:Fallback>
      </mc:AlternateContent>
    </p:spTree>
    <p:extLst>
      <p:ext uri="{BB962C8B-B14F-4D97-AF65-F5344CB8AC3E}">
        <p14:creationId xmlns:p14="http://schemas.microsoft.com/office/powerpoint/2010/main" val="420524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686800" cy="5386090"/>
          </a:xfrm>
          <a:prstGeom prst="rect">
            <a:avLst/>
          </a:prstGeom>
        </p:spPr>
        <p:txBody>
          <a:bodyPr wrap="square">
            <a:spAutoFit/>
          </a:bodyPr>
          <a:lstStyle/>
          <a:p>
            <a:pPr algn="ct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 we identify a functional approach to implement the diversity equation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 Proportion of species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plot</a:t>
            </a:r>
            <a:r>
              <a:rPr lang="en-US" i="1" dirty="0">
                <a:latin typeface="Times New Roman" panose="02020603050405020304" pitchFamily="18" charset="0"/>
                <a:cs typeface="Times New Roman" panose="02020603050405020304" pitchFamily="18" charset="0"/>
              </a:rPr>
              <a:t> j – </a:t>
            </a:r>
            <a:r>
              <a:rPr lang="en-US" dirty="0">
                <a:latin typeface="Times New Roman" panose="02020603050405020304" pitchFamily="18" charset="0"/>
                <a:cs typeface="Times New Roman" panose="02020603050405020304" pitchFamily="18" charset="0"/>
              </a:rPr>
              <a:t>We can use </a:t>
            </a:r>
            <a:r>
              <a:rPr lang="en-US" dirty="0">
                <a:solidFill>
                  <a:srgbClr val="8000FF"/>
                </a:solidFill>
                <a:latin typeface="Courier New" panose="02070309020205020404" pitchFamily="49" charset="0"/>
              </a:rPr>
              <a:t>apply </a:t>
            </a:r>
            <a:r>
              <a:rPr lang="en-US" dirty="0">
                <a:latin typeface="Times New Roman" panose="02020603050405020304" pitchFamily="18" charset="0"/>
                <a:cs typeface="Times New Roman" panose="02020603050405020304" pitchFamily="18" charset="0"/>
              </a:rPr>
              <a:t>to get row sums and then </a:t>
            </a:r>
            <a:r>
              <a:rPr lang="en-US" dirty="0">
                <a:solidFill>
                  <a:srgbClr val="8000FF"/>
                </a:solidFill>
                <a:latin typeface="Courier New" panose="02070309020205020404" pitchFamily="49" charset="0"/>
              </a:rPr>
              <a:t>sweep</a:t>
            </a:r>
            <a:r>
              <a:rPr lang="en-US" dirty="0">
                <a:latin typeface="Times New Roman" panose="02020603050405020304" pitchFamily="18" charset="0"/>
                <a:cs typeface="Times New Roman" panose="02020603050405020304" pitchFamily="18" charset="0"/>
              </a:rPr>
              <a:t> to divide all values by row sums </a:t>
            </a:r>
          </a:p>
          <a:p>
            <a:endParaRPr lang="en-US" sz="1000" dirty="0">
              <a:latin typeface="Times New Roman" panose="02020603050405020304" pitchFamily="18" charset="0"/>
              <a:cs typeface="Times New Roman" panose="02020603050405020304" pitchFamily="18" charset="0"/>
            </a:endParaRPr>
          </a:p>
          <a:p>
            <a:r>
              <a:rPr lang="en-US" sz="1600" dirty="0">
                <a:solidFill>
                  <a:srgbClr val="000000"/>
                </a:solidFill>
                <a:latin typeface="Courier New" panose="02070309020205020404" pitchFamily="49" charset="0"/>
              </a:rPr>
              <a:t>total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dirty="0" err="1">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ncol</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spp.prop</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sweep</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dirty="0" err="1">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2</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ncol</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total, </a:t>
            </a:r>
            <a:r>
              <a:rPr lang="en-US" sz="1600" dirty="0">
                <a:solidFill>
                  <a:srgbClr val="80808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 Natural log of proportion of species </a:t>
            </a:r>
            <a:r>
              <a:rPr lang="en-US" i="1"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plot </a:t>
            </a:r>
            <a:r>
              <a:rPr lang="en-US" i="1" dirty="0">
                <a:latin typeface="Times New Roman" panose="02020603050405020304" pitchFamily="18" charset="0"/>
                <a:cs typeface="Times New Roman" panose="02020603050405020304" pitchFamily="18" charset="0"/>
              </a:rPr>
              <a:t>j – </a:t>
            </a:r>
            <a:r>
              <a:rPr lang="en-US" dirty="0">
                <a:latin typeface="Times New Roman" panose="02020603050405020304" pitchFamily="18" charset="0"/>
                <a:cs typeface="Times New Roman" panose="02020603050405020304" pitchFamily="18" charset="0"/>
              </a:rPr>
              <a:t>Here we will need a function that can be passed to </a:t>
            </a:r>
            <a:r>
              <a:rPr lang="en-US" dirty="0">
                <a:solidFill>
                  <a:srgbClr val="8000FF"/>
                </a:solidFill>
                <a:latin typeface="Courier New" panose="02070309020205020404" pitchFamily="49" charset="0"/>
              </a:rPr>
              <a:t>apply</a:t>
            </a:r>
            <a:endParaRPr lang="en-US"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solidFill>
                  <a:srgbClr val="000000"/>
                </a:solidFill>
                <a:latin typeface="Courier New" panose="02070309020205020404" pitchFamily="49" charset="0"/>
              </a:rPr>
              <a:t>div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function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sum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 Multiplication of 1 and 2 </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incorporate this step into the function developed for step #2 and then pass the function to </a:t>
            </a:r>
            <a:r>
              <a:rPr lang="en-US" dirty="0">
                <a:solidFill>
                  <a:srgbClr val="8000FF"/>
                </a:solidFill>
                <a:latin typeface="Courier New" panose="02070309020205020404" pitchFamily="49" charset="0"/>
              </a:rPr>
              <a:t>apply</a:t>
            </a:r>
            <a:endParaRPr lang="en-US"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spp.prop</a:t>
            </a:r>
            <a:r>
              <a:rPr lang="en-US" sz="1600" dirty="0">
                <a:solidFill>
                  <a:srgbClr val="000000"/>
                </a:solidFill>
                <a:latin typeface="Courier New" panose="02070309020205020404" pitchFamily="49" charset="0"/>
              </a:rPr>
              <a:t>,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FUN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div </a:t>
            </a:r>
            <a:r>
              <a:rPr lang="en-US" sz="1600" b="1" dirty="0">
                <a:solidFill>
                  <a:srgbClr val="000080"/>
                </a:solidFill>
                <a:latin typeface="Courier New" panose="02070309020205020404" pitchFamily="49" charset="0"/>
              </a:rPr>
              <a:t>)</a:t>
            </a:r>
          </a:p>
          <a:p>
            <a:endParaRPr lang="en-US" sz="2000" dirty="0">
              <a:solidFill>
                <a:srgbClr val="000080"/>
              </a:solidFill>
              <a:latin typeface="Times New Roman" panose="02020603050405020304" pitchFamily="18" charset="0"/>
              <a:cs typeface="Times New Roman" panose="02020603050405020304" pitchFamily="18" charset="0"/>
            </a:endParaRPr>
          </a:p>
          <a:p>
            <a:pPr algn="ctr"/>
            <a:r>
              <a:rPr lang="en-US" sz="2400" dirty="0">
                <a:solidFill>
                  <a:srgbClr val="000080"/>
                </a:solidFill>
                <a:latin typeface="Times New Roman" panose="02020603050405020304" pitchFamily="18" charset="0"/>
                <a:cs typeface="Times New Roman" panose="02020603050405020304" pitchFamily="18" charset="0"/>
              </a:rPr>
              <a:t>Now, let’s put this into practice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45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52400"/>
            <a:ext cx="8077200" cy="6524863"/>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Shannon’s Diversity Index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Add libraries and data</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library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coordinates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y</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sz="1400" dirty="0" err="1">
                <a:solidFill>
                  <a:srgbClr val="000000"/>
                </a:solidFill>
                <a:latin typeface="Courier New" panose="02070309020205020404" pitchFamily="49" charset="0"/>
              </a:rPr>
              <a:t>spp.df</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&lt;-</a:t>
            </a:r>
            <a:r>
              <a:rPr lang="en-US" sz="1400" dirty="0">
                <a:solidFill>
                  <a:srgbClr val="000000"/>
                </a:solidFill>
                <a:latin typeface="Courier New" panose="02070309020205020404" pitchFamily="49" charset="0"/>
              </a:rPr>
              <a:t>read.csv</a:t>
            </a:r>
            <a:r>
              <a:rPr lang="en-US" sz="1400" b="1" dirty="0">
                <a:solidFill>
                  <a:srgbClr val="000080"/>
                </a:solidFill>
                <a:latin typeface="Courier New" panose="02070309020205020404" pitchFamily="49" charset="0"/>
              </a:rPr>
              <a:t>(</a:t>
            </a:r>
            <a:r>
              <a:rPr lang="en-US" sz="1400" dirty="0">
                <a:solidFill>
                  <a:srgbClr val="808080"/>
                </a:solidFill>
                <a:latin typeface="Courier New" panose="02070309020205020404" pitchFamily="49" charset="0"/>
              </a:rPr>
              <a:t>"http://s3.amazonaws.com/</a:t>
            </a:r>
            <a:r>
              <a:rPr lang="en-US" sz="1400" dirty="0" err="1">
                <a:solidFill>
                  <a:srgbClr val="808080"/>
                </a:solidFill>
                <a:latin typeface="Courier New" panose="02070309020205020404" pitchFamily="49" charset="0"/>
              </a:rPr>
              <a:t>RTools</a:t>
            </a:r>
            <a:r>
              <a:rPr lang="en-US" sz="1400" dirty="0">
                <a:solidFill>
                  <a:srgbClr val="808080"/>
                </a:solidFill>
                <a:latin typeface="Courier New" panose="02070309020205020404" pitchFamily="49" charset="0"/>
              </a:rPr>
              <a:t>/spp.plots.csv"</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spp</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nrow</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meuse</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nrow</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err="1">
                <a:solidFill>
                  <a:srgbClr val="000000"/>
                </a:solidFill>
                <a:latin typeface="Courier New" panose="02070309020205020404" pitchFamily="49" charset="0"/>
              </a:rPr>
              <a:t>spp@</a:t>
            </a:r>
            <a:r>
              <a:rPr lang="en-US" sz="1600" dirty="0" err="1">
                <a:solidFill>
                  <a:srgbClr val="8000FF"/>
                </a:solidFill>
                <a:latin typeface="Courier New" panose="02070309020205020404" pitchFamily="49" charset="0"/>
              </a:rPr>
              <a:t>data</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elev</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a:t>
            </a:r>
            <a:r>
              <a:rPr lang="en-US" sz="1600" dirty="0" err="1">
                <a:solidFill>
                  <a:srgbClr val="8000FF"/>
                </a:solidFill>
                <a:latin typeface="Courier New" panose="02070309020205020404" pitchFamily="49" charset="0"/>
              </a:rPr>
              <a:t>data</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elev</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spp.df</a:t>
            </a:r>
            <a:r>
              <a:rPr lang="en-US" sz="1600" b="1" dirty="0">
                <a:solidFill>
                  <a:srgbClr val="000080"/>
                </a:solidFill>
                <a:latin typeface="Courier New" panose="02070309020205020404" pitchFamily="49" charset="0"/>
              </a:rPr>
              <a:t>)</a:t>
            </a:r>
            <a:endParaRPr lang="en-US" dirty="0"/>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Shannon’s Diversity Index function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x as an argument in both functions was intentional to illustrate function environments)</a:t>
            </a:r>
          </a:p>
          <a:p>
            <a:endParaRPr lang="en-US" sz="1000" dirty="0">
              <a:latin typeface="Times New Roman" panose="02020603050405020304" pitchFamily="18" charset="0"/>
              <a:cs typeface="Times New Roman" panose="02020603050405020304" pitchFamily="18" charset="0"/>
            </a:endParaRPr>
          </a:p>
          <a:p>
            <a:r>
              <a:rPr lang="en-US" sz="1600" dirty="0" err="1">
                <a:solidFill>
                  <a:srgbClr val="000000"/>
                </a:solidFill>
                <a:latin typeface="Courier New" panose="02070309020205020404" pitchFamily="49" charset="0"/>
              </a:rPr>
              <a:t>shannon</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s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function</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log</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spp.sum</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apply</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sum</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spp.prop</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00FF"/>
                </a:solidFill>
                <a:latin typeface="Courier New" panose="02070309020205020404" pitchFamily="49" charset="0"/>
              </a:rPr>
              <a:t>sweep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spp.sum</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8000FF"/>
                </a:solidFill>
                <a:latin typeface="Courier New" panose="02070309020205020404" pitchFamily="49" charset="0"/>
              </a:rPr>
              <a:t>  return( apply</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spp.prop</a:t>
            </a:r>
            <a:r>
              <a:rPr lang="en-US" sz="1600" dirty="0">
                <a:solidFill>
                  <a:srgbClr val="000000"/>
                </a:solidFill>
                <a:latin typeface="Courier New" panose="02070309020205020404" pitchFamily="49" charset="0"/>
              </a:rPr>
              <a:t>, MARGIN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FUN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s </a:t>
            </a:r>
            <a:r>
              <a:rPr lang="en-US" sz="1600" b="1" dirty="0">
                <a:solidFill>
                  <a:srgbClr val="000080"/>
                </a:solidFill>
                <a:latin typeface="Courier New" panose="02070309020205020404" pitchFamily="49" charset="0"/>
              </a:rPr>
              <a:t>) )</a:t>
            </a:r>
            <a:r>
              <a:rPr lang="en-US" sz="1600" dirty="0">
                <a:solidFill>
                  <a:srgbClr val="000000"/>
                </a:solidFill>
                <a:latin typeface="Courier New" panose="02070309020205020404" pitchFamily="49" charset="0"/>
              </a:rPr>
              <a:t> </a:t>
            </a:r>
          </a:p>
          <a:p>
            <a:r>
              <a:rPr lang="en-US" sz="1600" b="1" dirty="0">
                <a:solidFill>
                  <a:srgbClr val="000080"/>
                </a:solidFill>
                <a:latin typeface="Courier New" panose="02070309020205020404" pitchFamily="49" charset="0"/>
              </a:rPr>
              <a:t>}</a:t>
            </a:r>
            <a:endParaRPr lang="en-US" sz="1600" dirty="0"/>
          </a:p>
          <a:p>
            <a:r>
              <a:rPr lang="en-US" sz="1000"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Add to data and plot results</a:t>
            </a:r>
          </a:p>
          <a:p>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diversity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shannon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dirty="0" err="1">
                <a:solidFill>
                  <a:srgbClr val="8000FF"/>
                </a:solidFill>
                <a:latin typeface="Courier New" panose="02070309020205020404" pitchFamily="49" charset="0"/>
              </a:rPr>
              <a:t>data</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8000FF"/>
                </a:solidFill>
                <a:latin typeface="Courier New" panose="02070309020205020404" pitchFamily="49" charset="0"/>
              </a:rPr>
              <a:t>ncol</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spp@</a:t>
            </a:r>
            <a:r>
              <a:rPr lang="en-US" dirty="0" err="1">
                <a:solidFill>
                  <a:srgbClr val="8000FF"/>
                </a:solidFill>
                <a:latin typeface="Courier New" panose="02070309020205020404" pitchFamily="49" charset="0"/>
              </a:rPr>
              <a:t>data</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data.frame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dirty="0" err="1">
                <a:solidFill>
                  <a:srgbClr val="8000FF"/>
                </a:solidFill>
                <a:latin typeface="Courier New" panose="02070309020205020404" pitchFamily="49" charset="0"/>
              </a:rPr>
              <a:t>data</a:t>
            </a:r>
            <a:r>
              <a:rPr lang="en-US" dirty="0">
                <a:solidFill>
                  <a:srgbClr val="000000"/>
                </a:solidFill>
                <a:latin typeface="Courier New" panose="02070309020205020404" pitchFamily="49" charset="0"/>
              </a:rPr>
              <a:t>, H</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diversity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bubble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spp</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"H"</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maxsize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2.5</a:t>
            </a:r>
            <a:r>
              <a:rPr lang="en-US" b="1" dirty="0">
                <a:solidFill>
                  <a:srgbClr val="000080"/>
                </a:solidFill>
                <a:latin typeface="Courier New" panose="02070309020205020404" pitchFamily="49" charset="0"/>
              </a:rPr>
              <a:t>)</a:t>
            </a:r>
            <a:endParaRPr lang="en-US" dirty="0"/>
          </a:p>
        </p:txBody>
      </p:sp>
    </p:spTree>
    <p:extLst>
      <p:ext uri="{BB962C8B-B14F-4D97-AF65-F5344CB8AC3E}">
        <p14:creationId xmlns:p14="http://schemas.microsoft.com/office/powerpoint/2010/main" val="409829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1800493"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data.frames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661511"/>
            <a:ext cx="7924800" cy="6001643"/>
          </a:xfrm>
          <a:prstGeom prst="rect">
            <a:avLst/>
          </a:prstGeom>
          <a:noFill/>
        </p:spPr>
        <p:txBody>
          <a:bodyPr wrap="square" rtlCol="0">
            <a:spAutoFit/>
          </a:bodyPr>
          <a:lstStyle/>
          <a:p>
            <a:r>
              <a:rPr lang="en-US" sz="1600" dirty="0" err="1">
                <a:solidFill>
                  <a:srgbClr val="000000"/>
                </a:solidFill>
                <a:latin typeface="Courier New" panose="02070309020205020404" pitchFamily="49" charset="0"/>
              </a:rPr>
              <a:t>x.df</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dirty="0">
                <a:solidFill>
                  <a:srgbClr val="808080"/>
                </a:solidFill>
                <a:latin typeface="Courier New" panose="02070309020205020404" pitchFamily="49" charset="0"/>
              </a:rPr>
              <a:t>"group"</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endParaRPr lang="en-US" sz="10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g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"group"</a:t>
            </a:r>
            <a:r>
              <a:rPr lang="en-US" sz="1600" dirty="0">
                <a:solidFill>
                  <a:srgbClr val="000000"/>
                </a:solidFill>
                <a:latin typeface="Courier New" panose="02070309020205020404" pitchFamily="49" charset="0"/>
              </a:rPr>
              <a:t> </a:t>
            </a:r>
            <a:endParaRPr lang="en-US" sz="10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,g</a:t>
            </a:r>
            <a:r>
              <a:rPr lang="en-US" sz="1600" b="1" dirty="0">
                <a:solidFill>
                  <a:srgbClr val="000080"/>
                </a:solidFill>
                <a:latin typeface="Courier New" panose="02070309020205020404" pitchFamily="49" charset="0"/>
              </a:rPr>
              <a:t>]</a:t>
            </a:r>
            <a:endParaRPr lang="en-US" sz="1600" dirty="0"/>
          </a:p>
          <a:p>
            <a:endParaRPr lang="en-US" sz="1000" dirty="0">
              <a:latin typeface="Times New Roman" panose="02020603050405020304" pitchFamily="18" charset="0"/>
              <a:cs typeface="Times New Roman" panose="02020603050405020304" pitchFamily="18" charset="0"/>
            </a:endParaRPr>
          </a:p>
          <a:p>
            <a:r>
              <a:rPr lang="pt-BR" sz="1600" dirty="0">
                <a:solidFill>
                  <a:srgbClr val="0070C0"/>
                </a:solidFill>
                <a:latin typeface="Times New Roman" panose="02020603050405020304" pitchFamily="18" charset="0"/>
                <a:cs typeface="Times New Roman" panose="02020603050405020304" pitchFamily="18" charset="0"/>
              </a:rPr>
              <a:t>[1] "A" "B" "A" "B" "A" "B" "A" "B" "A" "B"</a:t>
            </a:r>
            <a:endParaRPr lang="en-US" sz="1600" dirty="0">
              <a:solidFill>
                <a:srgbClr val="0070C0"/>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Reclassify and add a column using a nested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 statement in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a:t>
            </a:r>
          </a:p>
          <a:p>
            <a:endParaRPr lang="en-US" sz="1000" b="1" dirty="0">
              <a:solidFill>
                <a:srgbClr val="000080"/>
              </a:solidFill>
              <a:latin typeface="Courier New" panose="02070309020205020404" pitchFamily="49" charset="0"/>
            </a:endParaRPr>
          </a:p>
          <a:p>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data.frame</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BIN</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ifelse</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x.df</a:t>
            </a:r>
            <a:r>
              <a:rPr lang="en-US" sz="1600"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norm</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endParaRPr lang="en-US" sz="1600" dirty="0"/>
          </a:p>
          <a:p>
            <a:endParaRPr lang="en-US" sz="1200" dirty="0">
              <a:solidFill>
                <a:srgbClr val="0070C0"/>
              </a:solidFill>
              <a:latin typeface="Times New Roman" panose="02020603050405020304" pitchFamily="18" charset="0"/>
              <a:cs typeface="Times New Roman" panose="02020603050405020304" pitchFamily="18" charset="0"/>
            </a:endParaRPr>
          </a:p>
          <a:p>
            <a:r>
              <a:rPr lang="en-US" sz="1200" dirty="0">
                <a:solidFill>
                  <a:srgbClr val="0070C0"/>
                </a:solidFill>
                <a:latin typeface="Times New Roman" panose="02020603050405020304" pitchFamily="18" charset="0"/>
                <a:cs typeface="Times New Roman" panose="02020603050405020304" pitchFamily="18" charset="0"/>
              </a:rPr>
              <a:t>GROUP	x	y	NORM	BIN</a:t>
            </a:r>
          </a:p>
          <a:p>
            <a:r>
              <a:rPr lang="en-US" sz="1200" dirty="0">
                <a:solidFill>
                  <a:srgbClr val="0070C0"/>
                </a:solidFill>
                <a:latin typeface="Times New Roman" panose="02020603050405020304" pitchFamily="18" charset="0"/>
                <a:cs typeface="Times New Roman" panose="02020603050405020304" pitchFamily="18" charset="0"/>
              </a:rPr>
              <a:t>1      A  	1  	1	0.80986771	1</a:t>
            </a:r>
          </a:p>
          <a:p>
            <a:r>
              <a:rPr lang="en-US" sz="1200" dirty="0">
                <a:solidFill>
                  <a:srgbClr val="0070C0"/>
                </a:solidFill>
                <a:latin typeface="Times New Roman" panose="02020603050405020304" pitchFamily="18" charset="0"/>
                <a:cs typeface="Times New Roman" panose="02020603050405020304" pitchFamily="18" charset="0"/>
              </a:rPr>
              <a:t>2      B  	2  	2 	-0.93504982	0</a:t>
            </a:r>
          </a:p>
          <a:p>
            <a:r>
              <a:rPr lang="en-US" sz="1200" dirty="0">
                <a:solidFill>
                  <a:srgbClr val="0070C0"/>
                </a:solidFill>
                <a:latin typeface="Times New Roman" panose="02020603050405020304" pitchFamily="18" charset="0"/>
                <a:cs typeface="Times New Roman" panose="02020603050405020304" pitchFamily="18" charset="0"/>
              </a:rPr>
              <a:t>3      A  	3  	3  	0.38693610	1</a:t>
            </a:r>
          </a:p>
          <a:p>
            <a:r>
              <a:rPr lang="en-US" sz="1200" dirty="0">
                <a:solidFill>
                  <a:srgbClr val="0070C0"/>
                </a:solidFill>
                <a:latin typeface="Times New Roman" panose="02020603050405020304" pitchFamily="18" charset="0"/>
                <a:cs typeface="Times New Roman" panose="02020603050405020304" pitchFamily="18" charset="0"/>
              </a:rPr>
              <a:t>4      B  	4  	4 	-0.95249623	0</a:t>
            </a:r>
          </a:p>
          <a:p>
            <a:r>
              <a:rPr lang="en-US" sz="1200" dirty="0">
                <a:solidFill>
                  <a:srgbClr val="0070C0"/>
                </a:solidFill>
                <a:latin typeface="Times New Roman" panose="02020603050405020304" pitchFamily="18" charset="0"/>
                <a:cs typeface="Times New Roman" panose="02020603050405020304" pitchFamily="18" charset="0"/>
              </a:rPr>
              <a:t>5      A  	5  	5  	0.02003596	1</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Remove column using position index           Find position index of a column</a:t>
            </a:r>
          </a:p>
          <a:p>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             </a:t>
            </a:r>
            <a:r>
              <a:rPr lang="de-DE" sz="1600" dirty="0">
                <a:solidFill>
                  <a:srgbClr val="8000FF"/>
                </a:solidFill>
                <a:latin typeface="Courier New" panose="02070309020205020404" pitchFamily="49" charset="0"/>
              </a:rPr>
              <a:t>which</a:t>
            </a:r>
            <a:r>
              <a:rPr lang="de-DE" sz="1600" b="1" dirty="0">
                <a:solidFill>
                  <a:srgbClr val="000080"/>
                </a:solidFill>
                <a:latin typeface="Courier New" panose="02070309020205020404" pitchFamily="49" charset="0"/>
              </a:rPr>
              <a:t>(</a:t>
            </a:r>
            <a:r>
              <a:rPr lang="de-DE" sz="1600" dirty="0">
                <a:solidFill>
                  <a:srgbClr val="8000FF"/>
                </a:solidFill>
                <a:latin typeface="Courier New" panose="02070309020205020404" pitchFamily="49" charset="0"/>
              </a:rPr>
              <a:t>names</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x.df</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 </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 </a:t>
            </a:r>
            <a:r>
              <a:rPr lang="de-DE" sz="1600" dirty="0">
                <a:solidFill>
                  <a:srgbClr val="808080"/>
                </a:solidFill>
                <a:latin typeface="Courier New" panose="02070309020205020404" pitchFamily="49" charset="0"/>
              </a:rPr>
              <a:t>"BIN"</a:t>
            </a:r>
            <a:r>
              <a:rPr lang="de-DE" sz="1600" b="1" dirty="0">
                <a:solidFill>
                  <a:srgbClr val="000080"/>
                </a:solidFill>
                <a:latin typeface="Courier New" panose="02070309020205020404" pitchFamily="49" charset="0"/>
              </a:rPr>
              <a:t>)</a:t>
            </a:r>
            <a:endParaRPr lang="de-DE" sz="1600" dirty="0"/>
          </a:p>
          <a:p>
            <a:r>
              <a:rPr lang="en-US" sz="1600" dirty="0"/>
              <a:t>                                                                                </a:t>
            </a:r>
            <a:r>
              <a:rPr lang="de-DE" sz="1600" dirty="0">
                <a:solidFill>
                  <a:srgbClr val="8000FF"/>
                </a:solidFill>
                <a:latin typeface="Courier New" panose="02070309020205020404" pitchFamily="49" charset="0"/>
              </a:rPr>
              <a:t>which</a:t>
            </a:r>
            <a:r>
              <a:rPr lang="de-DE" sz="1600" b="1" dirty="0">
                <a:solidFill>
                  <a:srgbClr val="000080"/>
                </a:solidFill>
                <a:latin typeface="Courier New" panose="02070309020205020404" pitchFamily="49" charset="0"/>
              </a:rPr>
              <a:t>(</a:t>
            </a:r>
            <a:r>
              <a:rPr lang="de-DE" sz="1600" dirty="0">
                <a:solidFill>
                  <a:srgbClr val="8000FF"/>
                </a:solidFill>
                <a:latin typeface="Courier New" panose="02070309020205020404" pitchFamily="49" charset="0"/>
              </a:rPr>
              <a:t>names</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x.df</a:t>
            </a:r>
            <a:r>
              <a:rPr lang="de-DE" sz="1600" b="1" dirty="0">
                <a:solidFill>
                  <a:srgbClr val="000080"/>
                </a:solidFill>
                <a:latin typeface="Courier New" panose="02070309020205020404" pitchFamily="49" charset="0"/>
              </a:rPr>
              <a:t>)</a:t>
            </a:r>
            <a:r>
              <a:rPr lang="de-DE" sz="1600" dirty="0">
                <a:solidFill>
                  <a:srgbClr val="000000"/>
                </a:solidFill>
                <a:latin typeface="Courier New" panose="02070309020205020404" pitchFamily="49" charset="0"/>
              </a:rPr>
              <a:t> </a:t>
            </a:r>
            <a:r>
              <a:rPr lang="de-DE" sz="1600" dirty="0">
                <a:solidFill>
                  <a:srgbClr val="000080"/>
                </a:solidFill>
                <a:latin typeface="Courier New" panose="02070309020205020404" pitchFamily="49" charset="0"/>
              </a:rPr>
              <a:t>%in%</a:t>
            </a:r>
            <a:r>
              <a:rPr lang="de-DE" sz="1600" dirty="0">
                <a:solidFill>
                  <a:srgbClr val="000000"/>
                </a:solidFill>
                <a:latin typeface="Courier New" panose="02070309020205020404" pitchFamily="49" charset="0"/>
              </a:rPr>
              <a:t> </a:t>
            </a:r>
            <a:r>
              <a:rPr lang="de-DE" sz="1600" dirty="0">
                <a:solidFill>
                  <a:srgbClr val="808080"/>
                </a:solidFill>
                <a:latin typeface="Courier New" panose="02070309020205020404" pitchFamily="49" charset="0"/>
              </a:rPr>
              <a:t>"BIN"</a:t>
            </a:r>
            <a:r>
              <a:rPr lang="de-DE" sz="1600" b="1" dirty="0">
                <a:solidFill>
                  <a:srgbClr val="000080"/>
                </a:solidFill>
                <a:latin typeface="Courier New" panose="02070309020205020404" pitchFamily="49" charset="0"/>
              </a:rPr>
              <a:t>)</a:t>
            </a:r>
          </a:p>
          <a:p>
            <a:endParaRPr lang="en-US" sz="1000" dirty="0"/>
          </a:p>
          <a:p>
            <a:r>
              <a:rPr lang="en-US" sz="1600" dirty="0">
                <a:latin typeface="Times New Roman" panose="02020603050405020304" pitchFamily="18" charset="0"/>
                <a:cs typeface="Times New Roman" panose="02020603050405020304" pitchFamily="18" charset="0"/>
              </a:rPr>
              <a:t>Tricky way of using a nested which statement to index a column</a:t>
            </a:r>
          </a:p>
          <a:p>
            <a:r>
              <a:rPr lang="en-US" sz="1600" dirty="0" err="1">
                <a:solidFill>
                  <a:srgbClr val="000000"/>
                </a:solidFill>
                <a:latin typeface="Courier New" panose="02070309020205020404" pitchFamily="49" charset="0"/>
              </a:rPr>
              <a:t>x.df</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which</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names</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x.df</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"BIN"</a:t>
            </a:r>
            <a:r>
              <a:rPr lang="en-US" sz="1600" b="1" dirty="0">
                <a:solidFill>
                  <a:srgbClr val="000080"/>
                </a:solidFill>
                <a:latin typeface="Courier New" panose="02070309020205020404" pitchFamily="49" charset="0"/>
              </a:rPr>
              <a:t>)]</a:t>
            </a:r>
            <a:endParaRPr lang="en-US" sz="1600" dirty="0"/>
          </a:p>
        </p:txBody>
      </p:sp>
    </p:spTree>
    <p:extLst>
      <p:ext uri="{BB962C8B-B14F-4D97-AF65-F5344CB8AC3E}">
        <p14:creationId xmlns:p14="http://schemas.microsoft.com/office/powerpoint/2010/main" val="44250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1800493" cy="461665"/>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data.frames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690801"/>
            <a:ext cx="7924800" cy="57861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Index rows                                             Subset the first five rows.</a:t>
            </a:r>
          </a:p>
          <a:p>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dirty="0">
                <a:solidFill>
                  <a:srgbClr val="00000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5</a:t>
            </a:r>
            <a:r>
              <a:rPr lang="en-US" sz="2000" dirty="0">
                <a:solidFill>
                  <a:srgbClr val="00000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Index columns                                        Subset the first two columns</a:t>
            </a:r>
          </a:p>
          <a:p>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,x</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endParaRPr lang="en-US" sz="2000" dirty="0"/>
          </a:p>
          <a:p>
            <a:r>
              <a:rPr lang="en-US" sz="1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Subset first observation                        Subset 10 rows and two columns. </a:t>
            </a:r>
          </a:p>
          <a:p>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dirty="0">
                <a:solidFill>
                  <a:srgbClr val="00000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5</a:t>
            </a:r>
            <a:r>
              <a:rPr lang="en-US" sz="2000" dirty="0">
                <a:solidFill>
                  <a:srgbClr val="00000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endParaRPr lang="en-US" sz="2000" dirty="0"/>
          </a:p>
          <a:p>
            <a:r>
              <a:rPr lang="en-US" sz="1000"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Note; Second bracket index assumes opposite of first and does not need comma</a:t>
            </a:r>
          </a:p>
          <a:p>
            <a:endParaRPr lang="en-US" sz="1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Subset (query) using “subset”               Subset (query) using indexing </a:t>
            </a:r>
          </a:p>
          <a:p>
            <a:r>
              <a:rPr lang="en-US" sz="2000" dirty="0">
                <a:solidFill>
                  <a:srgbClr val="8000FF"/>
                </a:solidFill>
                <a:latin typeface="Courier New" panose="02070309020205020404" pitchFamily="49" charset="0"/>
              </a:rPr>
              <a:t>subset</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x.df</a:t>
            </a:r>
            <a:r>
              <a:rPr lang="en-US" sz="2000" dirty="0">
                <a:solidFill>
                  <a:srgbClr val="000000"/>
                </a:solidFill>
                <a:latin typeface="Courier New" panose="02070309020205020404" pitchFamily="49" charset="0"/>
              </a:rPr>
              <a:t>, NORM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x.df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NORM</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0</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endParaRPr lang="en-US" sz="2000" dirty="0"/>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Subset “GROUP = A” using indexing</a:t>
            </a:r>
          </a:p>
          <a:p>
            <a:r>
              <a:rPr lang="en-US" sz="2000" dirty="0" err="1">
                <a:solidFill>
                  <a:srgbClr val="000000"/>
                </a:solidFill>
                <a:latin typeface="Courier New" panose="02070309020205020404" pitchFamily="49" charset="0"/>
              </a:rPr>
              <a:t>x.df</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x.df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GROUP</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808080"/>
                </a:solidFill>
                <a:latin typeface="Courier New" panose="02070309020205020404" pitchFamily="49" charset="0"/>
              </a:rPr>
              <a:t>"A"</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p>
          <a:p>
            <a:endParaRPr lang="en-US" sz="1000" dirty="0">
              <a:solidFill>
                <a:srgbClr val="8000FF"/>
              </a:solidFill>
              <a:highlight>
                <a:srgbClr val="FFFFFF"/>
              </a:highlight>
              <a:latin typeface="Courier New" panose="02070309020205020404" pitchFamily="49" charset="0"/>
            </a:endParaRPr>
          </a:p>
          <a:p>
            <a:r>
              <a:rPr lang="en-US" sz="2000" dirty="0">
                <a:solidFill>
                  <a:srgbClr val="8000FF"/>
                </a:solidFill>
                <a:highlight>
                  <a:srgbClr val="FFFFFF"/>
                </a:highlight>
                <a:latin typeface="Courier New" panose="02070309020205020404" pitchFamily="49" charset="0"/>
              </a:rPr>
              <a:t>str</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x.df</a:t>
            </a:r>
            <a:r>
              <a:rPr lang="en-US" sz="2000" b="1" dirty="0">
                <a:solidFill>
                  <a:srgbClr val="000080"/>
                </a:solidFill>
                <a:highlight>
                  <a:srgbClr val="FFFFFF"/>
                </a:highlight>
                <a:latin typeface="Courier New" panose="02070309020205020404" pitchFamily="49" charset="0"/>
              </a:rPr>
              <a:t>)</a:t>
            </a:r>
          </a:p>
          <a:p>
            <a:r>
              <a:rPr lang="en-US" sz="1200" dirty="0">
                <a:solidFill>
                  <a:schemeClr val="accent1"/>
                </a:solidFill>
              </a:rPr>
              <a:t>	'</a:t>
            </a:r>
            <a:r>
              <a:rPr lang="en-US" sz="1200" dirty="0" err="1">
                <a:solidFill>
                  <a:schemeClr val="accent1"/>
                </a:solidFill>
              </a:rPr>
              <a:t>data.frame</a:t>
            </a:r>
            <a:r>
              <a:rPr lang="en-US" sz="1200" dirty="0">
                <a:solidFill>
                  <a:schemeClr val="accent1"/>
                </a:solidFill>
              </a:rPr>
              <a:t>':   10 obs. of  5 variables:</a:t>
            </a:r>
          </a:p>
          <a:p>
            <a:r>
              <a:rPr lang="en-US" sz="1200" dirty="0">
                <a:solidFill>
                  <a:schemeClr val="accent1"/>
                </a:solidFill>
              </a:rPr>
              <a:t> 	$ group: </a:t>
            </a:r>
            <a:r>
              <a:rPr lang="en-US" sz="1200" dirty="0" err="1">
                <a:solidFill>
                  <a:schemeClr val="accent1"/>
                </a:solidFill>
              </a:rPr>
              <a:t>chr</a:t>
            </a:r>
            <a:r>
              <a:rPr lang="en-US" sz="1200" dirty="0">
                <a:solidFill>
                  <a:schemeClr val="accent1"/>
                </a:solidFill>
              </a:rPr>
              <a:t>  "A" "B" "A" "B" ...</a:t>
            </a:r>
          </a:p>
          <a:p>
            <a:r>
              <a:rPr lang="en-US" sz="1200" dirty="0">
                <a:solidFill>
                  <a:schemeClr val="accent1"/>
                </a:solidFill>
              </a:rPr>
              <a:t> 	$ year : num  2000 2001 2002 2003 2004 ...</a:t>
            </a:r>
          </a:p>
          <a:p>
            <a:r>
              <a:rPr lang="en-US" sz="1200" dirty="0">
                <a:solidFill>
                  <a:schemeClr val="accent1"/>
                </a:solidFill>
              </a:rPr>
              <a:t> 	$ y    : num  0.201 0.81 0.165 0.037 0.132 0.798 0.863 0.833 0.063 0.348</a:t>
            </a:r>
          </a:p>
          <a:p>
            <a:r>
              <a:rPr lang="en-US" sz="1200" dirty="0">
                <a:solidFill>
                  <a:schemeClr val="accent1"/>
                </a:solidFill>
              </a:rPr>
              <a:t> 	$ norm : num  -1.205 -0.062 -0.441 -1.636 0.034 ...</a:t>
            </a:r>
          </a:p>
          <a:p>
            <a:r>
              <a:rPr lang="en-US" sz="1200" dirty="0">
                <a:solidFill>
                  <a:schemeClr val="accent1"/>
                </a:solidFill>
              </a:rPr>
              <a:t> 	$ BIN  : num  0 0 0 0 1 0 1 1 1 1</a:t>
            </a:r>
          </a:p>
        </p:txBody>
      </p:sp>
    </p:spTree>
    <p:extLst>
      <p:ext uri="{BB962C8B-B14F-4D97-AF65-F5344CB8AC3E}">
        <p14:creationId xmlns:p14="http://schemas.microsoft.com/office/powerpoint/2010/main" val="13095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4135"/>
            <a:ext cx="110799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sample</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43696" y="812170"/>
            <a:ext cx="6261904" cy="6001643"/>
          </a:xfrm>
          <a:prstGeom prst="rect">
            <a:avLst/>
          </a:prstGeom>
        </p:spPr>
        <p:txBody>
          <a:bodyPr wrap="square">
            <a:spAutoFit/>
          </a:bodyPr>
          <a:lstStyle/>
          <a:p>
            <a:r>
              <a:rPr lang="en-US" sz="1600" dirty="0">
                <a:solidFill>
                  <a:srgbClr val="8000FF"/>
                </a:solidFill>
                <a:latin typeface="Courier New" panose="02070309020205020404" pitchFamily="49" charset="0"/>
              </a:rPr>
              <a:t>data</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r>
              <a:rPr lang="en-US" sz="1600" dirty="0">
                <a:solidFill>
                  <a:srgbClr val="000000"/>
                </a:solidFill>
                <a:latin typeface="Courier New" panose="02070309020205020404" pitchFamily="49" charset="0"/>
              </a:rPr>
              <a:t>x </a:t>
            </a:r>
            <a:r>
              <a:rPr lang="en-US" sz="1600" b="1" dirty="0">
                <a:solidFill>
                  <a:srgbClr val="000080"/>
                </a:solidFill>
                <a:latin typeface="Courier New" panose="02070309020205020404" pitchFamily="49" charset="0"/>
              </a:rPr>
              <a:t>&lt;-</a:t>
            </a:r>
            <a:r>
              <a:rPr lang="en-US" sz="1600" dirty="0">
                <a:solidFill>
                  <a:srgbClr val="000000"/>
                </a:solidFill>
                <a:latin typeface="Courier New" panose="02070309020205020404" pitchFamily="49" charset="0"/>
              </a:rPr>
              <a:t> </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br>
              <a:rPr lang="en-US" sz="105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Sample vector</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000080"/>
                </a:solidFill>
                <a:latin typeface="Courier New" panose="02070309020205020404" pitchFamily="49" charset="0"/>
              </a:rPr>
              <a:t>round</a:t>
            </a:r>
            <a:r>
              <a:rPr lang="en-US" sz="1600" b="1" dirty="0">
                <a:solidFill>
                  <a:srgbClr val="000080"/>
                </a:solidFill>
                <a:latin typeface="Courier New" panose="02070309020205020404" pitchFamily="49" charset="0"/>
              </a:rPr>
              <a:t>(</a:t>
            </a:r>
            <a:r>
              <a:rPr lang="en-US" sz="1600" dirty="0" err="1">
                <a:solidFill>
                  <a:srgbClr val="8000FF"/>
                </a:solidFill>
                <a:latin typeface="Courier New" panose="02070309020205020404" pitchFamily="49" charset="0"/>
              </a:rPr>
              <a:t>runif</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20</a:t>
            </a:r>
            <a:r>
              <a:rPr lang="en-US" sz="1600" b="1" dirty="0">
                <a:solidFill>
                  <a:srgbClr val="000080"/>
                </a:solidFill>
                <a:latin typeface="Courier New" panose="02070309020205020404" pitchFamily="49" charset="0"/>
              </a:rPr>
              <a:t>)</a:t>
            </a:r>
            <a:r>
              <a:rPr lang="en-US" sz="1600" dirty="0">
                <a:solidFill>
                  <a:srgbClr val="00008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5</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[1] 1 1 0 0 1</a:t>
            </a:r>
          </a:p>
          <a:p>
            <a:endParaRPr lang="en-US" sz="10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length</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x</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10</a:t>
            </a:r>
            <a:r>
              <a:rPr lang="en-US" sz="1600" b="1" dirty="0">
                <a:solidFill>
                  <a:srgbClr val="000080"/>
                </a:solidFill>
                <a:latin typeface="Courier New" panose="02070309020205020404" pitchFamily="49" charset="0"/>
              </a:rPr>
              <a:t>)]</a:t>
            </a:r>
            <a:endParaRPr lang="en-US" sz="1600" dirty="0"/>
          </a:p>
          <a:p>
            <a:endParaRPr lang="en-US" sz="105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[1] 0.76486853 0.80608190 0.73900957 0.67081218 0.08726013</a:t>
            </a:r>
          </a:p>
          <a:p>
            <a:endParaRPr lang="en-US" sz="105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Sample </a:t>
            </a:r>
            <a:r>
              <a:rPr lang="en-US" sz="2000" dirty="0" err="1">
                <a:latin typeface="Times New Roman" panose="02020603050405020304" pitchFamily="18" charset="0"/>
                <a:cs typeface="Times New Roman" panose="02020603050405020304" pitchFamily="18" charset="0"/>
              </a:rPr>
              <a:t>data.frame</a:t>
            </a:r>
            <a:endParaRPr lang="en-US" sz="2000" dirty="0">
              <a:latin typeface="Times New Roman" panose="02020603050405020304" pitchFamily="18" charset="0"/>
              <a:cs typeface="Times New Roman" panose="02020603050405020304" pitchFamily="18" charset="0"/>
            </a:endParaRPr>
          </a:p>
          <a:p>
            <a:endParaRPr lang="en-US" sz="10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1</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nrow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iris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3</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a:t>
            </a:r>
            <a:r>
              <a:rPr lang="en-US" sz="1600" b="1" dirty="0">
                <a:solidFill>
                  <a:srgbClr val="000080"/>
                </a:solidFill>
                <a:latin typeface="Courier New" panose="02070309020205020404" pitchFamily="49" charset="0"/>
              </a:rPr>
              <a:t>]</a:t>
            </a:r>
            <a:endParaRPr lang="en-US" sz="1600" dirty="0"/>
          </a:p>
          <a:p>
            <a:endParaRPr lang="en-US" sz="1200" dirty="0">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Sepal.Length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Sepal.Width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Petal.Length</a:t>
            </a:r>
            <a:r>
              <a:rPr lang="en-US" sz="1400" dirty="0">
                <a:solidFill>
                  <a:srgbClr val="0070C0"/>
                </a:solidFill>
                <a:latin typeface="Times New Roman" panose="02020603050405020304" pitchFamily="18" charset="0"/>
                <a:cs typeface="Times New Roman" panose="02020603050405020304" pitchFamily="18" charset="0"/>
              </a:rPr>
              <a:t>	</a:t>
            </a:r>
            <a:r>
              <a:rPr lang="en-US" sz="1400" dirty="0" err="1">
                <a:solidFill>
                  <a:srgbClr val="0070C0"/>
                </a:solidFill>
                <a:latin typeface="Times New Roman" panose="02020603050405020304" pitchFamily="18" charset="0"/>
                <a:cs typeface="Times New Roman" panose="02020603050405020304" pitchFamily="18" charset="0"/>
              </a:rPr>
              <a:t>Petal.Width</a:t>
            </a:r>
            <a:r>
              <a:rPr lang="en-US" sz="1400" dirty="0">
                <a:solidFill>
                  <a:srgbClr val="0070C0"/>
                </a:solidFill>
                <a:latin typeface="Times New Roman" panose="02020603050405020304" pitchFamily="18" charset="0"/>
                <a:cs typeface="Times New Roman" panose="02020603050405020304" pitchFamily="18" charset="0"/>
              </a:rPr>
              <a:t>	Species</a:t>
            </a:r>
          </a:p>
          <a:p>
            <a:r>
              <a:rPr lang="en-US" sz="1400" dirty="0">
                <a:solidFill>
                  <a:srgbClr val="0070C0"/>
                </a:solidFill>
                <a:latin typeface="Times New Roman" panose="02020603050405020304" pitchFamily="18" charset="0"/>
                <a:cs typeface="Times New Roman" panose="02020603050405020304" pitchFamily="18" charset="0"/>
              </a:rPr>
              <a:t>26          	 5.0         	3.0          	1.6         	0.2     	</a:t>
            </a:r>
            <a:r>
              <a:rPr lang="en-US" sz="1400" dirty="0" err="1">
                <a:solidFill>
                  <a:srgbClr val="0070C0"/>
                </a:solidFill>
                <a:latin typeface="Times New Roman" panose="02020603050405020304" pitchFamily="18" charset="0"/>
                <a:cs typeface="Times New Roman" panose="02020603050405020304" pitchFamily="18" charset="0"/>
              </a:rPr>
              <a:t>setosa</a:t>
            </a:r>
            <a:endParaRPr lang="en-US" sz="1400"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131          	7.4         	2.8          	6.1         	1.9  	</a:t>
            </a:r>
            <a:r>
              <a:rPr lang="en-US" sz="1400" dirty="0" err="1">
                <a:solidFill>
                  <a:srgbClr val="0070C0"/>
                </a:solidFill>
                <a:latin typeface="Times New Roman" panose="02020603050405020304" pitchFamily="18" charset="0"/>
                <a:cs typeface="Times New Roman" panose="02020603050405020304" pitchFamily="18" charset="0"/>
              </a:rPr>
              <a:t>virginica</a:t>
            </a:r>
            <a:endParaRPr lang="en-US" sz="1400" dirty="0">
              <a:solidFill>
                <a:srgbClr val="0070C0"/>
              </a:solidFill>
              <a:latin typeface="Times New Roman" panose="02020603050405020304" pitchFamily="18" charset="0"/>
              <a:cs typeface="Times New Roman" panose="02020603050405020304" pitchFamily="18" charset="0"/>
            </a:endParaRPr>
          </a:p>
          <a:p>
            <a:r>
              <a:rPr lang="en-US" sz="1400" dirty="0">
                <a:solidFill>
                  <a:srgbClr val="0070C0"/>
                </a:solidFill>
                <a:latin typeface="Times New Roman" panose="02020603050405020304" pitchFamily="18" charset="0"/>
                <a:cs typeface="Times New Roman" panose="02020603050405020304" pitchFamily="18" charset="0"/>
              </a:rPr>
              <a:t>66          	 6.7        	3.1          	4.4         	1.4 	versicolor</a:t>
            </a:r>
          </a:p>
          <a:p>
            <a:endParaRPr lang="en-US" sz="1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replacement</a:t>
            </a:r>
          </a:p>
          <a:p>
            <a:endParaRPr lang="en-US" sz="1000" dirty="0">
              <a:latin typeface="Times New Roman" panose="02020603050405020304" pitchFamily="18" charset="0"/>
              <a:cs typeface="Times New Roman" panose="02020603050405020304" pitchFamily="18" charset="0"/>
            </a:endParaRPr>
          </a:p>
          <a:p>
            <a:r>
              <a:rPr lang="en-US" sz="1600" dirty="0">
                <a:solidFill>
                  <a:srgbClr val="8000FF"/>
                </a:solidFill>
                <a:latin typeface="Courier New" panose="02070309020205020404" pitchFamily="49" charset="0"/>
              </a:rPr>
              <a:t>sample</a:t>
            </a:r>
            <a:r>
              <a:rPr lang="en-US" sz="1600" b="1" dirty="0">
                <a:solidFill>
                  <a:srgbClr val="000080"/>
                </a:solidFill>
                <a:latin typeface="Courier New" panose="02070309020205020404" pitchFamily="49" charset="0"/>
              </a:rPr>
              <a:t>(</a:t>
            </a:r>
            <a:r>
              <a:rPr lang="en-US" sz="1600" dirty="0">
                <a:solidFill>
                  <a:srgbClr val="8000FF"/>
                </a:solidFill>
                <a:latin typeface="Courier New" panose="02070309020205020404" pitchFamily="49" charset="0"/>
              </a:rPr>
              <a:t>c</a:t>
            </a:r>
            <a:r>
              <a:rPr lang="en-US" sz="1600" b="1" dirty="0">
                <a:solidFill>
                  <a:srgbClr val="000080"/>
                </a:solidFill>
                <a:latin typeface="Courier New" panose="02070309020205020404" pitchFamily="49" charset="0"/>
              </a:rPr>
              <a:t>(</a:t>
            </a:r>
            <a:r>
              <a:rPr lang="en-US" sz="1600" dirty="0">
                <a:solidFill>
                  <a:srgbClr val="808080"/>
                </a:solidFill>
                <a:latin typeface="Courier New" panose="02070309020205020404" pitchFamily="49" charset="0"/>
              </a:rPr>
              <a:t>"A"</a:t>
            </a:r>
            <a:r>
              <a:rPr lang="en-US" sz="1600" dirty="0">
                <a:solidFill>
                  <a:srgbClr val="000000"/>
                </a:solidFill>
                <a:latin typeface="Courier New" panose="02070309020205020404" pitchFamily="49" charset="0"/>
              </a:rPr>
              <a:t>, </a:t>
            </a:r>
            <a:r>
              <a:rPr lang="en-US" sz="1600" dirty="0">
                <a:solidFill>
                  <a:srgbClr val="808080"/>
                </a:solidFill>
                <a:latin typeface="Courier New" panose="02070309020205020404" pitchFamily="49" charset="0"/>
              </a:rPr>
              <a:t>"B"</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a:solidFill>
                  <a:srgbClr val="FF8000"/>
                </a:solidFill>
                <a:latin typeface="Courier New" panose="02070309020205020404" pitchFamily="49" charset="0"/>
              </a:rPr>
              <a:t>10</a:t>
            </a:r>
            <a:r>
              <a:rPr lang="en-US" sz="1600" dirty="0">
                <a:solidFill>
                  <a:srgbClr val="000000"/>
                </a:solidFill>
                <a:latin typeface="Courier New" panose="02070309020205020404" pitchFamily="49" charset="0"/>
              </a:rPr>
              <a:t>, replace </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b="1" dirty="0">
                <a:solidFill>
                  <a:srgbClr val="0000FF"/>
                </a:solidFill>
                <a:latin typeface="Courier New" panose="02070309020205020404" pitchFamily="49" charset="0"/>
              </a:rPr>
              <a:t>TRUE</a:t>
            </a:r>
            <a:r>
              <a:rPr lang="en-US" sz="1600" b="1" dirty="0">
                <a:solidFill>
                  <a:srgbClr val="000080"/>
                </a:solidFill>
                <a:latin typeface="Courier New" panose="02070309020205020404" pitchFamily="49" charset="0"/>
              </a:rPr>
              <a:t>)</a:t>
            </a:r>
          </a:p>
          <a:p>
            <a:endParaRPr lang="en-US" sz="1000" dirty="0"/>
          </a:p>
          <a:p>
            <a:r>
              <a:rPr lang="en-US" sz="1400" dirty="0">
                <a:solidFill>
                  <a:srgbClr val="0070C0"/>
                </a:solidFill>
                <a:latin typeface="Times New Roman" panose="02020603050405020304" pitchFamily="18" charset="0"/>
                <a:cs typeface="Times New Roman" panose="02020603050405020304" pitchFamily="18" charset="0"/>
              </a:rPr>
              <a:t>[1] 5 1 5 1 5 1 1 1 5 1</a:t>
            </a:r>
          </a:p>
        </p:txBody>
      </p:sp>
    </p:spTree>
    <p:extLst>
      <p:ext uri="{BB962C8B-B14F-4D97-AF65-F5344CB8AC3E}">
        <p14:creationId xmlns:p14="http://schemas.microsoft.com/office/powerpoint/2010/main" val="37755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8627633" cy="4572000"/>
          </a:xfrm>
          <a:solidFill>
            <a:schemeClr val="accent5">
              <a:lumMod val="40000"/>
              <a:lumOff val="60000"/>
              <a:alpha val="30000"/>
            </a:schemeClr>
          </a:solidFill>
          <a:scene3d>
            <a:camera prst="orthographicFront"/>
            <a:lightRig rig="threePt" dir="t"/>
          </a:scene3d>
          <a:sp3d>
            <a:bevelT/>
          </a:sp3d>
        </p:spPr>
        <p:txBody>
          <a:bodyPr>
            <a:noAutofit/>
          </a:bodyPr>
          <a:lstStyle/>
          <a:p>
            <a:r>
              <a:rPr lang="en-US" sz="4000" dirty="0">
                <a:latin typeface="Times New Roman" panose="02020603050405020304" pitchFamily="18" charset="0"/>
                <a:cs typeface="Times New Roman" panose="02020603050405020304" pitchFamily="18" charset="0"/>
              </a:rPr>
              <a:t>Spatial Analysis in R: An introduction to data manipulation, spatial data analysis and statistical modeling </a:t>
            </a:r>
            <a:br>
              <a:rPr lang="en-US" sz="400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list, matrices and table</a:t>
            </a:r>
            <a:br>
              <a:rPr lang="en-US" sz="32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4" name="AutoShape 2" descr="Image result for university of wyoming"/>
          <p:cNvSpPr>
            <a:spLocks noChangeAspect="1" noChangeArrowheads="1"/>
          </p:cNvSpPr>
          <p:nvPr/>
        </p:nvSpPr>
        <p:spPr bwMode="auto">
          <a:xfrm>
            <a:off x="155575" y="-731838"/>
            <a:ext cx="1524000" cy="152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4690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9495</TotalTime>
  <Words>9710</Words>
  <Application>Microsoft Office PowerPoint</Application>
  <PresentationFormat>On-screen Show (4:3)</PresentationFormat>
  <Paragraphs>1224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Cambria Math</vt:lpstr>
      <vt:lpstr>Courier New</vt:lpstr>
      <vt:lpstr>Times New Roman</vt:lpstr>
      <vt:lpstr>Office Theme</vt:lpstr>
      <vt:lpstr>Spatial Analysis in R: An introduction to data manipulation, spatial data analysis and statistical modeling  </vt:lpstr>
      <vt:lpstr>Spatial Analysis in R: An introduction to data manipulation, spatial data analysis and statistical modeling   vector, data.frame and sampling </vt:lpstr>
      <vt:lpstr>PowerPoint Presentation</vt:lpstr>
      <vt:lpstr>PowerPoint Presentation</vt:lpstr>
      <vt:lpstr>PowerPoint Presentation</vt:lpstr>
      <vt:lpstr>PowerPoint Presentation</vt:lpstr>
      <vt:lpstr>PowerPoint Presentation</vt:lpstr>
      <vt:lpstr>PowerPoint Presentation</vt:lpstr>
      <vt:lpstr>Spatial Analysis in R: An introduction to data manipulation, spatial data analysis and statistical modeling   list, matrices and table </vt:lpstr>
      <vt:lpstr>PowerPoint Presentation</vt:lpstr>
      <vt:lpstr>PowerPoint Presentation</vt:lpstr>
      <vt:lpstr>PowerPoint Presentation</vt:lpstr>
      <vt:lpstr>PowerPoint Presentation</vt:lpstr>
      <vt:lpstr>PowerPoint Presentation</vt:lpstr>
      <vt:lpstr>PowerPoint Presentation</vt:lpstr>
      <vt:lpstr>Spatial Analysis in R: An introduction to data manipulation, spatial data analysis and statistical modeling   No Data, object classes, methods </vt:lpstr>
      <vt:lpstr>PowerPoint Presentation</vt:lpstr>
      <vt:lpstr>PowerPoint Presentation</vt:lpstr>
      <vt:lpstr>PowerPoint Presentation</vt:lpstr>
      <vt:lpstr>PowerPoint Presentation</vt:lpstr>
      <vt:lpstr>Spatial Analysis in R: An introduction to data manipulation, spatial data analysis and statistical modeling   loops, apply and functions  </vt:lpstr>
      <vt:lpstr>PowerPoint Presentation</vt:lpstr>
      <vt:lpstr>PowerPoint Presentation</vt:lpstr>
      <vt:lpstr>PowerPoint Presentation</vt:lpstr>
      <vt:lpstr>PowerPoint Presentation</vt:lpstr>
      <vt:lpstr>PowerPoint Presentation</vt:lpstr>
      <vt:lpstr>Spatial Analysis in R: An introduction to data manipulation, spatial data analysis and statistical modeling   file manipulation  </vt:lpstr>
      <vt:lpstr>PowerPoint Presentation</vt:lpstr>
      <vt:lpstr>PowerPoint Presentation</vt:lpstr>
      <vt:lpstr>Spatial Analysis in R: An introduction to data manipulation, spatial data analysis and statistical modeling   spatial object structures, import/export of spatial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Spatial Analysis in R: An introduction to data manipulation, spatial data analysis and statistical modeling   Exercises – writing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Nature Conservancy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jevans</dc:creator>
  <cp:lastModifiedBy>Jeffrey Evans</cp:lastModifiedBy>
  <cp:revision>1350</cp:revision>
  <dcterms:created xsi:type="dcterms:W3CDTF">2015-09-30T15:53:06Z</dcterms:created>
  <dcterms:modified xsi:type="dcterms:W3CDTF">2022-05-09T19:21:27Z</dcterms:modified>
</cp:coreProperties>
</file>