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47" r:id="rId2"/>
    <p:sldId id="390" r:id="rId3"/>
    <p:sldId id="391" r:id="rId4"/>
    <p:sldId id="262" r:id="rId5"/>
    <p:sldId id="292" r:id="rId6"/>
    <p:sldId id="444" r:id="rId7"/>
    <p:sldId id="446" r:id="rId8"/>
    <p:sldId id="445" r:id="rId9"/>
    <p:sldId id="388" r:id="rId10"/>
    <p:sldId id="448" r:id="rId11"/>
    <p:sldId id="436" r:id="rId12"/>
    <p:sldId id="437" r:id="rId13"/>
    <p:sldId id="438" r:id="rId14"/>
    <p:sldId id="43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1" autoAdjust="0"/>
    <p:restoredTop sz="94681" autoAdjust="0"/>
  </p:normalViewPr>
  <p:slideViewPr>
    <p:cSldViewPr snapToGrid="0">
      <p:cViewPr varScale="1">
        <p:scale>
          <a:sx n="79" d="100"/>
          <a:sy n="79" d="100"/>
        </p:scale>
        <p:origin x="83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32B4F-6596-4C75-91A2-68E220B74BF8}" type="doc">
      <dgm:prSet loTypeId="urn:microsoft.com/office/officeart/2005/8/layout/vList4#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BE97D-35C0-4E01-B9E9-5BC6748D7BAE}">
      <dgm:prSet phldrT="[Text]" custT="1"/>
      <dgm:spPr/>
      <dgm:t>
        <a:bodyPr/>
        <a:lstStyle/>
        <a:p>
          <a:r>
            <a:rPr lang="en-US" sz="3200" dirty="0">
              <a:latin typeface="Garamond" pitchFamily="18" charset="0"/>
            </a:rPr>
            <a:t>Binary level</a:t>
          </a:r>
        </a:p>
      </dgm:t>
    </dgm:pt>
    <dgm:pt modelId="{7C0B7160-9C89-432A-A91F-2386116B32AE}" type="parTrans" cxnId="{CD7702AF-8480-4B09-93BF-7F51699B9C49}">
      <dgm:prSet/>
      <dgm:spPr/>
      <dgm:t>
        <a:bodyPr/>
        <a:lstStyle/>
        <a:p>
          <a:endParaRPr lang="en-US"/>
        </a:p>
      </dgm:t>
    </dgm:pt>
    <dgm:pt modelId="{3F6B8CCD-7E00-45F0-8096-4CA4B1152DDA}" type="sibTrans" cxnId="{CD7702AF-8480-4B09-93BF-7F51699B9C49}">
      <dgm:prSet/>
      <dgm:spPr/>
      <dgm:t>
        <a:bodyPr/>
        <a:lstStyle/>
        <a:p>
          <a:endParaRPr lang="en-US"/>
        </a:p>
      </dgm:t>
    </dgm:pt>
    <dgm:pt modelId="{5491F447-F61D-4F06-91E1-D73F5C21233E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Two class</a:t>
          </a:r>
        </a:p>
      </dgm:t>
    </dgm:pt>
    <dgm:pt modelId="{373C1890-05D1-403B-ABAE-FE42E48EF657}" type="parTrans" cxnId="{DC8CE4D4-23D6-4354-870E-47B75F8477BE}">
      <dgm:prSet/>
      <dgm:spPr/>
      <dgm:t>
        <a:bodyPr/>
        <a:lstStyle/>
        <a:p>
          <a:endParaRPr lang="en-US"/>
        </a:p>
      </dgm:t>
    </dgm:pt>
    <dgm:pt modelId="{EC344CBC-DAA5-4E2F-98C6-0D08E6756D95}" type="sibTrans" cxnId="{DC8CE4D4-23D6-4354-870E-47B75F8477BE}">
      <dgm:prSet/>
      <dgm:spPr/>
      <dgm:t>
        <a:bodyPr/>
        <a:lstStyle/>
        <a:p>
          <a:endParaRPr lang="en-US"/>
        </a:p>
      </dgm:t>
    </dgm:pt>
    <dgm:pt modelId="{6708330D-A026-48AE-B240-526FD2B99E86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Broad scale</a:t>
          </a:r>
        </a:p>
      </dgm:t>
    </dgm:pt>
    <dgm:pt modelId="{6F288BE1-96C7-4ADA-A3B8-9A8F0DFA2BF5}" type="parTrans" cxnId="{7DF0F43F-643D-4A0B-9C08-0E8CDDE14EDA}">
      <dgm:prSet/>
      <dgm:spPr/>
      <dgm:t>
        <a:bodyPr/>
        <a:lstStyle/>
        <a:p>
          <a:endParaRPr lang="en-US"/>
        </a:p>
      </dgm:t>
    </dgm:pt>
    <dgm:pt modelId="{632DE985-976D-4CBB-93D5-FBEFCA634B4D}" type="sibTrans" cxnId="{7DF0F43F-643D-4A0B-9C08-0E8CDDE14EDA}">
      <dgm:prSet/>
      <dgm:spPr/>
      <dgm:t>
        <a:bodyPr/>
        <a:lstStyle/>
        <a:p>
          <a:endParaRPr lang="en-US"/>
        </a:p>
      </dgm:t>
    </dgm:pt>
    <dgm:pt modelId="{F811E7E6-3C65-4C7F-AD3C-132948F83A24}">
      <dgm:prSet phldrT="[Text]" custT="1"/>
      <dgm:spPr/>
      <dgm:t>
        <a:bodyPr/>
        <a:lstStyle/>
        <a:p>
          <a:r>
            <a:rPr lang="en-US" sz="3200" dirty="0">
              <a:latin typeface="Garamond" pitchFamily="18" charset="0"/>
            </a:rPr>
            <a:t>Multi-class level</a:t>
          </a:r>
        </a:p>
      </dgm:t>
    </dgm:pt>
    <dgm:pt modelId="{0E473A56-3F8E-4DDE-AA1A-389AF0F15CBC}" type="parTrans" cxnId="{E2D32B25-9A06-491C-A09C-4506D64F3AEB}">
      <dgm:prSet/>
      <dgm:spPr/>
      <dgm:t>
        <a:bodyPr/>
        <a:lstStyle/>
        <a:p>
          <a:endParaRPr lang="en-US"/>
        </a:p>
      </dgm:t>
    </dgm:pt>
    <dgm:pt modelId="{6F23782E-15BC-419D-ABD9-AC12C15D25CF}" type="sibTrans" cxnId="{E2D32B25-9A06-491C-A09C-4506D64F3AEB}">
      <dgm:prSet/>
      <dgm:spPr/>
      <dgm:t>
        <a:bodyPr/>
        <a:lstStyle/>
        <a:p>
          <a:endParaRPr lang="en-US"/>
        </a:p>
      </dgm:t>
    </dgm:pt>
    <dgm:pt modelId="{FC24F7BB-4818-4984-B03C-5671F1D7A0D6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Nominal measurement scale</a:t>
          </a:r>
        </a:p>
      </dgm:t>
    </dgm:pt>
    <dgm:pt modelId="{585E7063-2A5F-4E55-B44D-A8FCD05C064A}" type="parTrans" cxnId="{B20E1EA5-4A16-4FB2-B089-8E048134C988}">
      <dgm:prSet/>
      <dgm:spPr/>
      <dgm:t>
        <a:bodyPr/>
        <a:lstStyle/>
        <a:p>
          <a:endParaRPr lang="en-US"/>
        </a:p>
      </dgm:t>
    </dgm:pt>
    <dgm:pt modelId="{36679417-71D2-4619-B95E-50E43FD51C38}" type="sibTrans" cxnId="{B20E1EA5-4A16-4FB2-B089-8E048134C988}">
      <dgm:prSet/>
      <dgm:spPr/>
      <dgm:t>
        <a:bodyPr/>
        <a:lstStyle/>
        <a:p>
          <a:endParaRPr lang="en-US"/>
        </a:p>
      </dgm:t>
    </dgm:pt>
    <dgm:pt modelId="{BF936E35-F44C-4A3E-A836-2608BE74DC6E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Mid-scale</a:t>
          </a:r>
        </a:p>
      </dgm:t>
    </dgm:pt>
    <dgm:pt modelId="{37051822-A199-4B39-899C-A686371733ED}" type="parTrans" cxnId="{AE5DF64F-5CEC-451F-8538-5269B91EF14A}">
      <dgm:prSet/>
      <dgm:spPr/>
      <dgm:t>
        <a:bodyPr/>
        <a:lstStyle/>
        <a:p>
          <a:endParaRPr lang="en-US"/>
        </a:p>
      </dgm:t>
    </dgm:pt>
    <dgm:pt modelId="{886A20E3-D891-4F52-824D-BCBBD2CE5392}" type="sibTrans" cxnId="{AE5DF64F-5CEC-451F-8538-5269B91EF14A}">
      <dgm:prSet/>
      <dgm:spPr/>
      <dgm:t>
        <a:bodyPr/>
        <a:lstStyle/>
        <a:p>
          <a:endParaRPr lang="en-US"/>
        </a:p>
      </dgm:t>
    </dgm:pt>
    <dgm:pt modelId="{682BE3E7-24CE-404F-95F5-B00AC031B5DD}">
      <dgm:prSet phldrT="[Text]" custT="1"/>
      <dgm:spPr/>
      <dgm:t>
        <a:bodyPr/>
        <a:lstStyle/>
        <a:p>
          <a:r>
            <a:rPr lang="en-US" sz="3200" dirty="0">
              <a:latin typeface="Garamond" pitchFamily="18" charset="0"/>
            </a:rPr>
            <a:t>Gradient level</a:t>
          </a:r>
        </a:p>
      </dgm:t>
    </dgm:pt>
    <dgm:pt modelId="{CDCA73A0-9655-43A2-BB46-F6C6ECC10FE9}" type="parTrans" cxnId="{A86B6719-7AC2-4779-9786-2A2DF6A423D0}">
      <dgm:prSet/>
      <dgm:spPr/>
      <dgm:t>
        <a:bodyPr/>
        <a:lstStyle/>
        <a:p>
          <a:endParaRPr lang="en-US"/>
        </a:p>
      </dgm:t>
    </dgm:pt>
    <dgm:pt modelId="{240A8172-9B15-4A9B-9636-46B09F085450}" type="sibTrans" cxnId="{A86B6719-7AC2-4779-9786-2A2DF6A423D0}">
      <dgm:prSet/>
      <dgm:spPr/>
      <dgm:t>
        <a:bodyPr/>
        <a:lstStyle/>
        <a:p>
          <a:endParaRPr lang="en-US"/>
        </a:p>
      </dgm:t>
    </dgm:pt>
    <dgm:pt modelId="{111724BC-1582-4D56-8EF7-8B130A1753BF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Fine scale</a:t>
          </a:r>
        </a:p>
      </dgm:t>
    </dgm:pt>
    <dgm:pt modelId="{BEE6A633-352B-45B8-9333-0E4A6217E6FD}" type="sibTrans" cxnId="{581ECB36-DB04-4A1A-BBC4-9E44C90F20C8}">
      <dgm:prSet/>
      <dgm:spPr/>
      <dgm:t>
        <a:bodyPr/>
        <a:lstStyle/>
        <a:p>
          <a:endParaRPr lang="en-US"/>
        </a:p>
      </dgm:t>
    </dgm:pt>
    <dgm:pt modelId="{CEACF03E-B3BE-4CBA-9BE0-33402CF4DCD6}" type="parTrans" cxnId="{581ECB36-DB04-4A1A-BBC4-9E44C90F20C8}">
      <dgm:prSet/>
      <dgm:spPr/>
      <dgm:t>
        <a:bodyPr/>
        <a:lstStyle/>
        <a:p>
          <a:endParaRPr lang="en-US"/>
        </a:p>
      </dgm:t>
    </dgm:pt>
    <dgm:pt modelId="{996B6F4F-62D2-47BA-B54A-C2864535457E}">
      <dgm:prSet phldrT="[Text]" custT="1"/>
      <dgm:spPr/>
      <dgm:t>
        <a:bodyPr/>
        <a:lstStyle/>
        <a:p>
          <a:r>
            <a:rPr lang="en-US" sz="2800" dirty="0">
              <a:latin typeface="Garamond" pitchFamily="18" charset="0"/>
            </a:rPr>
            <a:t>Continuous measurement scale</a:t>
          </a:r>
        </a:p>
      </dgm:t>
    </dgm:pt>
    <dgm:pt modelId="{F90DBF7E-9BAB-4896-B871-438ACB1A3D79}" type="sibTrans" cxnId="{71680BEB-97AE-4F6F-8036-C8CF4B291037}">
      <dgm:prSet/>
      <dgm:spPr/>
      <dgm:t>
        <a:bodyPr/>
        <a:lstStyle/>
        <a:p>
          <a:endParaRPr lang="en-US"/>
        </a:p>
      </dgm:t>
    </dgm:pt>
    <dgm:pt modelId="{47642165-6E58-4B8F-B532-3E5F9DFD6662}" type="parTrans" cxnId="{71680BEB-97AE-4F6F-8036-C8CF4B291037}">
      <dgm:prSet/>
      <dgm:spPr/>
      <dgm:t>
        <a:bodyPr/>
        <a:lstStyle/>
        <a:p>
          <a:endParaRPr lang="en-US"/>
        </a:p>
      </dgm:t>
    </dgm:pt>
    <dgm:pt modelId="{11B01C84-66BA-45BD-87CE-D6D527303E99}" type="pres">
      <dgm:prSet presAssocID="{00832B4F-6596-4C75-91A2-68E220B74BF8}" presName="linear" presStyleCnt="0">
        <dgm:presLayoutVars>
          <dgm:dir/>
          <dgm:resizeHandles val="exact"/>
        </dgm:presLayoutVars>
      </dgm:prSet>
      <dgm:spPr/>
    </dgm:pt>
    <dgm:pt modelId="{1D94075C-D927-4DB5-BA75-174F1E89ED29}" type="pres">
      <dgm:prSet presAssocID="{8D0BE97D-35C0-4E01-B9E9-5BC6748D7BAE}" presName="comp" presStyleCnt="0"/>
      <dgm:spPr/>
    </dgm:pt>
    <dgm:pt modelId="{6252D9FE-88AD-4FA0-ABD6-F5A529891AE4}" type="pres">
      <dgm:prSet presAssocID="{8D0BE97D-35C0-4E01-B9E9-5BC6748D7BAE}" presName="box" presStyleLbl="node1" presStyleIdx="0" presStyleCnt="3"/>
      <dgm:spPr/>
    </dgm:pt>
    <dgm:pt modelId="{293640FB-DB65-4E97-ABE4-5504087EB5E1}" type="pres">
      <dgm:prSet presAssocID="{8D0BE97D-35C0-4E01-B9E9-5BC6748D7BAE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BD4797F8-FD3C-405D-A66F-8E89B0BA9E4E}" type="pres">
      <dgm:prSet presAssocID="{8D0BE97D-35C0-4E01-B9E9-5BC6748D7BAE}" presName="text" presStyleLbl="node1" presStyleIdx="0" presStyleCnt="3">
        <dgm:presLayoutVars>
          <dgm:bulletEnabled val="1"/>
        </dgm:presLayoutVars>
      </dgm:prSet>
      <dgm:spPr/>
    </dgm:pt>
    <dgm:pt modelId="{884B8893-6454-4550-9412-FB524D2CEB39}" type="pres">
      <dgm:prSet presAssocID="{3F6B8CCD-7E00-45F0-8096-4CA4B1152DDA}" presName="spacer" presStyleCnt="0"/>
      <dgm:spPr/>
    </dgm:pt>
    <dgm:pt modelId="{719DA968-01DF-4A9A-A536-6A553BB9EA81}" type="pres">
      <dgm:prSet presAssocID="{F811E7E6-3C65-4C7F-AD3C-132948F83A24}" presName="comp" presStyleCnt="0"/>
      <dgm:spPr/>
    </dgm:pt>
    <dgm:pt modelId="{664FC1C2-F1F1-4AE5-B866-35D9AACF6E0D}" type="pres">
      <dgm:prSet presAssocID="{F811E7E6-3C65-4C7F-AD3C-132948F83A24}" presName="box" presStyleLbl="node1" presStyleIdx="1" presStyleCnt="3"/>
      <dgm:spPr/>
    </dgm:pt>
    <dgm:pt modelId="{20E5D18C-62B5-4290-822E-DC2CB979947B}" type="pres">
      <dgm:prSet presAssocID="{F811E7E6-3C65-4C7F-AD3C-132948F83A24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ABCE3B7-9EF1-4942-9D0E-8CC8DC818E04}" type="pres">
      <dgm:prSet presAssocID="{F811E7E6-3C65-4C7F-AD3C-132948F83A24}" presName="text" presStyleLbl="node1" presStyleIdx="1" presStyleCnt="3">
        <dgm:presLayoutVars>
          <dgm:bulletEnabled val="1"/>
        </dgm:presLayoutVars>
      </dgm:prSet>
      <dgm:spPr/>
    </dgm:pt>
    <dgm:pt modelId="{F20D59D5-B736-4A5A-950C-65A4CC0736A1}" type="pres">
      <dgm:prSet presAssocID="{6F23782E-15BC-419D-ABD9-AC12C15D25CF}" presName="spacer" presStyleCnt="0"/>
      <dgm:spPr/>
    </dgm:pt>
    <dgm:pt modelId="{2CFB3B1C-D78C-4D0B-B017-A512D3A31929}" type="pres">
      <dgm:prSet presAssocID="{682BE3E7-24CE-404F-95F5-B00AC031B5DD}" presName="comp" presStyleCnt="0"/>
      <dgm:spPr/>
    </dgm:pt>
    <dgm:pt modelId="{AE6FC05C-6B2D-4B3D-A75F-EBCE0F73E186}" type="pres">
      <dgm:prSet presAssocID="{682BE3E7-24CE-404F-95F5-B00AC031B5DD}" presName="box" presStyleLbl="node1" presStyleIdx="2" presStyleCnt="3"/>
      <dgm:spPr/>
    </dgm:pt>
    <dgm:pt modelId="{6DC20BE9-51CA-49E7-8F3D-8A8E426939B5}" type="pres">
      <dgm:prSet presAssocID="{682BE3E7-24CE-404F-95F5-B00AC031B5DD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47ABC54F-0F2F-4FAA-836A-DFF9D2DC3FA1}" type="pres">
      <dgm:prSet presAssocID="{682BE3E7-24CE-404F-95F5-B00AC031B5DD}" presName="text" presStyleLbl="node1" presStyleIdx="2" presStyleCnt="3">
        <dgm:presLayoutVars>
          <dgm:bulletEnabled val="1"/>
        </dgm:presLayoutVars>
      </dgm:prSet>
      <dgm:spPr/>
    </dgm:pt>
  </dgm:ptLst>
  <dgm:cxnLst>
    <dgm:cxn modelId="{E63E6F04-1A84-476A-A679-2EDCFBBCAA92}" type="presOf" srcId="{BF936E35-F44C-4A3E-A836-2608BE74DC6E}" destId="{664FC1C2-F1F1-4AE5-B866-35D9AACF6E0D}" srcOrd="0" destOrd="2" presId="urn:microsoft.com/office/officeart/2005/8/layout/vList4#2"/>
    <dgm:cxn modelId="{FA3C6C07-28A0-4E68-B6FD-A75AA6D9D59E}" type="presOf" srcId="{8D0BE97D-35C0-4E01-B9E9-5BC6748D7BAE}" destId="{BD4797F8-FD3C-405D-A66F-8E89B0BA9E4E}" srcOrd="1" destOrd="0" presId="urn:microsoft.com/office/officeart/2005/8/layout/vList4#2"/>
    <dgm:cxn modelId="{A86B6719-7AC2-4779-9786-2A2DF6A423D0}" srcId="{00832B4F-6596-4C75-91A2-68E220B74BF8}" destId="{682BE3E7-24CE-404F-95F5-B00AC031B5DD}" srcOrd="2" destOrd="0" parTransId="{CDCA73A0-9655-43A2-BB46-F6C6ECC10FE9}" sibTransId="{240A8172-9B15-4A9B-9636-46B09F085450}"/>
    <dgm:cxn modelId="{E2D32B25-9A06-491C-A09C-4506D64F3AEB}" srcId="{00832B4F-6596-4C75-91A2-68E220B74BF8}" destId="{F811E7E6-3C65-4C7F-AD3C-132948F83A24}" srcOrd="1" destOrd="0" parTransId="{0E473A56-3F8E-4DDE-AA1A-389AF0F15CBC}" sibTransId="{6F23782E-15BC-419D-ABD9-AC12C15D25CF}"/>
    <dgm:cxn modelId="{C9F0112B-39E8-4A16-8B51-6FD62B9F9824}" type="presOf" srcId="{996B6F4F-62D2-47BA-B54A-C2864535457E}" destId="{47ABC54F-0F2F-4FAA-836A-DFF9D2DC3FA1}" srcOrd="1" destOrd="1" presId="urn:microsoft.com/office/officeart/2005/8/layout/vList4#2"/>
    <dgm:cxn modelId="{3930292E-3579-4B14-BC8E-5F1890851CCB}" type="presOf" srcId="{6708330D-A026-48AE-B240-526FD2B99E86}" destId="{6252D9FE-88AD-4FA0-ABD6-F5A529891AE4}" srcOrd="0" destOrd="2" presId="urn:microsoft.com/office/officeart/2005/8/layout/vList4#2"/>
    <dgm:cxn modelId="{F457C82F-AB2C-4F26-9B2F-C3476DF7A1CC}" type="presOf" srcId="{682BE3E7-24CE-404F-95F5-B00AC031B5DD}" destId="{AE6FC05C-6B2D-4B3D-A75F-EBCE0F73E186}" srcOrd="0" destOrd="0" presId="urn:microsoft.com/office/officeart/2005/8/layout/vList4#2"/>
    <dgm:cxn modelId="{2AC56131-2DE3-452B-9DFB-3D9CF79943E4}" type="presOf" srcId="{5491F447-F61D-4F06-91E1-D73F5C21233E}" destId="{BD4797F8-FD3C-405D-A66F-8E89B0BA9E4E}" srcOrd="1" destOrd="1" presId="urn:microsoft.com/office/officeart/2005/8/layout/vList4#2"/>
    <dgm:cxn modelId="{3B327E32-504F-4616-AD73-BD26BAD2617D}" type="presOf" srcId="{F811E7E6-3C65-4C7F-AD3C-132948F83A24}" destId="{664FC1C2-F1F1-4AE5-B866-35D9AACF6E0D}" srcOrd="0" destOrd="0" presId="urn:microsoft.com/office/officeart/2005/8/layout/vList4#2"/>
    <dgm:cxn modelId="{581ECB36-DB04-4A1A-BBC4-9E44C90F20C8}" srcId="{682BE3E7-24CE-404F-95F5-B00AC031B5DD}" destId="{111724BC-1582-4D56-8EF7-8B130A1753BF}" srcOrd="1" destOrd="0" parTransId="{CEACF03E-B3BE-4CBA-9BE0-33402CF4DCD6}" sibTransId="{BEE6A633-352B-45B8-9333-0E4A6217E6FD}"/>
    <dgm:cxn modelId="{7DF0F43F-643D-4A0B-9C08-0E8CDDE14EDA}" srcId="{8D0BE97D-35C0-4E01-B9E9-5BC6748D7BAE}" destId="{6708330D-A026-48AE-B240-526FD2B99E86}" srcOrd="1" destOrd="0" parTransId="{6F288BE1-96C7-4ADA-A3B8-9A8F0DFA2BF5}" sibTransId="{632DE985-976D-4CBB-93D5-FBEFCA634B4D}"/>
    <dgm:cxn modelId="{AE5DF64F-5CEC-451F-8538-5269B91EF14A}" srcId="{F811E7E6-3C65-4C7F-AD3C-132948F83A24}" destId="{BF936E35-F44C-4A3E-A836-2608BE74DC6E}" srcOrd="1" destOrd="0" parTransId="{37051822-A199-4B39-899C-A686371733ED}" sibTransId="{886A20E3-D891-4F52-824D-BCBBD2CE5392}"/>
    <dgm:cxn modelId="{0A024C56-698C-4BC5-B8EE-23F88F77588F}" type="presOf" srcId="{BF936E35-F44C-4A3E-A836-2608BE74DC6E}" destId="{EABCE3B7-9EF1-4942-9D0E-8CC8DC818E04}" srcOrd="1" destOrd="2" presId="urn:microsoft.com/office/officeart/2005/8/layout/vList4#2"/>
    <dgm:cxn modelId="{FE16E359-2D05-4039-9D94-9A30585D4F97}" type="presOf" srcId="{996B6F4F-62D2-47BA-B54A-C2864535457E}" destId="{AE6FC05C-6B2D-4B3D-A75F-EBCE0F73E186}" srcOrd="0" destOrd="1" presId="urn:microsoft.com/office/officeart/2005/8/layout/vList4#2"/>
    <dgm:cxn modelId="{E58E1C83-9C17-4002-9D61-38F23BFF656A}" type="presOf" srcId="{FC24F7BB-4818-4984-B03C-5671F1D7A0D6}" destId="{EABCE3B7-9EF1-4942-9D0E-8CC8DC818E04}" srcOrd="1" destOrd="1" presId="urn:microsoft.com/office/officeart/2005/8/layout/vList4#2"/>
    <dgm:cxn modelId="{43BC208B-AD6B-453C-8809-BDAE3AE76C93}" type="presOf" srcId="{00832B4F-6596-4C75-91A2-68E220B74BF8}" destId="{11B01C84-66BA-45BD-87CE-D6D527303E99}" srcOrd="0" destOrd="0" presId="urn:microsoft.com/office/officeart/2005/8/layout/vList4#2"/>
    <dgm:cxn modelId="{E9E4D38F-279E-455E-8911-F4B9A72F85F6}" type="presOf" srcId="{8D0BE97D-35C0-4E01-B9E9-5BC6748D7BAE}" destId="{6252D9FE-88AD-4FA0-ABD6-F5A529891AE4}" srcOrd="0" destOrd="0" presId="urn:microsoft.com/office/officeart/2005/8/layout/vList4#2"/>
    <dgm:cxn modelId="{2E6FC398-66DD-4C08-A96B-CC9C7CEF2E4C}" type="presOf" srcId="{6708330D-A026-48AE-B240-526FD2B99E86}" destId="{BD4797F8-FD3C-405D-A66F-8E89B0BA9E4E}" srcOrd="1" destOrd="2" presId="urn:microsoft.com/office/officeart/2005/8/layout/vList4#2"/>
    <dgm:cxn modelId="{B20E1EA5-4A16-4FB2-B089-8E048134C988}" srcId="{F811E7E6-3C65-4C7F-AD3C-132948F83A24}" destId="{FC24F7BB-4818-4984-B03C-5671F1D7A0D6}" srcOrd="0" destOrd="0" parTransId="{585E7063-2A5F-4E55-B44D-A8FCD05C064A}" sibTransId="{36679417-71D2-4619-B95E-50E43FD51C38}"/>
    <dgm:cxn modelId="{CD7702AF-8480-4B09-93BF-7F51699B9C49}" srcId="{00832B4F-6596-4C75-91A2-68E220B74BF8}" destId="{8D0BE97D-35C0-4E01-B9E9-5BC6748D7BAE}" srcOrd="0" destOrd="0" parTransId="{7C0B7160-9C89-432A-A91F-2386116B32AE}" sibTransId="{3F6B8CCD-7E00-45F0-8096-4CA4B1152DDA}"/>
    <dgm:cxn modelId="{8D2C2EB8-7F97-48D8-AC06-5821D53058BD}" type="presOf" srcId="{111724BC-1582-4D56-8EF7-8B130A1753BF}" destId="{AE6FC05C-6B2D-4B3D-A75F-EBCE0F73E186}" srcOrd="0" destOrd="2" presId="urn:microsoft.com/office/officeart/2005/8/layout/vList4#2"/>
    <dgm:cxn modelId="{FB083AC3-B9E8-42E9-A727-C42F41B84FCF}" type="presOf" srcId="{111724BC-1582-4D56-8EF7-8B130A1753BF}" destId="{47ABC54F-0F2F-4FAA-836A-DFF9D2DC3FA1}" srcOrd="1" destOrd="2" presId="urn:microsoft.com/office/officeart/2005/8/layout/vList4#2"/>
    <dgm:cxn modelId="{DC8CE4D4-23D6-4354-870E-47B75F8477BE}" srcId="{8D0BE97D-35C0-4E01-B9E9-5BC6748D7BAE}" destId="{5491F447-F61D-4F06-91E1-D73F5C21233E}" srcOrd="0" destOrd="0" parTransId="{373C1890-05D1-403B-ABAE-FE42E48EF657}" sibTransId="{EC344CBC-DAA5-4E2F-98C6-0D08E6756D95}"/>
    <dgm:cxn modelId="{57C3AED6-801D-49E7-8386-A1BBDA5FF479}" type="presOf" srcId="{682BE3E7-24CE-404F-95F5-B00AC031B5DD}" destId="{47ABC54F-0F2F-4FAA-836A-DFF9D2DC3FA1}" srcOrd="1" destOrd="0" presId="urn:microsoft.com/office/officeart/2005/8/layout/vList4#2"/>
    <dgm:cxn modelId="{7898B0E7-84BE-437D-AECB-0D6CC4691AE9}" type="presOf" srcId="{5491F447-F61D-4F06-91E1-D73F5C21233E}" destId="{6252D9FE-88AD-4FA0-ABD6-F5A529891AE4}" srcOrd="0" destOrd="1" presId="urn:microsoft.com/office/officeart/2005/8/layout/vList4#2"/>
    <dgm:cxn modelId="{71680BEB-97AE-4F6F-8036-C8CF4B291037}" srcId="{682BE3E7-24CE-404F-95F5-B00AC031B5DD}" destId="{996B6F4F-62D2-47BA-B54A-C2864535457E}" srcOrd="0" destOrd="0" parTransId="{47642165-6E58-4B8F-B532-3E5F9DFD6662}" sibTransId="{F90DBF7E-9BAB-4896-B871-438ACB1A3D79}"/>
    <dgm:cxn modelId="{D605B3ED-F182-48EE-A8AD-BD0A3E38C719}" type="presOf" srcId="{F811E7E6-3C65-4C7F-AD3C-132948F83A24}" destId="{EABCE3B7-9EF1-4942-9D0E-8CC8DC818E04}" srcOrd="1" destOrd="0" presId="urn:microsoft.com/office/officeart/2005/8/layout/vList4#2"/>
    <dgm:cxn modelId="{C7ABACF8-DC6D-4206-B83A-14E01FF9CDD3}" type="presOf" srcId="{FC24F7BB-4818-4984-B03C-5671F1D7A0D6}" destId="{664FC1C2-F1F1-4AE5-B866-35D9AACF6E0D}" srcOrd="0" destOrd="1" presId="urn:microsoft.com/office/officeart/2005/8/layout/vList4#2"/>
    <dgm:cxn modelId="{3A138584-8A0B-4C85-AD35-2FFC7B09D43C}" type="presParOf" srcId="{11B01C84-66BA-45BD-87CE-D6D527303E99}" destId="{1D94075C-D927-4DB5-BA75-174F1E89ED29}" srcOrd="0" destOrd="0" presId="urn:microsoft.com/office/officeart/2005/8/layout/vList4#2"/>
    <dgm:cxn modelId="{22EE7BC7-40A6-4CEA-B5CB-109A1AA78E5B}" type="presParOf" srcId="{1D94075C-D927-4DB5-BA75-174F1E89ED29}" destId="{6252D9FE-88AD-4FA0-ABD6-F5A529891AE4}" srcOrd="0" destOrd="0" presId="urn:microsoft.com/office/officeart/2005/8/layout/vList4#2"/>
    <dgm:cxn modelId="{A3B34F9D-07A0-4E73-864B-60E3A0AA3DD4}" type="presParOf" srcId="{1D94075C-D927-4DB5-BA75-174F1E89ED29}" destId="{293640FB-DB65-4E97-ABE4-5504087EB5E1}" srcOrd="1" destOrd="0" presId="urn:microsoft.com/office/officeart/2005/8/layout/vList4#2"/>
    <dgm:cxn modelId="{BD83EB30-D26E-4EFE-AAB9-489C43659C70}" type="presParOf" srcId="{1D94075C-D927-4DB5-BA75-174F1E89ED29}" destId="{BD4797F8-FD3C-405D-A66F-8E89B0BA9E4E}" srcOrd="2" destOrd="0" presId="urn:microsoft.com/office/officeart/2005/8/layout/vList4#2"/>
    <dgm:cxn modelId="{18058979-4AE4-4A41-B6CB-B5FAD5CC60E9}" type="presParOf" srcId="{11B01C84-66BA-45BD-87CE-D6D527303E99}" destId="{884B8893-6454-4550-9412-FB524D2CEB39}" srcOrd="1" destOrd="0" presId="urn:microsoft.com/office/officeart/2005/8/layout/vList4#2"/>
    <dgm:cxn modelId="{92A2F5DC-0306-4FBE-B211-2140C742F6A2}" type="presParOf" srcId="{11B01C84-66BA-45BD-87CE-D6D527303E99}" destId="{719DA968-01DF-4A9A-A536-6A553BB9EA81}" srcOrd="2" destOrd="0" presId="urn:microsoft.com/office/officeart/2005/8/layout/vList4#2"/>
    <dgm:cxn modelId="{A828EB34-26C8-404C-B6CB-2E1989C3EDE2}" type="presParOf" srcId="{719DA968-01DF-4A9A-A536-6A553BB9EA81}" destId="{664FC1C2-F1F1-4AE5-B866-35D9AACF6E0D}" srcOrd="0" destOrd="0" presId="urn:microsoft.com/office/officeart/2005/8/layout/vList4#2"/>
    <dgm:cxn modelId="{48E2DD23-06BB-447E-B870-432847C6B4C9}" type="presParOf" srcId="{719DA968-01DF-4A9A-A536-6A553BB9EA81}" destId="{20E5D18C-62B5-4290-822E-DC2CB979947B}" srcOrd="1" destOrd="0" presId="urn:microsoft.com/office/officeart/2005/8/layout/vList4#2"/>
    <dgm:cxn modelId="{4AD53B32-420F-4B09-A3C3-687E7F7E029C}" type="presParOf" srcId="{719DA968-01DF-4A9A-A536-6A553BB9EA81}" destId="{EABCE3B7-9EF1-4942-9D0E-8CC8DC818E04}" srcOrd="2" destOrd="0" presId="urn:microsoft.com/office/officeart/2005/8/layout/vList4#2"/>
    <dgm:cxn modelId="{67D28DD5-E665-43E6-940D-E383D861D70F}" type="presParOf" srcId="{11B01C84-66BA-45BD-87CE-D6D527303E99}" destId="{F20D59D5-B736-4A5A-950C-65A4CC0736A1}" srcOrd="3" destOrd="0" presId="urn:microsoft.com/office/officeart/2005/8/layout/vList4#2"/>
    <dgm:cxn modelId="{6F744701-7B42-4AF8-93FC-643618241B17}" type="presParOf" srcId="{11B01C84-66BA-45BD-87CE-D6D527303E99}" destId="{2CFB3B1C-D78C-4D0B-B017-A512D3A31929}" srcOrd="4" destOrd="0" presId="urn:microsoft.com/office/officeart/2005/8/layout/vList4#2"/>
    <dgm:cxn modelId="{C4D43A80-DC59-4D4E-8F72-1D7BBF43944E}" type="presParOf" srcId="{2CFB3B1C-D78C-4D0B-B017-A512D3A31929}" destId="{AE6FC05C-6B2D-4B3D-A75F-EBCE0F73E186}" srcOrd="0" destOrd="0" presId="urn:microsoft.com/office/officeart/2005/8/layout/vList4#2"/>
    <dgm:cxn modelId="{5E1C727F-80E7-42BC-AD88-3719062314F5}" type="presParOf" srcId="{2CFB3B1C-D78C-4D0B-B017-A512D3A31929}" destId="{6DC20BE9-51CA-49E7-8F3D-8A8E426939B5}" srcOrd="1" destOrd="0" presId="urn:microsoft.com/office/officeart/2005/8/layout/vList4#2"/>
    <dgm:cxn modelId="{FF38966C-82C0-4DF6-9C1D-4325873624C2}" type="presParOf" srcId="{2CFB3B1C-D78C-4D0B-B017-A512D3A31929}" destId="{47ABC54F-0F2F-4FAA-836A-DFF9D2DC3FA1}" srcOrd="2" destOrd="0" presId="urn:microsoft.com/office/officeart/2005/8/layout/vList4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2D9FE-88AD-4FA0-ABD6-F5A529891AE4}">
      <dsp:nvSpPr>
        <dsp:cNvPr id="0" name=""/>
        <dsp:cNvSpPr/>
      </dsp:nvSpPr>
      <dsp:spPr>
        <a:xfrm>
          <a:off x="0" y="0"/>
          <a:ext cx="6477000" cy="1643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aramond" pitchFamily="18" charset="0"/>
            </a:rPr>
            <a:t>Binary level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Two class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Broad scale</a:t>
          </a:r>
        </a:p>
      </dsp:txBody>
      <dsp:txXfrm>
        <a:off x="1459706" y="0"/>
        <a:ext cx="5017293" cy="1643062"/>
      </dsp:txXfrm>
    </dsp:sp>
    <dsp:sp modelId="{293640FB-DB65-4E97-ABE4-5504087EB5E1}">
      <dsp:nvSpPr>
        <dsp:cNvPr id="0" name=""/>
        <dsp:cNvSpPr/>
      </dsp:nvSpPr>
      <dsp:spPr>
        <a:xfrm>
          <a:off x="164306" y="164306"/>
          <a:ext cx="1295400" cy="13144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4FC1C2-F1F1-4AE5-B866-35D9AACF6E0D}">
      <dsp:nvSpPr>
        <dsp:cNvPr id="0" name=""/>
        <dsp:cNvSpPr/>
      </dsp:nvSpPr>
      <dsp:spPr>
        <a:xfrm>
          <a:off x="0" y="1807368"/>
          <a:ext cx="6477000" cy="1643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aramond" pitchFamily="18" charset="0"/>
            </a:rPr>
            <a:t>Multi-class level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Nominal measurement scale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Mid-scale</a:t>
          </a:r>
        </a:p>
      </dsp:txBody>
      <dsp:txXfrm>
        <a:off x="1459706" y="1807368"/>
        <a:ext cx="5017293" cy="1643062"/>
      </dsp:txXfrm>
    </dsp:sp>
    <dsp:sp modelId="{20E5D18C-62B5-4290-822E-DC2CB979947B}">
      <dsp:nvSpPr>
        <dsp:cNvPr id="0" name=""/>
        <dsp:cNvSpPr/>
      </dsp:nvSpPr>
      <dsp:spPr>
        <a:xfrm>
          <a:off x="164306" y="1971675"/>
          <a:ext cx="1295400" cy="13144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6FC05C-6B2D-4B3D-A75F-EBCE0F73E186}">
      <dsp:nvSpPr>
        <dsp:cNvPr id="0" name=""/>
        <dsp:cNvSpPr/>
      </dsp:nvSpPr>
      <dsp:spPr>
        <a:xfrm>
          <a:off x="0" y="3614737"/>
          <a:ext cx="6477000" cy="1643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Garamond" pitchFamily="18" charset="0"/>
            </a:rPr>
            <a:t>Gradient level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Continuous measurement scale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Garamond" pitchFamily="18" charset="0"/>
            </a:rPr>
            <a:t>Fine scale</a:t>
          </a:r>
        </a:p>
      </dsp:txBody>
      <dsp:txXfrm>
        <a:off x="1459706" y="3614737"/>
        <a:ext cx="5017293" cy="1643062"/>
      </dsp:txXfrm>
    </dsp:sp>
    <dsp:sp modelId="{6DC20BE9-51CA-49E7-8F3D-8A8E426939B5}">
      <dsp:nvSpPr>
        <dsp:cNvPr id="0" name=""/>
        <dsp:cNvSpPr/>
      </dsp:nvSpPr>
      <dsp:spPr>
        <a:xfrm>
          <a:off x="164306" y="3779043"/>
          <a:ext cx="1295400" cy="131445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472B6-23BF-4B44-A338-97E70C711891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73591-8624-4CB5-BBA0-1C12B4E812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80 Template Set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none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7397-C25C-4F92-8192-2807646A1642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079 Template Set.jp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7397-C25C-4F92-8192-2807646A1642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62635-F69E-4237-9954-A150FDF0E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0541" cmpd="sng">
            <a:solidFill>
              <a:schemeClr val="accent1">
                <a:shade val="88000"/>
                <a:satMod val="110000"/>
              </a:schemeClr>
            </a:solidFill>
            <a:prstDash val="solid"/>
          </a:ln>
          <a:gradFill>
            <a:gsLst>
              <a:gs pos="0">
                <a:schemeClr val="accent1">
                  <a:tint val="40000"/>
                  <a:satMod val="250000"/>
                </a:schemeClr>
              </a:gs>
              <a:gs pos="9000">
                <a:schemeClr val="accent1">
                  <a:tint val="52000"/>
                  <a:satMod val="300000"/>
                </a:schemeClr>
              </a:gs>
              <a:gs pos="50000">
                <a:schemeClr val="accent1">
                  <a:shade val="20000"/>
                  <a:satMod val="300000"/>
                </a:schemeClr>
              </a:gs>
              <a:gs pos="79000">
                <a:schemeClr val="accent1">
                  <a:tint val="52000"/>
                  <a:satMod val="300000"/>
                </a:schemeClr>
              </a:gs>
              <a:gs pos="100000">
                <a:schemeClr val="accent1">
                  <a:tint val="40000"/>
                  <a:satMod val="250000"/>
                </a:schemeClr>
              </a:gs>
            </a:gsLst>
            <a:lin ang="5400000"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 cap="none" spc="150">
          <a:ln w="11430"/>
          <a:solidFill>
            <a:srgbClr val="F8F8F8"/>
          </a:solidFill>
          <a:effectLst>
            <a:outerShdw blurRad="25400" algn="tl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67" y="326304"/>
            <a:ext cx="8627633" cy="4353271"/>
          </a:xfrm>
          <a:solidFill>
            <a:schemeClr val="accent5">
              <a:lumMod val="40000"/>
              <a:lumOff val="60000"/>
              <a:alpha val="3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Analysis in R: An introduction to data manipulation, spatial data analysis and statistical modeling 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  <a:b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 analysis  </a:t>
            </a:r>
            <a:endParaRPr lang="en-US" sz="16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081" name="Picture 1" descr="TNCLogoPrimary_RGB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4800" y="5100487"/>
            <a:ext cx="2438400" cy="13218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AutoShape 2" descr="Image result for university of wyoming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s://lh6.googleusercontent.com/-xvEkjEdoGns/AAAAAAAAAAI/AAAAAAAAAFU/PP0aQQKVSVE/s0-c-k-no-ns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70" y="5100487"/>
            <a:ext cx="1321820" cy="13218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84F1154-3A17-4F16-8F18-2179335AA985}"/>
              </a:ext>
            </a:extLst>
          </p:cNvPr>
          <p:cNvSpPr txBox="1">
            <a:spLocks/>
          </p:cNvSpPr>
          <p:nvPr/>
        </p:nvSpPr>
        <p:spPr>
          <a:xfrm>
            <a:off x="4439772" y="4865593"/>
            <a:ext cx="4360433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0" kern="120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 cap="none" spc="150">
                <a:ln w="11430"/>
                <a:solidFill>
                  <a:schemeClr val="tx1">
                    <a:tint val="7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Jeffrey S. Evans, Ph.D.,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Senior Landscape Ecologist &amp; Biometrician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Nature Conservancy | Protected Lands Science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Visiting Professor | University of Wyoming | Zoology &amp; Physiology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Laramie, WY | jeffrey_evans@tnc.org | (970) 672-6766</a:t>
            </a:r>
          </a:p>
          <a:p>
            <a:pPr algn="l"/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57823"/>
      </p:ext>
    </p:extLst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dar_canopy.jpg">
            <a:extLst>
              <a:ext uri="{FF2B5EF4-FFF2-40B4-BE49-F238E27FC236}">
                <a16:creationId xmlns:a16="http://schemas.microsoft.com/office/drawing/2014/main" id="{99834868-E03F-4DCD-9AD1-3D8573E1124D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864360" y="121920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 descr="lidar_canopy.jpg">
            <a:extLst>
              <a:ext uri="{FF2B5EF4-FFF2-40B4-BE49-F238E27FC236}">
                <a16:creationId xmlns:a16="http://schemas.microsoft.com/office/drawing/2014/main" id="{EA984BF3-615E-455E-9FAF-54207EA9A9C5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118360" y="1483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 descr="lidar_canopy.jpg">
            <a:extLst>
              <a:ext uri="{FF2B5EF4-FFF2-40B4-BE49-F238E27FC236}">
                <a16:creationId xmlns:a16="http://schemas.microsoft.com/office/drawing/2014/main" id="{C47BB01C-BAC9-4E78-813D-2B4C1CABFEB3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372360" y="1737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 descr="lidar_canopy.jpg">
            <a:extLst>
              <a:ext uri="{FF2B5EF4-FFF2-40B4-BE49-F238E27FC236}">
                <a16:creationId xmlns:a16="http://schemas.microsoft.com/office/drawing/2014/main" id="{817EBEA8-EBAA-4B6E-9DBE-31F54D75E3F2}"/>
              </a:ext>
            </a:extLst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626360" y="1991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49438" y="381000"/>
            <a:ext cx="383177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Raster operations - focal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730054" y="5754577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Garamond" pitchFamily="18" charset="0"/>
                <a:ea typeface="+mj-ea"/>
                <a:cs typeface="+mj-cs"/>
              </a:rPr>
              <a:t>Multiple rasters </a:t>
            </a:r>
            <a:r>
              <a:rPr kumimoji="0" lang="en-US" sz="2800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uLnTx/>
                <a:uFillTx/>
                <a:latin typeface="Garamond" pitchFamily="18" charset="0"/>
                <a:ea typeface="+mj-ea"/>
                <a:cs typeface="+mj-cs"/>
              </a:rPr>
              <a:t>moving windows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906734" y="3128682"/>
            <a:ext cx="1581749" cy="838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02533" y="3650488"/>
            <a:ext cx="1874231" cy="646331"/>
          </a:xfrm>
          <a:prstGeom prst="rect">
            <a:avLst/>
          </a:prstGeom>
          <a:solidFill>
            <a:schemeClr val="accent1"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l-GR" sz="3600" b="1" dirty="0">
                <a:latin typeface="Garamond" pitchFamily="18" charset="0"/>
              </a:rPr>
              <a:t>δ</a:t>
            </a:r>
            <a:r>
              <a:rPr lang="en-US" sz="3600" b="1" dirty="0">
                <a:latin typeface="Garamond" pitchFamily="18" charset="0"/>
              </a:rPr>
              <a:t>(</a:t>
            </a:r>
            <a:r>
              <a:rPr lang="en-US" sz="3600" b="1" i="1" dirty="0" err="1">
                <a:latin typeface="Garamond" pitchFamily="18" charset="0"/>
              </a:rPr>
              <a:t>x,y</a:t>
            </a:r>
            <a:r>
              <a:rPr lang="en-US" sz="3600" b="1" i="1" baseline="-25000" dirty="0" err="1">
                <a:latin typeface="Garamond" pitchFamily="18" charset="0"/>
              </a:rPr>
              <a:t>n</a:t>
            </a:r>
            <a:r>
              <a:rPr lang="en-US" sz="3600" b="1" i="1" baseline="-25000" dirty="0">
                <a:latin typeface="Garamond" pitchFamily="18" charset="0"/>
              </a:rPr>
              <a:t>…</a:t>
            </a:r>
            <a:r>
              <a:rPr lang="en-US" sz="3600" b="1" i="1" baseline="-25000" dirty="0" err="1">
                <a:latin typeface="Garamond" pitchFamily="18" charset="0"/>
              </a:rPr>
              <a:t>i</a:t>
            </a:r>
            <a:r>
              <a:rPr lang="en-US" sz="3600" b="1" dirty="0">
                <a:latin typeface="Garamond" pitchFamily="18" charset="0"/>
              </a:rPr>
              <a:t>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982932" y="2693253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48790" y="2399339"/>
            <a:ext cx="957943" cy="859971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84219" y="280211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52664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49437" y="381000"/>
            <a:ext cx="4476059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Rasters in R – </a:t>
            </a:r>
            <a:r>
              <a:rPr lang="en-US" sz="28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sp</a:t>
            </a: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 library </a:t>
            </a:r>
            <a:endParaRPr kumimoji="0" lang="en-US" sz="28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3606" y="1191697"/>
            <a:ext cx="7119179" cy="5424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raster objects are similar to other feature classes and are just stored as a systematic point array or grid mesh. 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Slots for a “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SpatialPixelsDataFrame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are generally: @data, @grid, @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@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@proj4string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imported using “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readGDAL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in “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rgdal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library but, not memory safe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 multi-attributed rasters (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landcover, soil, etc..)</a:t>
            </a:r>
          </a:p>
        </p:txBody>
      </p:sp>
    </p:spTree>
    <p:extLst>
      <p:ext uri="{BB962C8B-B14F-4D97-AF65-F5344CB8AC3E}">
        <p14:creationId xmlns:p14="http://schemas.microsoft.com/office/powerpoint/2010/main" val="2329291075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49437" y="381000"/>
            <a:ext cx="4476059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Rasters in R – raster library </a:t>
            </a:r>
            <a:endParaRPr kumimoji="0" lang="en-US" sz="28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8193" y="1290918"/>
            <a:ext cx="7018768" cy="51911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 class objects are similar to S4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objects with slots but with some similarities to list objects.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slots, that can be called directly, you have to use specific functions to return object attributes. 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process data out-of-memory making large raster processing memory safe.</a:t>
            </a:r>
          </a:p>
        </p:txBody>
      </p:sp>
    </p:spTree>
    <p:extLst>
      <p:ext uri="{BB962C8B-B14F-4D97-AF65-F5344CB8AC3E}">
        <p14:creationId xmlns:p14="http://schemas.microsoft.com/office/powerpoint/2010/main" val="507211544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49437" y="381000"/>
            <a:ext cx="4476059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Rasters in R – raster library </a:t>
            </a:r>
            <a:endParaRPr kumimoji="0" lang="en-US" sz="28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333" y="1258029"/>
            <a:ext cx="7129938" cy="52826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 all formats that GDAL can read in addition to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netCCF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HDF 4/5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raster – raster()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rasters – stack() or brick()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matching origin, extent, cell resolution, rows, columns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combine individual rasters.  </a:t>
            </a:r>
          </a:p>
        </p:txBody>
      </p:sp>
    </p:spTree>
    <p:extLst>
      <p:ext uri="{BB962C8B-B14F-4D97-AF65-F5344CB8AC3E}">
        <p14:creationId xmlns:p14="http://schemas.microsoft.com/office/powerpoint/2010/main" val="3863317062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49437" y="381000"/>
            <a:ext cx="4476059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ea typeface="+mj-ea"/>
                <a:cs typeface="+mj-cs"/>
              </a:rPr>
              <a:t>Rasters in R – raster library </a:t>
            </a:r>
            <a:endParaRPr kumimoji="0" lang="en-US" sz="2800" b="1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332" y="1161824"/>
            <a:ext cx="7151453" cy="5540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functions for providing capacity, comparable to a GIS, along with considerably more customization.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extraction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Resampling and aggregation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and transformation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Coercion (matrix, vector,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Out-of-memory operation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exchange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76718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-1759298" y="3422302"/>
            <a:ext cx="5486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Characterization of vegetation</a:t>
            </a:r>
          </a:p>
          <a:p>
            <a:pPr algn="ctr"/>
            <a:r>
              <a:rPr lang="en-US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Garamond" pitchFamily="18" charset="0"/>
              </a:rPr>
              <a:t>discrete schema</a:t>
            </a:r>
          </a:p>
          <a:p>
            <a:pPr algn="ctr"/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49438" y="381000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Data type</a:t>
            </a:r>
          </a:p>
        </p:txBody>
      </p:sp>
      <p:pic>
        <p:nvPicPr>
          <p:cNvPr id="8" name="Picture 7" descr="VMAP_Covertypes.jpg"/>
          <p:cNvPicPr>
            <a:picLocks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4706007" y="3217277"/>
            <a:ext cx="3627519" cy="3352800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7309947" y="3284488"/>
            <a:ext cx="96051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aramond" pitchFamily="18" charset="0"/>
              </a:rPr>
              <a:t>Nominal</a:t>
            </a:r>
          </a:p>
        </p:txBody>
      </p:sp>
      <p:pic>
        <p:nvPicPr>
          <p:cNvPr id="13" name="Picture 12" descr="MAP.jpg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r="19403"/>
          <a:stretch/>
        </p:blipFill>
        <p:spPr>
          <a:xfrm>
            <a:off x="1849438" y="1371599"/>
            <a:ext cx="3627519" cy="3352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4214981" y="1429411"/>
            <a:ext cx="1198983" cy="338554"/>
          </a:xfrm>
          <a:prstGeom prst="rect">
            <a:avLst/>
          </a:prstGeom>
          <a:solidFill>
            <a:schemeClr val="accent1">
              <a:alpha val="2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aramond" pitchFamily="18" charset="0"/>
              </a:rPr>
              <a:t>Continuous</a:t>
            </a:r>
          </a:p>
        </p:txBody>
      </p:sp>
    </p:spTree>
    <p:extLst>
      <p:ext uri="{BB962C8B-B14F-4D97-AF65-F5344CB8AC3E}">
        <p14:creationId xmlns:p14="http://schemas.microsoft.com/office/powerpoint/2010/main" val="4026090869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grain_exten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1513" y="1163003"/>
            <a:ext cx="6815287" cy="5483316"/>
          </a:xfrm>
          <a:prstGeom prst="rect">
            <a:avLst/>
          </a:prstGeom>
          <a:noFill/>
          <a:ln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49438" y="381000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280996699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6200000">
            <a:off x="-1759298" y="3422302"/>
            <a:ext cx="5486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Characterization of vegetation</a:t>
            </a:r>
          </a:p>
          <a:p>
            <a:pPr algn="ctr"/>
            <a:r>
              <a:rPr lang="en-US" sz="2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Garamond" pitchFamily="18" charset="0"/>
              </a:rPr>
              <a:t>discrete schema</a:t>
            </a:r>
          </a:p>
          <a:p>
            <a:pPr algn="ctr"/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49438" y="381000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Scale</a:t>
            </a:r>
          </a:p>
        </p:txBody>
      </p:sp>
      <p:pic>
        <p:nvPicPr>
          <p:cNvPr id="6" name="Picture 5" descr="NLCD_Covertypes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343400" y="2937415"/>
            <a:ext cx="4648201" cy="3768185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 descr="VMAP_Covertypes.jpg"/>
          <p:cNvPicPr>
            <a:picLocks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828800" y="1219200"/>
            <a:ext cx="4349496" cy="373989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4495800" y="1295400"/>
            <a:ext cx="1587294" cy="338554"/>
          </a:xfrm>
          <a:prstGeom prst="rect">
            <a:avLst/>
          </a:prstGeom>
          <a:solidFill>
            <a:schemeClr val="accent1">
              <a:alpha val="2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aramond" pitchFamily="18" charset="0"/>
              </a:rPr>
              <a:t>USFS R1 VMAP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3048000"/>
            <a:ext cx="1351652" cy="338554"/>
          </a:xfrm>
          <a:prstGeom prst="rect">
            <a:avLst/>
          </a:prstGeom>
          <a:solidFill>
            <a:schemeClr val="accent1">
              <a:alpha val="2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Garamond" pitchFamily="18" charset="0"/>
              </a:rPr>
              <a:t>USGS NLCD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0" y="5715000"/>
            <a:ext cx="2074607" cy="400110"/>
          </a:xfrm>
          <a:prstGeom prst="rect">
            <a:avLst/>
          </a:prstGeom>
          <a:solidFill>
            <a:schemeClr val="tx2"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aramond" pitchFamily="18" charset="0"/>
              </a:rPr>
              <a:t>Classification Scale</a:t>
            </a: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2209800" y="1295400"/>
          <a:ext cx="6477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849438" y="381000"/>
            <a:ext cx="2951162" cy="609600"/>
          </a:xfr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Gradient hierarchy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057400" y="1219200"/>
            <a:ext cx="6781800" cy="5527167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49437" y="381000"/>
            <a:ext cx="4678953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Raster operations - univariate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698C26-8C45-412E-A854-A7C1DF4555E3}"/>
              </a:ext>
            </a:extLst>
          </p:cNvPr>
          <p:cNvGrpSpPr/>
          <p:nvPr/>
        </p:nvGrpSpPr>
        <p:grpSpPr>
          <a:xfrm>
            <a:off x="2057400" y="1219200"/>
            <a:ext cx="6781800" cy="5527167"/>
            <a:chOff x="2057400" y="1219200"/>
            <a:chExt cx="6781800" cy="55271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84FAC30-B8B1-4C51-8E34-C0DF1148B867}"/>
                </a:ext>
              </a:extLst>
            </p:cNvPr>
            <p:cNvSpPr/>
            <p:nvPr/>
          </p:nvSpPr>
          <p:spPr>
            <a:xfrm>
              <a:off x="2057400" y="1219200"/>
              <a:ext cx="6781800" cy="552716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21000" y="3425638"/>
              <a:ext cx="973343" cy="646331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l-GR" sz="3600" b="1" dirty="0">
                  <a:latin typeface="Garamond" pitchFamily="18" charset="0"/>
                </a:rPr>
                <a:t>δ</a:t>
              </a:r>
              <a:r>
                <a:rPr lang="en-US" sz="3600" b="1" dirty="0">
                  <a:latin typeface="Garamond" pitchFamily="18" charset="0"/>
                </a:rPr>
                <a:t>(</a:t>
              </a:r>
              <a:r>
                <a:rPr lang="en-US" sz="3600" b="1" i="1" dirty="0">
                  <a:latin typeface="Garamond" pitchFamily="18" charset="0"/>
                </a:rPr>
                <a:t>x</a:t>
              </a:r>
              <a:r>
                <a:rPr lang="en-US" sz="3600" b="1" dirty="0">
                  <a:latin typeface="Garamond" pitchFamily="18" charset="0"/>
                </a:rPr>
                <a:t>)</a:t>
              </a:r>
            </a:p>
          </p:txBody>
        </p:sp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681216" y="1458684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uLnTx/>
                <a:uFillTx/>
                <a:latin typeface="Garamond" pitchFamily="18" charset="0"/>
                <a:ea typeface="+mj-ea"/>
                <a:cs typeface="+mj-cs"/>
              </a:rPr>
              <a:t>Entire raster</a:t>
            </a:r>
          </a:p>
        </p:txBody>
      </p:sp>
    </p:spTree>
    <p:extLst>
      <p:ext uri="{BB962C8B-B14F-4D97-AF65-F5344CB8AC3E}">
        <p14:creationId xmlns:p14="http://schemas.microsoft.com/office/powerpoint/2010/main" val="23660369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864360" y="121920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849437" y="381000"/>
            <a:ext cx="4088784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Raster operations - overlay</a:t>
            </a:r>
          </a:p>
        </p:txBody>
      </p:sp>
      <p:pic>
        <p:nvPicPr>
          <p:cNvPr id="12" name="Picture 11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118360" y="1483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372360" y="1737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626360" y="1991360"/>
            <a:ext cx="5725160" cy="4666006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27320" y="2210524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uLnTx/>
                <a:uFillTx/>
                <a:latin typeface="Garamond" pitchFamily="18" charset="0"/>
                <a:ea typeface="+mj-ea"/>
                <a:cs typeface="+mj-cs"/>
              </a:rPr>
              <a:t>Multiple rasters</a:t>
            </a:r>
          </a:p>
        </p:txBody>
      </p:sp>
    </p:spTree>
    <p:extLst>
      <p:ext uri="{BB962C8B-B14F-4D97-AF65-F5344CB8AC3E}">
        <p14:creationId xmlns:p14="http://schemas.microsoft.com/office/powerpoint/2010/main" val="3572583233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057400" y="1219200"/>
            <a:ext cx="6781800" cy="5527167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49438" y="381000"/>
            <a:ext cx="383177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Raster operations - focal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681216" y="1458684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uLnTx/>
                <a:uFillTx/>
                <a:latin typeface="Garamond" pitchFamily="18" charset="0"/>
                <a:ea typeface="+mj-ea"/>
                <a:cs typeface="+mj-cs"/>
              </a:rPr>
              <a:t>Moving windows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222172" y="2133600"/>
            <a:ext cx="1581749" cy="838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17971" y="2655406"/>
            <a:ext cx="1874231" cy="646331"/>
          </a:xfrm>
          <a:prstGeom prst="rect">
            <a:avLst/>
          </a:prstGeom>
          <a:solidFill>
            <a:schemeClr val="accent1"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l-GR" sz="3600" b="1" dirty="0">
                <a:latin typeface="Garamond" pitchFamily="18" charset="0"/>
              </a:rPr>
              <a:t>δ</a:t>
            </a:r>
            <a:r>
              <a:rPr lang="en-US" sz="3600" b="1" dirty="0">
                <a:latin typeface="Garamond" pitchFamily="18" charset="0"/>
              </a:rPr>
              <a:t>(</a:t>
            </a:r>
            <a:r>
              <a:rPr lang="en-US" sz="3600" b="1" i="1" dirty="0" err="1">
                <a:latin typeface="Garamond" pitchFamily="18" charset="0"/>
              </a:rPr>
              <a:t>x,y</a:t>
            </a:r>
            <a:r>
              <a:rPr lang="en-US" sz="3600" b="1" i="1" baseline="-25000" dirty="0" err="1">
                <a:latin typeface="Garamond" pitchFamily="18" charset="0"/>
              </a:rPr>
              <a:t>n</a:t>
            </a:r>
            <a:r>
              <a:rPr lang="en-US" sz="3600" b="1" i="1" baseline="-25000" dirty="0">
                <a:latin typeface="Garamond" pitchFamily="18" charset="0"/>
              </a:rPr>
              <a:t>…</a:t>
            </a:r>
            <a:r>
              <a:rPr lang="en-US" sz="3600" b="1" i="1" baseline="-25000" dirty="0" err="1">
                <a:latin typeface="Garamond" pitchFamily="18" charset="0"/>
              </a:rPr>
              <a:t>i</a:t>
            </a:r>
            <a:r>
              <a:rPr lang="en-US" sz="3600" b="1" dirty="0">
                <a:latin typeface="Garamond" pitchFamily="18" charset="0"/>
              </a:rPr>
              <a:t>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298370" y="1698171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64228" y="1404257"/>
            <a:ext cx="957943" cy="859971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99657" y="180702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idar_canopy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057400" y="1219200"/>
            <a:ext cx="6781800" cy="5527167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TextBox 16"/>
          <p:cNvSpPr txBox="1"/>
          <p:nvPr/>
        </p:nvSpPr>
        <p:spPr>
          <a:xfrm>
            <a:off x="6172200" y="3418112"/>
            <a:ext cx="1927131" cy="646331"/>
          </a:xfrm>
          <a:prstGeom prst="rect">
            <a:avLst/>
          </a:prstGeom>
          <a:solidFill>
            <a:schemeClr val="accent1"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l-GR" sz="3600" b="1" dirty="0">
                <a:latin typeface="Garamond" pitchFamily="18" charset="0"/>
              </a:rPr>
              <a:t>δ</a:t>
            </a:r>
            <a:r>
              <a:rPr lang="en-US" sz="3600" b="1" dirty="0">
                <a:latin typeface="Garamond" pitchFamily="18" charset="0"/>
              </a:rPr>
              <a:t>(</a:t>
            </a:r>
            <a:r>
              <a:rPr lang="en-US" sz="3600" b="1" i="1" dirty="0" err="1">
                <a:latin typeface="Garamond" pitchFamily="18" charset="0"/>
              </a:rPr>
              <a:t>Z</a:t>
            </a:r>
            <a:r>
              <a:rPr lang="en-US" sz="3600" b="1" i="1" baseline="-25000" dirty="0" err="1">
                <a:latin typeface="Garamond" pitchFamily="18" charset="0"/>
              </a:rPr>
              <a:t>ij</a:t>
            </a:r>
            <a:r>
              <a:rPr lang="en-US" sz="3600" b="1" dirty="0">
                <a:latin typeface="Garamond" pitchFamily="18" charset="0"/>
              </a:rPr>
              <a:t>)(</a:t>
            </a:r>
            <a:r>
              <a:rPr lang="en-US" sz="3600" b="1" i="1" dirty="0" err="1">
                <a:latin typeface="Garamond" pitchFamily="18" charset="0"/>
              </a:rPr>
              <a:t>d</a:t>
            </a:r>
            <a:r>
              <a:rPr lang="en-US" sz="3600" b="1" i="1" baseline="-25000" dirty="0" err="1">
                <a:latin typeface="Garamond" pitchFamily="18" charset="0"/>
              </a:rPr>
              <a:t>s</a:t>
            </a:r>
            <a:r>
              <a:rPr lang="en-US" sz="3600" b="1" dirty="0">
                <a:latin typeface="Garamond" pitchFamily="18" charset="0"/>
              </a:rPr>
              <a:t>)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209800"/>
            <a:ext cx="533400" cy="5334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667000" y="1981200"/>
            <a:ext cx="1143000" cy="9906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2200" y="1676400"/>
            <a:ext cx="1752600" cy="1600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24384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352801" y="2514600"/>
            <a:ext cx="2805349" cy="12090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681216" y="1458684"/>
            <a:ext cx="2951162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anchor="ctr" anchorCtr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uLnTx/>
                <a:uFillTx/>
                <a:latin typeface="Garamond" pitchFamily="18" charset="0"/>
                <a:ea typeface="+mj-ea"/>
                <a:cs typeface="+mj-cs"/>
              </a:rPr>
              <a:t>Multi-scale moving windows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5BBB11F-C5B2-4C88-9925-85C0EE328159}"/>
              </a:ext>
            </a:extLst>
          </p:cNvPr>
          <p:cNvSpPr txBox="1">
            <a:spLocks noChangeArrowheads="1"/>
          </p:cNvSpPr>
          <p:nvPr/>
        </p:nvSpPr>
        <p:spPr>
          <a:xfrm>
            <a:off x="1849438" y="381000"/>
            <a:ext cx="3831778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j-ea"/>
                <a:cs typeface="+mj-cs"/>
              </a:rPr>
              <a:t>Raster operations - focal</a:t>
            </a:r>
          </a:p>
        </p:txBody>
      </p:sp>
    </p:spTree>
    <p:extLst>
      <p:ext uri="{BB962C8B-B14F-4D97-AF65-F5344CB8AC3E}">
        <p14:creationId xmlns:p14="http://schemas.microsoft.com/office/powerpoint/2010/main" val="3225299319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Earth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 Template</Template>
  <TotalTime>4200</TotalTime>
  <Words>414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Times New Roman</vt:lpstr>
      <vt:lpstr>Earth Template</vt:lpstr>
      <vt:lpstr>Spatial Analysis in R: An introduction to data manipulation, spatial data analysis and statistical modeling   Day 2  Raster analysis  </vt:lpstr>
      <vt:lpstr>PowerPoint Presentation</vt:lpstr>
      <vt:lpstr>PowerPoint Presentation</vt:lpstr>
      <vt:lpstr>PowerPoint Presentation</vt:lpstr>
      <vt:lpstr>Gradient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</dc:creator>
  <cp:lastModifiedBy>Jeffrey Evans</cp:lastModifiedBy>
  <cp:revision>1421</cp:revision>
  <dcterms:created xsi:type="dcterms:W3CDTF">2008-08-18T17:46:25Z</dcterms:created>
  <dcterms:modified xsi:type="dcterms:W3CDTF">2021-01-27T01:13:48Z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TC300017211033</vt:lpwstr>
  </property>
</Properties>
</file>