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1" r:id="rId2"/>
    <p:sldId id="257" r:id="rId3"/>
    <p:sldId id="263" r:id="rId4"/>
    <p:sldId id="262" r:id="rId5"/>
    <p:sldId id="264" r:id="rId6"/>
    <p:sldId id="265" r:id="rId7"/>
    <p:sldId id="268" r:id="rId8"/>
    <p:sldId id="266" r:id="rId9"/>
    <p:sldId id="270" r:id="rId10"/>
    <p:sldId id="269" r:id="rId11"/>
    <p:sldId id="267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3A5B6B-C2E2-454F-9DFF-C58821B59B72}">
          <p14:sldIdLst>
            <p14:sldId id="331"/>
            <p14:sldId id="257"/>
            <p14:sldId id="263"/>
            <p14:sldId id="262"/>
            <p14:sldId id="264"/>
            <p14:sldId id="265"/>
            <p14:sldId id="268"/>
            <p14:sldId id="266"/>
            <p14:sldId id="270"/>
            <p14:sldId id="269"/>
            <p14:sldId id="26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57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586D-32C9-4BAE-9826-8C8A34DA231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BDB83-A559-42E1-AD62-8808DDEFB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4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9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884E-B8AD-4428-8552-21738CA537D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8427-A85A-4BD9-BAAF-68C364DE2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7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382" y="5332882"/>
            <a:ext cx="3721249" cy="1092488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Melanie A. Murphy and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Jeffrey S. Evans</a:t>
            </a:r>
          </a:p>
        </p:txBody>
      </p:sp>
      <p:pic>
        <p:nvPicPr>
          <p:cNvPr id="46081" name="Picture 1" descr="TNCLogoPrimary_RGB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4800" y="5231380"/>
            <a:ext cx="243840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AutoShape 2" descr="Image result for university of wyoming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lh6.googleusercontent.com/-xvEkjEdoGns/AAAAAAAAAAI/AAAAAAAAAFU/PP0aQQKVSVE/s0-c-k-no-ns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41" y="5231380"/>
            <a:ext cx="132182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8E738F-D081-41E8-BF26-8764C54B1782}"/>
              </a:ext>
            </a:extLst>
          </p:cNvPr>
          <p:cNvSpPr txBox="1"/>
          <p:nvPr/>
        </p:nvSpPr>
        <p:spPr>
          <a:xfrm>
            <a:off x="304801" y="299621"/>
            <a:ext cx="8458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 in R: An introduction to data manipulation, spatial data analysis and statistical modeling 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3, Section 7 – Thursday, October 10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data and specification of Binominal and Poisson Random Forests models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6035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Poisson (density)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Isotropic Kernel Density Estimate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KDE with 90m cell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resoultion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pseudo.absence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s=90, KDE = TRUE)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ked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kde$kde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ked &lt;- ( 1 - (ked /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(ked)) 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Coerce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points  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rasterToPoints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(ked, spatial = TRUE)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names(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&lt;- "y"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 = 1:nrow(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subsample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 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0.50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round(length(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den.pts@data$y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p,]$y) * 0.50, 0) 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which(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%in% sample(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den.pts@data$y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p,]), n))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,]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which(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%in% sample(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den.pts@data$y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p,]), n))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rbind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den.pts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,])</a:t>
            </a:r>
          </a:p>
        </p:txBody>
      </p:sp>
    </p:spTree>
    <p:extLst>
      <p:ext uri="{BB962C8B-B14F-4D97-AF65-F5344CB8AC3E}">
        <p14:creationId xmlns:p14="http://schemas.microsoft.com/office/powerpoint/2010/main" val="105809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6035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Poisson (density)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raster values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extract(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xvars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matrix for multi-colinearity and remove any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colinear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 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cl &lt;-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multi.collinear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[,3:ncol(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)], p=0.05) 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if(length(cl) &gt; 0)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[,-which(names(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%in% cl )] </a:t>
            </a:r>
          </a:p>
        </p:txBody>
      </p:sp>
    </p:spTree>
    <p:extLst>
      <p:ext uri="{BB962C8B-B14F-4D97-AF65-F5344CB8AC3E}">
        <p14:creationId xmlns:p14="http://schemas.microsoft.com/office/powerpoint/2010/main" val="171019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Poisson density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density model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random forests model selection 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rf.model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rf.modelSel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[,3:ncol(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)], y=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[,"y"],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imp.scale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="se") 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final model using selected variables</a:t>
            </a:r>
          </a:p>
          <a:p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sel.vars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rf.model$selvars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rf.fit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(y=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[,"y"], x=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sel.vars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importance=TRUE,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norm.votes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proximity=TRUE) 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Poisson regression to raster stack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&lt;- predict(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xvars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rf.fit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paste(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,"rf.den.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="/"), type="response", 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na.rm=TRUE, overwrite=TRUE, progress="window")</a:t>
            </a:r>
          </a:p>
          <a:p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RMSE</a:t>
            </a:r>
          </a:p>
          <a:p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=extract(r,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 </a:t>
            </a:r>
          </a:p>
          <a:p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function(y, x) {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(mean( (x - y)^2, na.rm=TRUE)) }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spp.den@data$y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spp.den@data$pred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40353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7532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variation effect on Poisson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density model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binomial probabilities verses density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&lt;- stack(paste(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,"rf.probs.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="/"), paste(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,"rf.den.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="/"))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plot(r)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1st verses 2nd order density to explain over-dispersion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kde.1st &lt;-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pseudo.absence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s=90, KDE = TRUE)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ked.1st &lt;- kde.1st$kde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ked.1st &lt;- ( 1 - (ked.1st/raster::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(ked.1st)) )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kde.2nd &lt;-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pseudo.absence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s=90, KDE = TRUE, 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sigma = "Diggle")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ked.2nd &lt;- kde.2nd$kde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ked.2nd &lt;- ( 1 - (ked.2nd/raster::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maxValue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(ked.2nd)) ) </a:t>
            </a:r>
          </a:p>
          <a:p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 &lt;- stack(ked.1st, ked.2nd)</a:t>
            </a:r>
          </a:p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plot(ked)</a:t>
            </a:r>
          </a:p>
        </p:txBody>
      </p:sp>
    </p:spTree>
    <p:extLst>
      <p:ext uri="{BB962C8B-B14F-4D97-AF65-F5344CB8AC3E}">
        <p14:creationId xmlns:p14="http://schemas.microsoft.com/office/powerpoint/2010/main" val="13933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6400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specification of Binomial random forests model</a:t>
            </a:r>
          </a:p>
        </p:txBody>
      </p:sp>
    </p:spTree>
    <p:extLst>
      <p:ext uri="{BB962C8B-B14F-4D97-AF65-F5344CB8AC3E}">
        <p14:creationId xmlns:p14="http://schemas.microsoft.com/office/powerpoint/2010/main" val="318189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488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Binomial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R environment and read data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rgdal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library(raster)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rfUtilities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spatialEco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"D:/SpatialR/Class-04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your working directory here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to data directory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data.dir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paste(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,"data",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data.dir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inshape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species observations and withhold 10% of data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readOGR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layer=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inshape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"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rasters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rlist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list.files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pattern="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$",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full.names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=FALSE) )</a:t>
            </a:r>
          </a:p>
        </p:txBody>
      </p:sp>
    </p:spTree>
    <p:extLst>
      <p:ext uri="{BB962C8B-B14F-4D97-AF65-F5344CB8AC3E}">
        <p14:creationId xmlns:p14="http://schemas.microsoft.com/office/powerpoint/2010/main" val="322771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488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Binomial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R environment and read data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raster stack (with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removed)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stack(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list.files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pattern="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full.names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=TRUE)[-6])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raster values to species observations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extract(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Coerce "Present" attribute to factor and check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spp@data$Present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spp@data$Present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levels(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spp@data$Present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balance of data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dim(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spp$Present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1, ])[1] / dim(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)[1] ) * 100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matrix for multi-colinearity and remove any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colinear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multi.collinear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[,3:ncol(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)], p=0.05)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if(length(cl) &gt; 0)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[,-which(names(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%in% cl )]</a:t>
            </a:r>
          </a:p>
        </p:txBody>
      </p:sp>
    </p:spTree>
    <p:extLst>
      <p:ext uri="{BB962C8B-B14F-4D97-AF65-F5344CB8AC3E}">
        <p14:creationId xmlns:p14="http://schemas.microsoft.com/office/powerpoint/2010/main" val="42318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488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Binomial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10% class-level sample for testing model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n to 10% of number of “0” observations and draw random sample of rows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round(length(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spp@data$Present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"0",]$Present) * 0.10, 0)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which(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%in% 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sample(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spp@data$Present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"0",]), n))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data into withhold and training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spp.withhold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,]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n to 10% of number of “1” observations and draw random sample of rows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round(length(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spp@data$Present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"1",]$Present) * 0.10, 0)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which(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%in%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sample(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spp@data$Present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"1",]), n))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data into withhold and training data and append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spp.withhold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spp.withhold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rbind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spp.withold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,])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,]</a:t>
            </a:r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21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Binomial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model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random forests model selection using model improvement ratio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rf.model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rf.modelSel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[,3:ncol(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)], y=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[,"Present"],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imp.scale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final model using selected variables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sel.vars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rf.model$selvars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rf.fit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(y=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[,"Present"], x=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sel.vars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importance=TRUE,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norm.votes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proximity=TRUE) 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raster stack to selected 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[[which(names(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%in%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sel.vars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)]]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Binomial probabilities to raster stack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rf.fit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paste(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,"rf.probs.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="/"), type="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index=2,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na.rm=TRUE, overwrite=TRUE, progress="window")</a:t>
            </a:r>
          </a:p>
        </p:txBody>
      </p:sp>
    </p:spTree>
    <p:extLst>
      <p:ext uri="{BB962C8B-B14F-4D97-AF65-F5344CB8AC3E}">
        <p14:creationId xmlns:p14="http://schemas.microsoft.com/office/powerpoint/2010/main" val="79612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Binomial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observed and predicted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rf.pred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predict(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rf.fit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spp.withold@data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sel.vars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type="response")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rf.prob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as.data.frame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(predict(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rf.fit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spp.withold@data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sel.vars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type="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obs.pred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(observed=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spp.withold@data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[,"Present"])),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as.numeric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as.character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rf.pred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rf.prob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[,2])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percent correctly classified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 &lt;- 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obs.pred$observed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obs.pred$pred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pcc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(length(op[op == "TRUE"]) / length(op))*100 )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estimated probability distributions for withheld data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 &lt;- density(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obs.pred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obs.pred$observed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1,]$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d0 &lt;- density(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obs.pred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obs.pred$observed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0,]$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plot(d1, type="n",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=c(0,1),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=c(min(d1$y,d0$y),max(d1$y,d0$y)),  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main = "Estimated probability of present class")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polygon(d1, col=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1, 0.5))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polygon(d0, col=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0, 0.5))	</a:t>
            </a:r>
          </a:p>
        </p:txBody>
      </p:sp>
    </p:spTree>
    <p:extLst>
      <p:ext uri="{BB962C8B-B14F-4D97-AF65-F5344CB8AC3E}">
        <p14:creationId xmlns:p14="http://schemas.microsoft.com/office/powerpoint/2010/main" val="16587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76400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specification of Poisson (density) random forests model</a:t>
            </a:r>
          </a:p>
        </p:txBody>
      </p:sp>
    </p:spTree>
    <p:extLst>
      <p:ext uri="{BB962C8B-B14F-4D97-AF65-F5344CB8AC3E}">
        <p14:creationId xmlns:p14="http://schemas.microsoft.com/office/powerpoint/2010/main" val="116771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6035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Poisson (density)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85800"/>
            <a:ext cx="8534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R environment and read data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rgdal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library(raster)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rfUtilities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spatialEco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"D:/SpatialR/Class-04"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your working directory here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to data directory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data.dir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paste(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,"data",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data.dir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inshape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spp_presence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species observations and withhold 10% of data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readOGR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layer=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inshape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raster stack (with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removed)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xvars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stack(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list.files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getwd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pattern="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$",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full.names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=TRUE)[-6])</a:t>
            </a:r>
          </a:p>
        </p:txBody>
      </p:sp>
    </p:spTree>
    <p:extLst>
      <p:ext uri="{BB962C8B-B14F-4D97-AF65-F5344CB8AC3E}">
        <p14:creationId xmlns:p14="http://schemas.microsoft.com/office/powerpoint/2010/main" val="297769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2065</Words>
  <Application>Microsoft Office PowerPoint</Application>
  <PresentationFormat>On-screen Show (4:3)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Nature Conservancy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jevans</dc:creator>
  <cp:lastModifiedBy>Jeffrey Evans</cp:lastModifiedBy>
  <cp:revision>808</cp:revision>
  <dcterms:created xsi:type="dcterms:W3CDTF">2015-09-30T15:53:06Z</dcterms:created>
  <dcterms:modified xsi:type="dcterms:W3CDTF">2021-01-14T18:37:38Z</dcterms:modified>
</cp:coreProperties>
</file>