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72" r:id="rId2"/>
    <p:sldId id="373" r:id="rId3"/>
    <p:sldId id="365" r:id="rId4"/>
    <p:sldId id="375" r:id="rId5"/>
    <p:sldId id="37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80" autoAdjust="0"/>
    <p:restoredTop sz="94714" autoAdjust="0"/>
  </p:normalViewPr>
  <p:slideViewPr>
    <p:cSldViewPr>
      <p:cViewPr varScale="1">
        <p:scale>
          <a:sx n="78" d="100"/>
          <a:sy n="78" d="100"/>
        </p:scale>
        <p:origin x="662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B2230-0622-4F0B-8E9E-836E6226D95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C3A9C-02CA-46D2-93C3-C84308F54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080 Template S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cap="none" spc="30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079 Template Set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D7397-C25C-4F92-8192-2807646A1642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0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gradFill>
            <a:gsLst>
              <a:gs pos="0">
                <a:schemeClr val="accent1">
                  <a:tint val="40000"/>
                  <a:satMod val="250000"/>
                </a:schemeClr>
              </a:gs>
              <a:gs pos="9000">
                <a:schemeClr val="accent1">
                  <a:tint val="52000"/>
                  <a:satMod val="300000"/>
                </a:schemeClr>
              </a:gs>
              <a:gs pos="50000">
                <a:schemeClr val="accent1">
                  <a:shade val="20000"/>
                  <a:satMod val="300000"/>
                </a:schemeClr>
              </a:gs>
              <a:gs pos="79000">
                <a:schemeClr val="accent1">
                  <a:tint val="52000"/>
                  <a:satMod val="300000"/>
                </a:schemeClr>
              </a:gs>
              <a:gs pos="100000">
                <a:schemeClr val="accent1">
                  <a:tint val="40000"/>
                  <a:satMod val="250000"/>
                </a:schemeClr>
              </a:gs>
            </a:gsLst>
            <a:lin ang="5400000"/>
          </a:gra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5791200" cy="457200"/>
          </a:xfr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Global versus local autocorrelation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2954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Can identify clustering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Can identify specific clusters (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significant local clusters in the absence of global autocorrelation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Can distinguish between homogeneity and heterogeneity 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e.g., spatial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outliers - highs surrounded by lows, and vice versa)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Can identify hot/cold spots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Can quantify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nonstationarity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local deviations from global pattern of spatial autocorrelation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3868935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6172200" cy="762000"/>
          </a:xfr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LISA (Local Indicators of Spatial Association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733797"/>
              </p:ext>
            </p:extLst>
          </p:nvPr>
        </p:nvGraphicFramePr>
        <p:xfrm>
          <a:off x="381000" y="1066800"/>
          <a:ext cx="8229600" cy="182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12920" imgH="888840" progId="Equation.3">
                  <p:embed/>
                </p:oleObj>
              </mc:Choice>
              <mc:Fallback>
                <p:oleObj name="Equation" r:id="rId2" imgW="401292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6800"/>
                        <a:ext cx="8229600" cy="1824038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6600"/>
              </p:ext>
            </p:extLst>
          </p:nvPr>
        </p:nvGraphicFramePr>
        <p:xfrm>
          <a:off x="1295400" y="2971800"/>
          <a:ext cx="6629400" cy="376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81280" imgH="2031840" progId="Equation.3">
                  <p:embed/>
                </p:oleObj>
              </mc:Choice>
              <mc:Fallback>
                <p:oleObj name="Equation" r:id="rId4" imgW="3581280" imgH="2031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1800"/>
                        <a:ext cx="6629400" cy="3760787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7030291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828800" y="152400"/>
            <a:ext cx="6172200" cy="7620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LISA (Local Indicators of Spatial Association - Randomization</a:t>
            </a:r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51332400"/>
              </p:ext>
            </p:extLst>
          </p:nvPr>
        </p:nvGraphicFramePr>
        <p:xfrm>
          <a:off x="1143000" y="1447800"/>
          <a:ext cx="7472363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08280" imgH="2997000" progId="Equation.3">
                  <p:embed/>
                </p:oleObj>
              </mc:Choice>
              <mc:Fallback>
                <p:oleObj name="Equation" r:id="rId2" imgW="4508280" imgH="29970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47800"/>
                        <a:ext cx="7472363" cy="496887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9274102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5181600" cy="457200"/>
          </a:xfr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Getis-Ord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baseline="-25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86580284"/>
              </p:ext>
            </p:extLst>
          </p:nvPr>
        </p:nvGraphicFramePr>
        <p:xfrm>
          <a:off x="1600200" y="2590800"/>
          <a:ext cx="5867400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24080" imgH="1168200" progId="Equation.3">
                  <p:embed/>
                </p:oleObj>
              </mc:Choice>
              <mc:Fallback>
                <p:oleObj name="Equation" r:id="rId2" imgW="312408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90800"/>
                        <a:ext cx="5867400" cy="2195513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 txBox="1">
            <a:spLocks noChangeArrowheads="1"/>
          </p:cNvSpPr>
          <p:nvPr/>
        </p:nvSpPr>
        <p:spPr>
          <a:xfrm>
            <a:off x="533400" y="106680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contiguity based upon distance band defined by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aseline="-25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en-US" sz="2800" baseline="-25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lnSpc>
                <a:spcPct val="90000"/>
              </a:lnSpc>
            </a:pP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aseline="-25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may be obtained from a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semivariogram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plot</a:t>
            </a:r>
          </a:p>
          <a:p>
            <a:pPr marL="228600" indent="-228600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 statistic for each observation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52400" y="4876800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400" baseline="-25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(d</a:t>
            </a:r>
            <a:r>
              <a:rPr lang="en-US" sz="3400" baseline="-25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&gt; 0 signifies clustering of high values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400" baseline="-25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(d</a:t>
            </a:r>
            <a:r>
              <a:rPr lang="en-US" sz="3400" baseline="-25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&lt; 0 signifies clustering of lows values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LISA fails to make this particular distinction</a:t>
            </a:r>
            <a:endParaRPr lang="en-US" sz="3400" baseline="-250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103809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828800" y="457200"/>
            <a:ext cx="4648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Relationship between LISA and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aseline="-25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kumimoji="0" lang="en-US" sz="2400" b="1" i="0" u="none" strike="noStrike" kern="1200" cap="none" spc="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5" name="Picture 4" descr="Scatterplot of Gi vs LISA"/>
          <p:cNvPicPr>
            <a:picLocks noChangeAspect="1" noChangeArrowheads="1"/>
          </p:cNvPicPr>
          <p:nvPr/>
        </p:nvPicPr>
        <p:blipFill>
          <a:blip r:embed="rId2" cstate="print"/>
          <a:srcRect l="1314" t="5360" r="4147" b="3191"/>
          <a:stretch>
            <a:fillRect/>
          </a:stretch>
        </p:blipFill>
        <p:spPr bwMode="auto">
          <a:xfrm>
            <a:off x="2514600" y="1371600"/>
            <a:ext cx="5562600" cy="3624263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5181600"/>
            <a:ext cx="8229600" cy="1524000"/>
          </a:xfrm>
          <a:prstGeom prst="rect">
            <a:avLst/>
          </a:prstGeom>
          <a:ln w="38100" cap="flat">
            <a:noFill/>
            <a:prstDash val="sysDot"/>
          </a:ln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quadratic trend is why LISA cannot reliably distinguish between HH and LL clusters, while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aseline="-25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can.</a:t>
            </a:r>
          </a:p>
        </p:txBody>
      </p:sp>
    </p:spTree>
    <p:extLst>
      <p:ext uri="{BB962C8B-B14F-4D97-AF65-F5344CB8AC3E}">
        <p14:creationId xmlns:p14="http://schemas.microsoft.com/office/powerpoint/2010/main" val="893271094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Earth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 Template</Template>
  <TotalTime>2511</TotalTime>
  <Words>156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Garamond</vt:lpstr>
      <vt:lpstr>Times New Roman</vt:lpstr>
      <vt:lpstr>Earth Template</vt:lpstr>
      <vt:lpstr>Equation</vt:lpstr>
      <vt:lpstr>Global versus local autocorrelation</vt:lpstr>
      <vt:lpstr>LISA (Local Indicators of Spatial Association</vt:lpstr>
      <vt:lpstr>PowerPoint Presentation</vt:lpstr>
      <vt:lpstr>Getis-Ord Gi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</dc:creator>
  <cp:lastModifiedBy>Jeffrey Evans</cp:lastModifiedBy>
  <cp:revision>949</cp:revision>
  <dcterms:created xsi:type="dcterms:W3CDTF">2008-08-18T17:46:25Z</dcterms:created>
  <dcterms:modified xsi:type="dcterms:W3CDTF">2023-05-15T16:54:08Z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TC300017211033</vt:lpwstr>
  </property>
</Properties>
</file>